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71" r:id="rId6"/>
    <p:sldId id="273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74" r:id="rId15"/>
    <p:sldId id="272" r:id="rId16"/>
    <p:sldId id="267" r:id="rId17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C788E"/>
    <a:srgbClr val="003399"/>
    <a:srgbClr val="422C16"/>
    <a:srgbClr val="006666"/>
    <a:srgbClr val="0099CC"/>
    <a:srgbClr val="3366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90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38310-195C-48DB-AF2F-FBF4188C06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ru-RU"/>
        </a:p>
      </dgm:t>
    </dgm:pt>
    <dgm:pt modelId="{397C96CF-A743-476E-B6B8-D812ADB40525}">
      <dgm:prSet phldrT="[Текст]" custT="1"/>
      <dgm:spPr>
        <a:solidFill>
          <a:schemeClr val="accent2">
            <a:lumMod val="75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sz="1800" b="1" i="0" cap="small" baseline="0" dirty="0" smtClean="0"/>
            <a:t>Начало образовательного мероприятия</a:t>
          </a:r>
          <a:endParaRPr lang="ru-RU" sz="1800" b="1" i="0" cap="small" baseline="0" dirty="0"/>
        </a:p>
      </dgm:t>
    </dgm:pt>
    <dgm:pt modelId="{63E3A34B-E3A2-40F9-82AE-99627476DCEF}" type="parTrans" cxnId="{2E6D5603-C4B7-4716-A2D0-71083262ACCA}">
      <dgm:prSet/>
      <dgm:spPr/>
      <dgm:t>
        <a:bodyPr/>
        <a:lstStyle/>
        <a:p>
          <a:endParaRPr lang="ru-RU"/>
        </a:p>
      </dgm:t>
    </dgm:pt>
    <dgm:pt modelId="{D709B4A5-ED94-48D6-B9FC-A6566C88EE52}" type="sibTrans" cxnId="{2E6D5603-C4B7-4716-A2D0-71083262ACCA}">
      <dgm:prSet/>
      <dgm:spPr/>
      <dgm:t>
        <a:bodyPr/>
        <a:lstStyle/>
        <a:p>
          <a:endParaRPr lang="ru-RU"/>
        </a:p>
      </dgm:t>
    </dgm:pt>
    <dgm:pt modelId="{13262264-922C-4E56-AD2E-D1549E5FB26C}">
      <dgm:prSet phldrT="[Текст]"/>
      <dgm:spPr>
        <a:solidFill>
          <a:schemeClr val="accent3">
            <a:lumMod val="50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b="1" i="0" baseline="0" dirty="0" smtClean="0"/>
            <a:t>Выяснение целей, ожиданий и опасений</a:t>
          </a:r>
          <a:endParaRPr lang="ru-RU" b="1" i="0" baseline="0" dirty="0"/>
        </a:p>
      </dgm:t>
    </dgm:pt>
    <dgm:pt modelId="{AB1CEA01-16E7-49E1-AE92-91182B9AEE5E}" type="parTrans" cxnId="{71E64E6B-16C2-4D29-8247-FB9AC9FE374F}">
      <dgm:prSet/>
      <dgm:spPr/>
      <dgm:t>
        <a:bodyPr/>
        <a:lstStyle/>
        <a:p>
          <a:endParaRPr lang="ru-RU"/>
        </a:p>
      </dgm:t>
    </dgm:pt>
    <dgm:pt modelId="{73A2D93B-353B-4A90-BAE4-A2278EC2B917}" type="sibTrans" cxnId="{71E64E6B-16C2-4D29-8247-FB9AC9FE374F}">
      <dgm:prSet/>
      <dgm:spPr/>
      <dgm:t>
        <a:bodyPr/>
        <a:lstStyle/>
        <a:p>
          <a:endParaRPr lang="ru-RU"/>
        </a:p>
      </dgm:t>
    </dgm:pt>
    <dgm:pt modelId="{08321307-FC04-4559-A55F-83DA4385A0D9}">
      <dgm:prSet phldrT="[Текст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b="1" i="0" baseline="0" dirty="0" smtClean="0"/>
            <a:t>Презентации учебного материала</a:t>
          </a:r>
          <a:endParaRPr lang="ru-RU" b="1" i="0" baseline="0" dirty="0"/>
        </a:p>
      </dgm:t>
    </dgm:pt>
    <dgm:pt modelId="{5DADEDD6-FAB1-4C07-A8FA-C24843C9749A}" type="parTrans" cxnId="{2170497F-2D7D-4D48-B837-B51B9680A38B}">
      <dgm:prSet/>
      <dgm:spPr/>
      <dgm:t>
        <a:bodyPr/>
        <a:lstStyle/>
        <a:p>
          <a:endParaRPr lang="ru-RU"/>
        </a:p>
      </dgm:t>
    </dgm:pt>
    <dgm:pt modelId="{5AD5A07C-D200-47DD-9F51-B2F182FADF6F}" type="sibTrans" cxnId="{2170497F-2D7D-4D48-B837-B51B9680A38B}">
      <dgm:prSet/>
      <dgm:spPr/>
      <dgm:t>
        <a:bodyPr/>
        <a:lstStyle/>
        <a:p>
          <a:endParaRPr lang="ru-RU"/>
        </a:p>
      </dgm:t>
    </dgm:pt>
    <dgm:pt modelId="{7053D2EF-0412-45AF-B539-BFE60626B555}">
      <dgm:prSet phldrT="[Текст]"/>
      <dgm:spPr>
        <a:solidFill>
          <a:schemeClr val="accent4">
            <a:lumMod val="75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b="1" i="0" baseline="0" dirty="0" smtClean="0"/>
            <a:t>Организация</a:t>
          </a:r>
          <a:r>
            <a:rPr lang="ru-RU" b="0" i="1" baseline="0" dirty="0" smtClean="0"/>
            <a:t> </a:t>
          </a:r>
          <a:r>
            <a:rPr lang="ru-RU" b="1" i="0" baseline="0" dirty="0" smtClean="0"/>
            <a:t>самостоятельной работы</a:t>
          </a:r>
          <a:endParaRPr lang="ru-RU" b="1" i="0" baseline="0" dirty="0"/>
        </a:p>
      </dgm:t>
    </dgm:pt>
    <dgm:pt modelId="{A25C8B32-B610-4438-A103-312A6C6DE79D}" type="parTrans" cxnId="{A3A8B8B9-C508-4516-808F-EE488210ABE0}">
      <dgm:prSet/>
      <dgm:spPr/>
      <dgm:t>
        <a:bodyPr/>
        <a:lstStyle/>
        <a:p>
          <a:endParaRPr lang="ru-RU"/>
        </a:p>
      </dgm:t>
    </dgm:pt>
    <dgm:pt modelId="{2C23DF8A-1F15-4009-AF0B-C4305960A28C}" type="sibTrans" cxnId="{A3A8B8B9-C508-4516-808F-EE488210ABE0}">
      <dgm:prSet/>
      <dgm:spPr/>
      <dgm:t>
        <a:bodyPr/>
        <a:lstStyle/>
        <a:p>
          <a:endParaRPr lang="ru-RU"/>
        </a:p>
      </dgm:t>
    </dgm:pt>
    <dgm:pt modelId="{B49F8442-D1E9-43E4-B3A5-EA6978FF1C65}">
      <dgm:prSet phldrT="[Текст]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b="1" i="0" baseline="0" dirty="0" smtClean="0"/>
            <a:t>Релаксация и итоги</a:t>
          </a:r>
          <a:endParaRPr lang="ru-RU" b="1" i="0" baseline="0" dirty="0"/>
        </a:p>
      </dgm:t>
    </dgm:pt>
    <dgm:pt modelId="{3D2AC0B6-6220-4D3B-877D-1F10B010B572}" type="parTrans" cxnId="{E2B6620E-CEDC-4FDF-B3DA-4CEC678CB917}">
      <dgm:prSet/>
      <dgm:spPr/>
      <dgm:t>
        <a:bodyPr/>
        <a:lstStyle/>
        <a:p>
          <a:endParaRPr lang="ru-RU"/>
        </a:p>
      </dgm:t>
    </dgm:pt>
    <dgm:pt modelId="{9EDFC08C-EDEA-4A25-BB05-C9144608949F}" type="sibTrans" cxnId="{E2B6620E-CEDC-4FDF-B3DA-4CEC678CB917}">
      <dgm:prSet/>
      <dgm:spPr/>
      <dgm:t>
        <a:bodyPr/>
        <a:lstStyle/>
        <a:p>
          <a:endParaRPr lang="ru-RU"/>
        </a:p>
      </dgm:t>
    </dgm:pt>
    <dgm:pt modelId="{32FB6817-2720-4852-B133-EDC3F730220F}" type="pres">
      <dgm:prSet presAssocID="{80738310-195C-48DB-AF2F-FBF4188C06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17E9F0-7DE6-4E9B-8703-F318D14A32C1}" type="pres">
      <dgm:prSet presAssocID="{397C96CF-A743-476E-B6B8-D812ADB4052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B9C06-4270-4FF4-9DF2-8A7BC62E6546}" type="pres">
      <dgm:prSet presAssocID="{D709B4A5-ED94-48D6-B9FC-A6566C88EE52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8F4B356F-2218-4668-96AB-4011B17039DC}" type="pres">
      <dgm:prSet presAssocID="{13262264-922C-4E56-AD2E-D1549E5FB2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7BE14-9A6B-4655-93E3-7AA21E813B3A}" type="pres">
      <dgm:prSet presAssocID="{73A2D93B-353B-4A90-BAE4-A2278EC2B917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7D71BAC0-2FEF-4222-9884-332470FD6FAB}" type="pres">
      <dgm:prSet presAssocID="{08321307-FC04-4559-A55F-83DA4385A0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DB1EC-F290-4FEF-8486-6EE3EFCD0E66}" type="pres">
      <dgm:prSet presAssocID="{5AD5A07C-D200-47DD-9F51-B2F182FADF6F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4E02453C-3B1C-4649-BAC4-39E144B6CAE8}" type="pres">
      <dgm:prSet presAssocID="{7053D2EF-0412-45AF-B539-BFE60626B5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F983E-8A2A-4520-ACBA-98DE8167FB95}" type="pres">
      <dgm:prSet presAssocID="{2C23DF8A-1F15-4009-AF0B-C4305960A28C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1F4C733C-BDEC-4DF4-89A6-4ABA38DEEA73}" type="pres">
      <dgm:prSet presAssocID="{B49F8442-D1E9-43E4-B3A5-EA6978FF1C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6D5603-C4B7-4716-A2D0-71083262ACCA}" srcId="{80738310-195C-48DB-AF2F-FBF4188C063B}" destId="{397C96CF-A743-476E-B6B8-D812ADB40525}" srcOrd="0" destOrd="0" parTransId="{63E3A34B-E3A2-40F9-82AE-99627476DCEF}" sibTransId="{D709B4A5-ED94-48D6-B9FC-A6566C88EE52}"/>
    <dgm:cxn modelId="{A3A8B8B9-C508-4516-808F-EE488210ABE0}" srcId="{80738310-195C-48DB-AF2F-FBF4188C063B}" destId="{7053D2EF-0412-45AF-B539-BFE60626B555}" srcOrd="3" destOrd="0" parTransId="{A25C8B32-B610-4438-A103-312A6C6DE79D}" sibTransId="{2C23DF8A-1F15-4009-AF0B-C4305960A28C}"/>
    <dgm:cxn modelId="{FDBC0E29-BF77-4AA3-8963-D7F656954236}" type="presOf" srcId="{08321307-FC04-4559-A55F-83DA4385A0D9}" destId="{7D71BAC0-2FEF-4222-9884-332470FD6FAB}" srcOrd="0" destOrd="0" presId="urn:microsoft.com/office/officeart/2005/8/layout/default"/>
    <dgm:cxn modelId="{DDB33B2F-AC61-42AA-8A69-98BE74C893DD}" type="presOf" srcId="{80738310-195C-48DB-AF2F-FBF4188C063B}" destId="{32FB6817-2720-4852-B133-EDC3F730220F}" srcOrd="0" destOrd="0" presId="urn:microsoft.com/office/officeart/2005/8/layout/default"/>
    <dgm:cxn modelId="{71E64E6B-16C2-4D29-8247-FB9AC9FE374F}" srcId="{80738310-195C-48DB-AF2F-FBF4188C063B}" destId="{13262264-922C-4E56-AD2E-D1549E5FB26C}" srcOrd="1" destOrd="0" parTransId="{AB1CEA01-16E7-49E1-AE92-91182B9AEE5E}" sibTransId="{73A2D93B-353B-4A90-BAE4-A2278EC2B917}"/>
    <dgm:cxn modelId="{2170497F-2D7D-4D48-B837-B51B9680A38B}" srcId="{80738310-195C-48DB-AF2F-FBF4188C063B}" destId="{08321307-FC04-4559-A55F-83DA4385A0D9}" srcOrd="2" destOrd="0" parTransId="{5DADEDD6-FAB1-4C07-A8FA-C24843C9749A}" sibTransId="{5AD5A07C-D200-47DD-9F51-B2F182FADF6F}"/>
    <dgm:cxn modelId="{8606BB98-52CF-4342-AE7D-FC987DDF30A4}" type="presOf" srcId="{13262264-922C-4E56-AD2E-D1549E5FB26C}" destId="{8F4B356F-2218-4668-96AB-4011B17039DC}" srcOrd="0" destOrd="0" presId="urn:microsoft.com/office/officeart/2005/8/layout/default"/>
    <dgm:cxn modelId="{FFB506B2-511E-4C45-9391-E8B2547699C2}" type="presOf" srcId="{B49F8442-D1E9-43E4-B3A5-EA6978FF1C65}" destId="{1F4C733C-BDEC-4DF4-89A6-4ABA38DEEA73}" srcOrd="0" destOrd="0" presId="urn:microsoft.com/office/officeart/2005/8/layout/default"/>
    <dgm:cxn modelId="{264EED56-6526-44A7-B164-B2D3F2A2CF8D}" type="presOf" srcId="{7053D2EF-0412-45AF-B539-BFE60626B555}" destId="{4E02453C-3B1C-4649-BAC4-39E144B6CAE8}" srcOrd="0" destOrd="0" presId="urn:microsoft.com/office/officeart/2005/8/layout/default"/>
    <dgm:cxn modelId="{E2B6620E-CEDC-4FDF-B3DA-4CEC678CB917}" srcId="{80738310-195C-48DB-AF2F-FBF4188C063B}" destId="{B49F8442-D1E9-43E4-B3A5-EA6978FF1C65}" srcOrd="4" destOrd="0" parTransId="{3D2AC0B6-6220-4D3B-877D-1F10B010B572}" sibTransId="{9EDFC08C-EDEA-4A25-BB05-C9144608949F}"/>
    <dgm:cxn modelId="{C7D70B40-990E-4A22-AA8F-7A5769CE839F}" type="presOf" srcId="{397C96CF-A743-476E-B6B8-D812ADB40525}" destId="{6A17E9F0-7DE6-4E9B-8703-F318D14A32C1}" srcOrd="0" destOrd="0" presId="urn:microsoft.com/office/officeart/2005/8/layout/default"/>
    <dgm:cxn modelId="{E9FD2751-3BB1-46A4-B645-9579A5DAE974}" type="presParOf" srcId="{32FB6817-2720-4852-B133-EDC3F730220F}" destId="{6A17E9F0-7DE6-4E9B-8703-F318D14A32C1}" srcOrd="0" destOrd="0" presId="urn:microsoft.com/office/officeart/2005/8/layout/default"/>
    <dgm:cxn modelId="{F6B56830-5E66-47AB-AD8C-A2E7F725EA44}" type="presParOf" srcId="{32FB6817-2720-4852-B133-EDC3F730220F}" destId="{679B9C06-4270-4FF4-9DF2-8A7BC62E6546}" srcOrd="1" destOrd="0" presId="urn:microsoft.com/office/officeart/2005/8/layout/default"/>
    <dgm:cxn modelId="{753DC2A5-83A7-4C7C-BC26-4F3071B18174}" type="presParOf" srcId="{32FB6817-2720-4852-B133-EDC3F730220F}" destId="{8F4B356F-2218-4668-96AB-4011B17039DC}" srcOrd="2" destOrd="0" presId="urn:microsoft.com/office/officeart/2005/8/layout/default"/>
    <dgm:cxn modelId="{ED8592DF-AAB9-4346-8D63-F57583379343}" type="presParOf" srcId="{32FB6817-2720-4852-B133-EDC3F730220F}" destId="{FC17BE14-9A6B-4655-93E3-7AA21E813B3A}" srcOrd="3" destOrd="0" presId="urn:microsoft.com/office/officeart/2005/8/layout/default"/>
    <dgm:cxn modelId="{592641F1-C88A-421C-83E0-AAFB8B4BB0B7}" type="presParOf" srcId="{32FB6817-2720-4852-B133-EDC3F730220F}" destId="{7D71BAC0-2FEF-4222-9884-332470FD6FAB}" srcOrd="4" destOrd="0" presId="urn:microsoft.com/office/officeart/2005/8/layout/default"/>
    <dgm:cxn modelId="{AAB0A1BA-2194-4390-B169-A7F361270F87}" type="presParOf" srcId="{32FB6817-2720-4852-B133-EDC3F730220F}" destId="{9F1DB1EC-F290-4FEF-8486-6EE3EFCD0E66}" srcOrd="5" destOrd="0" presId="urn:microsoft.com/office/officeart/2005/8/layout/default"/>
    <dgm:cxn modelId="{8D19015D-A6C0-4BB8-B451-42B4BB0A06EC}" type="presParOf" srcId="{32FB6817-2720-4852-B133-EDC3F730220F}" destId="{4E02453C-3B1C-4649-BAC4-39E144B6CAE8}" srcOrd="6" destOrd="0" presId="urn:microsoft.com/office/officeart/2005/8/layout/default"/>
    <dgm:cxn modelId="{4B41A4EC-0E7A-46F7-B93E-F9095FC4A9B4}" type="presParOf" srcId="{32FB6817-2720-4852-B133-EDC3F730220F}" destId="{69EF983E-8A2A-4520-ACBA-98DE8167FB95}" srcOrd="7" destOrd="0" presId="urn:microsoft.com/office/officeart/2005/8/layout/default"/>
    <dgm:cxn modelId="{2D225E66-790E-43DB-BF08-4D807DFC1071}" type="presParOf" srcId="{32FB6817-2720-4852-B133-EDC3F730220F}" destId="{1F4C733C-BDEC-4DF4-89A6-4ABA38DEEA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17E9F0-7DE6-4E9B-8703-F318D14A32C1}">
      <dsp:nvSpPr>
        <dsp:cNvPr id="0" name=""/>
        <dsp:cNvSpPr/>
      </dsp:nvSpPr>
      <dsp:spPr>
        <a:xfrm>
          <a:off x="0" y="1013545"/>
          <a:ext cx="2946807" cy="1768084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cap="small" baseline="0" dirty="0" smtClean="0"/>
            <a:t>Начало образовательного мероприятия</a:t>
          </a:r>
          <a:endParaRPr lang="ru-RU" sz="1800" b="1" i="0" kern="1200" cap="small" baseline="0" dirty="0"/>
        </a:p>
      </dsp:txBody>
      <dsp:txXfrm>
        <a:off x="0" y="1013545"/>
        <a:ext cx="2946807" cy="1768084"/>
      </dsp:txXfrm>
    </dsp:sp>
    <dsp:sp modelId="{8F4B356F-2218-4668-96AB-4011B17039DC}">
      <dsp:nvSpPr>
        <dsp:cNvPr id="0" name=""/>
        <dsp:cNvSpPr/>
      </dsp:nvSpPr>
      <dsp:spPr>
        <a:xfrm>
          <a:off x="3241488" y="1013545"/>
          <a:ext cx="2946807" cy="1768084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/>
            <a:t>Выяснение целей, ожиданий и опасений</a:t>
          </a:r>
          <a:endParaRPr lang="ru-RU" sz="2400" b="1" i="0" kern="1200" baseline="0" dirty="0"/>
        </a:p>
      </dsp:txBody>
      <dsp:txXfrm>
        <a:off x="3241488" y="1013545"/>
        <a:ext cx="2946807" cy="1768084"/>
      </dsp:txXfrm>
    </dsp:sp>
    <dsp:sp modelId="{7D71BAC0-2FEF-4222-9884-332470FD6FAB}">
      <dsp:nvSpPr>
        <dsp:cNvPr id="0" name=""/>
        <dsp:cNvSpPr/>
      </dsp:nvSpPr>
      <dsp:spPr>
        <a:xfrm>
          <a:off x="6482976" y="1013545"/>
          <a:ext cx="2946807" cy="1768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/>
            <a:t>Презентации учебного материала</a:t>
          </a:r>
          <a:endParaRPr lang="ru-RU" sz="2400" b="1" i="0" kern="1200" baseline="0" dirty="0"/>
        </a:p>
      </dsp:txBody>
      <dsp:txXfrm>
        <a:off x="6482976" y="1013545"/>
        <a:ext cx="2946807" cy="1768084"/>
      </dsp:txXfrm>
    </dsp:sp>
    <dsp:sp modelId="{4E02453C-3B1C-4649-BAC4-39E144B6CAE8}">
      <dsp:nvSpPr>
        <dsp:cNvPr id="0" name=""/>
        <dsp:cNvSpPr/>
      </dsp:nvSpPr>
      <dsp:spPr>
        <a:xfrm>
          <a:off x="1620744" y="3076310"/>
          <a:ext cx="2946807" cy="1768084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/>
            <a:t>Организация</a:t>
          </a:r>
          <a:r>
            <a:rPr lang="ru-RU" sz="2400" b="0" i="1" kern="1200" baseline="0" dirty="0" smtClean="0"/>
            <a:t> </a:t>
          </a:r>
          <a:r>
            <a:rPr lang="ru-RU" sz="2400" b="1" i="0" kern="1200" baseline="0" dirty="0" smtClean="0"/>
            <a:t>самостоятельной работы</a:t>
          </a:r>
          <a:endParaRPr lang="ru-RU" sz="2400" b="1" i="0" kern="1200" baseline="0" dirty="0"/>
        </a:p>
      </dsp:txBody>
      <dsp:txXfrm>
        <a:off x="1620744" y="3076310"/>
        <a:ext cx="2946807" cy="1768084"/>
      </dsp:txXfrm>
    </dsp:sp>
    <dsp:sp modelId="{1F4C733C-BDEC-4DF4-89A6-4ABA38DEEA73}">
      <dsp:nvSpPr>
        <dsp:cNvPr id="0" name=""/>
        <dsp:cNvSpPr/>
      </dsp:nvSpPr>
      <dsp:spPr>
        <a:xfrm>
          <a:off x="4862232" y="3076310"/>
          <a:ext cx="2946807" cy="17680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/>
            <a:t>Релаксация и итоги</a:t>
          </a:r>
          <a:endParaRPr lang="ru-RU" sz="2400" b="1" i="0" kern="1200" baseline="0" dirty="0"/>
        </a:p>
      </dsp:txBody>
      <dsp:txXfrm>
        <a:off x="4862232" y="3076310"/>
        <a:ext cx="2946807" cy="1768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BC003A-FE22-4FE6-8A2A-326BF287425E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161DE28-6E63-4B99-893B-C67DC1D67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AF8EA-B205-4DA9-AEA3-3E6D50139C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082B8-F53A-4DC0-9BFA-E5C7569850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6A15D-4D02-4BFA-9594-9F70ADB362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4C24C-1B08-4D6A-87A5-F0654D63AA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519AB-E1DF-417D-8F36-66E2F3B9A2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00EB-D6B2-438B-8DC8-C15E5BB221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0C7FD-8E72-4C56-A773-FF49DAEEA2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5396-33A5-498B-A603-D547E9E85B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0443-DD2F-49DE-A7D9-E0080DA850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674A-07A3-4508-B33D-BC596FD0CA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DA297-5992-44EE-9663-0F98A7D999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54B82B-10F6-455B-BD69-8DCB647545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6"/>
          <p:cNvSpPr>
            <a:spLocks noChangeArrowheads="1"/>
          </p:cNvSpPr>
          <p:nvPr/>
        </p:nvSpPr>
        <p:spPr bwMode="auto">
          <a:xfrm>
            <a:off x="323850" y="5084763"/>
            <a:ext cx="84248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660033"/>
                </a:solidFill>
              </a:rPr>
              <a:t>Педагогический практикум</a:t>
            </a:r>
          </a:p>
          <a:p>
            <a:r>
              <a:rPr lang="ru-RU" sz="2000" b="1" i="1" dirty="0" smtClean="0">
                <a:solidFill>
                  <a:srgbClr val="660033"/>
                </a:solidFill>
              </a:rPr>
              <a:t>МБОУ </a:t>
            </a:r>
            <a:r>
              <a:rPr lang="ru-RU" sz="2000" b="1" i="1" dirty="0" err="1" smtClean="0">
                <a:solidFill>
                  <a:srgbClr val="660033"/>
                </a:solidFill>
              </a:rPr>
              <a:t>Мальчевская</a:t>
            </a:r>
            <a:r>
              <a:rPr lang="ru-RU" sz="2000" b="1" i="1" dirty="0" smtClean="0">
                <a:solidFill>
                  <a:srgbClr val="660033"/>
                </a:solidFill>
              </a:rPr>
              <a:t> СОШ  </a:t>
            </a:r>
          </a:p>
          <a:p>
            <a:r>
              <a:rPr lang="ru-RU" sz="2000" b="1" i="1" dirty="0" smtClean="0">
                <a:solidFill>
                  <a:srgbClr val="660033"/>
                </a:solidFill>
              </a:rPr>
              <a:t>Учитель физической культуры  Шаповалов  Вячеслав Николаевич.</a:t>
            </a:r>
            <a:endParaRPr lang="ru-RU" sz="2000" b="1" i="1" dirty="0">
              <a:solidFill>
                <a:srgbClr val="660033"/>
              </a:solidFill>
            </a:endParaRPr>
          </a:p>
        </p:txBody>
      </p:sp>
      <p:sp>
        <p:nvSpPr>
          <p:cNvPr id="205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>
                <a:latin typeface="Book Antiqua" pitchFamily="18" charset="0"/>
              </a:rPr>
              <a:t>Педагогическое самообразование </a:t>
            </a:r>
            <a:endParaRPr lang="ru-RU" sz="3200" smtClean="0"/>
          </a:p>
        </p:txBody>
      </p:sp>
      <p:sp>
        <p:nvSpPr>
          <p:cNvPr id="2052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Использование активных методов обучения в</a:t>
            </a:r>
            <a:endParaRPr lang="en-US" sz="4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«Автобусная остановка» </a:t>
            </a:r>
            <a:b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600" b="1" dirty="0" smtClean="0"/>
              <a:t>цель: формировать двигательные умения, развивать физические качества</a:t>
            </a:r>
            <a:endParaRPr lang="ru-RU" sz="1600" i="1" dirty="0" smtClean="0">
              <a:solidFill>
                <a:srgbClr val="0C788E"/>
              </a:solidFill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1928802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Красивая осанка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1928802"/>
            <a:ext cx="214314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Самый меткий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3500438"/>
            <a:ext cx="214314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Силачи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342900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Ловкий</a:t>
            </a:r>
            <a:endParaRPr lang="ru-RU" sz="2800" dirty="0"/>
          </a:p>
        </p:txBody>
      </p:sp>
      <p:sp>
        <p:nvSpPr>
          <p:cNvPr id="13" name="Стрелка вправо 12"/>
          <p:cNvSpPr/>
          <p:nvPr/>
        </p:nvSpPr>
        <p:spPr>
          <a:xfrm flipV="1">
            <a:off x="3571868" y="2500305"/>
            <a:ext cx="357190" cy="240033"/>
          </a:xfrm>
          <a:prstGeom prst="rightArrow">
            <a:avLst>
              <a:gd name="adj1" fmla="val 50000"/>
              <a:gd name="adj2" fmla="val 42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500958" y="221455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571868" y="407194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«Светофор»</a:t>
            </a:r>
            <a:br>
              <a:rPr lang="ru-RU" sz="4000" b="1" dirty="0" smtClean="0"/>
            </a:br>
            <a:r>
              <a:rPr lang="ru-RU" sz="1600" b="1" dirty="0" smtClean="0"/>
              <a:t>цель: обучить коллективной игре, развивать ловкость и быстроту</a:t>
            </a:r>
            <a:endParaRPr lang="ru-RU" sz="4000" b="1" dirty="0" smtClean="0"/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400" dirty="0" smtClean="0"/>
              <a:t>Группа делится на 2 команды, предварительно рассчитавшись на «первый-второй», встают в колонны для  участия в подвижных эстафетах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400" dirty="0" smtClean="0"/>
              <a:t>Учитель помогает определить название своей команды, напоминает правила безопасного поведения и даёт задание определить, какое физическое качество развивает данная эстафета. Оценивать технику выполнения эстафет  будут жетонами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400" dirty="0" smtClean="0"/>
              <a:t>1 эстафета «Самый быстрый»:</a:t>
            </a:r>
          </a:p>
          <a:p>
            <a:pPr>
              <a:buNone/>
            </a:pPr>
            <a:r>
              <a:rPr lang="ru-RU" sz="1400" dirty="0" smtClean="0"/>
              <a:t>  Учащийся с эстафетной палочкой оббегает  фишку и возвращается в команду, передавая эстафетную палочку другому участнику.</a:t>
            </a:r>
          </a:p>
          <a:p>
            <a:pPr>
              <a:buNone/>
            </a:pPr>
            <a:r>
              <a:rPr lang="ru-RU" sz="1400" dirty="0" smtClean="0"/>
              <a:t>   2 эстафета «Самый внимательный»:</a:t>
            </a:r>
          </a:p>
          <a:p>
            <a:pPr>
              <a:buNone/>
            </a:pPr>
            <a:r>
              <a:rPr lang="ru-RU" sz="1400" dirty="0" smtClean="0"/>
              <a:t>  учащийся с кеглей в руке бежит до обруча, кладёт в обруч кеглю, берёт кубик, и, возвращаясь в команду передаёт кубик следующему игроку, тот  добегает до обруча, кладёт кубик, берёт  кеглю и передаёт её следующему игроку. </a:t>
            </a:r>
          </a:p>
          <a:p>
            <a:pPr>
              <a:buNone/>
            </a:pPr>
            <a:r>
              <a:rPr lang="ru-RU" sz="1400" dirty="0" smtClean="0"/>
              <a:t>    3 эстафета  «Самый ловкий»:</a:t>
            </a:r>
          </a:p>
          <a:p>
            <a:pPr>
              <a:buNone/>
            </a:pPr>
            <a:r>
              <a:rPr lang="ru-RU" sz="1400" dirty="0" smtClean="0"/>
              <a:t>Учащийся ведёт баскетбольный мяч, оббегает фишку и, возвращаясь в команду, передаёт  мяч  следующему участнику.</a:t>
            </a:r>
          </a:p>
          <a:p>
            <a:pPr>
              <a:buNone/>
            </a:pPr>
            <a:r>
              <a:rPr lang="ru-RU" sz="1400" dirty="0" smtClean="0"/>
              <a:t>4эстафета «Мяч в туннеле»:</a:t>
            </a:r>
          </a:p>
          <a:p>
            <a:pPr>
              <a:buNone/>
            </a:pPr>
            <a:r>
              <a:rPr lang="ru-RU" sz="1400" dirty="0" smtClean="0"/>
              <a:t>Команды  выстраиваются в колонны и ставят ноги на ширине плеч. Правила  эстафеты те же,   только  мяч передаётся снизу, между ногами. Игра продолжается до тех пор, пока 1-ый игрок не окажется во главе колонны. </a:t>
            </a:r>
          </a:p>
          <a:p>
            <a:pPr>
              <a:buNone/>
            </a:pPr>
            <a:r>
              <a:rPr lang="ru-RU" sz="1400" dirty="0" smtClean="0"/>
              <a:t>Побеждает команда, первая закончившая эстафету.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 rot="10800000" flipV="1">
            <a:off x="2714611" y="-980164"/>
            <a:ext cx="56023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/>
            <a:endParaRPr lang="ru-RU" sz="28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«</a:t>
            </a:r>
            <a:r>
              <a:rPr lang="ru-RU" sz="3600" b="1" dirty="0" smtClean="0"/>
              <a:t>Четыре стихии</a:t>
            </a:r>
            <a:r>
              <a:rPr lang="ru-RU" sz="4000" b="1" dirty="0" smtClean="0"/>
              <a:t>»</a:t>
            </a:r>
          </a:p>
        </p:txBody>
      </p:sp>
      <p:sp>
        <p:nvSpPr>
          <p:cNvPr id="13316" name="Содержимое 10"/>
          <p:cNvSpPr>
            <a:spLocks noGrp="1"/>
          </p:cNvSpPr>
          <p:nvPr>
            <p:ph idx="1"/>
          </p:nvPr>
        </p:nvSpPr>
        <p:spPr>
          <a:xfrm>
            <a:off x="428596" y="1357299"/>
            <a:ext cx="7858180" cy="3714776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Не стоит забывать о восстанавливающей силе релаксации на уроке. Ведь иногда нескольких минут достаточно, чтобы встряхнуться, весело и активно расслабиться, восстановить энергию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64291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«Итоговый круг»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 заключительном этапе урока используют метод рефлексии, через который устанавливается отношение участника действия к  собственному действию и обеспечивается адекватная коррекция этого действия.</a:t>
            </a:r>
            <a:endParaRPr lang="ru-RU" sz="32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57158" y="2719880"/>
            <a:ext cx="85011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857232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Дети имеют свои особенности, поэтому  при активности мышления и визуальности восприятия  не могут совладать со своими эмоциями, следовательно  на занятиях создаётся вполне допустимый рабочий шум при обсуждении проблем.</a:t>
            </a:r>
            <a:endParaRPr lang="ru-RU" sz="32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Эффекты применения АМО для обучающихся: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9290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800" dirty="0" smtClean="0"/>
              <a:t>Интенсификации освоения учебной информации.</a:t>
            </a:r>
          </a:p>
          <a:p>
            <a:pPr>
              <a:spcBef>
                <a:spcPct val="0"/>
              </a:spcBef>
            </a:pP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 Становление и развитие у обучающихся универсальных навыков: способность принимать решения и умение решать проблемы, коммуникативные умения и качества, умения ясно формулировать сообщения и четко ставить задачи, умение выслушивать и принимать во внимание разные точки зрения и мнения других людей, лидерские умения и качества.</a:t>
            </a:r>
          </a:p>
          <a:p>
            <a:r>
              <a:rPr lang="ru-RU" sz="1800" dirty="0" smtClean="0"/>
              <a:t>Повышение интереса и мотивации к обучению у учащихся.</a:t>
            </a:r>
          </a:p>
          <a:p>
            <a:endParaRPr lang="ru-RU" sz="1800" dirty="0" smtClean="0"/>
          </a:p>
          <a:p>
            <a:r>
              <a:rPr lang="ru-RU" sz="1800" dirty="0" smtClean="0"/>
              <a:t>Изменение  в положительную сторону отношения обучающихся к учителю и к образовательному процессу. 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844" y="1484784"/>
            <a:ext cx="820231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Содержимое 4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357430"/>
            <a:ext cx="64294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1.«Активные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обучения». Электронный курс. Международный Институт Развития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Образовательный портал «Мой университет», http://www.moi-universitet.ru/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Лазарев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Т.В. Образовательные технологии новых стандартов: настольная книга современного педагога.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Петрозаводск:Verso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2012.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460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АМО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 </a:t>
            </a:r>
            <a:r>
              <a:rPr lang="ru-RU" b="1" smtClean="0">
                <a:solidFill>
                  <a:srgbClr val="C00000"/>
                </a:solidFill>
              </a:rPr>
              <a:t>А</a:t>
            </a:r>
            <a:r>
              <a:rPr lang="ru-RU" b="1" smtClean="0"/>
              <a:t>ктивные </a:t>
            </a:r>
            <a:r>
              <a:rPr lang="ru-RU" b="1" smtClean="0">
                <a:solidFill>
                  <a:srgbClr val="C00000"/>
                </a:solidFill>
              </a:rPr>
              <a:t>М</a:t>
            </a:r>
            <a:r>
              <a:rPr lang="ru-RU" b="1" smtClean="0"/>
              <a:t>етоды </a:t>
            </a:r>
            <a:r>
              <a:rPr lang="ru-RU" b="1" smtClean="0">
                <a:solidFill>
                  <a:srgbClr val="C00000"/>
                </a:solidFill>
              </a:rPr>
              <a:t>О</a:t>
            </a:r>
            <a:r>
              <a:rPr lang="ru-RU" b="1" smtClean="0"/>
              <a:t>бучения) </a:t>
            </a:r>
            <a:r>
              <a:rPr lang="ru-RU" smtClean="0"/>
              <a:t>– </a:t>
            </a:r>
            <a:r>
              <a:rPr lang="ru-RU" i="1" smtClean="0"/>
              <a:t>это система методов, обеспечивающих активность и разнообразие мыслительной и практической деятельности учащихся в процессе освоения учебного материала.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</a:rPr>
              <a:t>Цель  сегодняшнего практикума: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4400" b="1" i="1" dirty="0" smtClean="0">
                <a:solidFill>
                  <a:srgbClr val="660033"/>
                </a:solidFill>
                <a:latin typeface="Times New Roman" pitchFamily="18" charset="0"/>
              </a:rPr>
              <a:t>научить применять  активные                методы обучения на разных этапах занятия</a:t>
            </a:r>
            <a:endParaRPr lang="ru-RU" sz="4400" b="1" i="1" dirty="0" smtClean="0">
              <a:solidFill>
                <a:srgbClr val="660033"/>
              </a:solidFill>
            </a:endParaRP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850" y="236538"/>
            <a:ext cx="8424863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Активные методы обучения ставят ученика в новую позицию, когда он перестаёт быть «пассивным сосудом», который мы наполняем знаниями, и  становится активным участником образовательного процесса. Раньше ученик полностью подчинялся учителю, теперь от него ждут активных действий, мыслей, идей и сомнений, при решении которых он учится находить выход из сложившейся проблемной ситуации.</a:t>
            </a:r>
          </a:p>
          <a:p>
            <a:endParaRPr lang="ru-RU" sz="32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003399"/>
                </a:solidFill>
              </a:rPr>
              <a:t>Постановка задач практикума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 dirty="0" smtClean="0">
                <a:solidFill>
                  <a:srgbClr val="660033"/>
                </a:solidFill>
              </a:rPr>
              <a:t>объяснить, что такое активные методы обучения, рассмотреть некоторые виды активных методов обучения и также возможность применения активных методов обучения на различных этапах своих занятий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3200" i="1" smtClean="0">
                <a:solidFill>
                  <a:srgbClr val="0070C0"/>
                </a:solidFill>
              </a:rPr>
              <a:t>Классификация методов активного обучения (по М. Новик)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i="1" u="sng" dirty="0" smtClean="0"/>
              <a:t>Имитационные</a:t>
            </a:r>
          </a:p>
          <a:p>
            <a:pPr eaLnBrk="1" hangingPunct="1">
              <a:spcBef>
                <a:spcPct val="0"/>
              </a:spcBef>
            </a:pPr>
            <a:r>
              <a:rPr lang="ru-RU" sz="2000" b="1" dirty="0" smtClean="0"/>
              <a:t>Игровые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/>
              <a:t>-    Деловые игры (исследовательская, учебная)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2000" dirty="0" smtClean="0"/>
              <a:t>Игровое проектирование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2000" dirty="0" smtClean="0"/>
              <a:t>Ролевая игра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2000" dirty="0" err="1" smtClean="0"/>
              <a:t>Оргдеятельностные</a:t>
            </a:r>
            <a:r>
              <a:rPr lang="ru-RU" sz="2000" dirty="0" smtClean="0"/>
              <a:t> игры</a:t>
            </a:r>
          </a:p>
          <a:p>
            <a:pPr eaLnBrk="1" hangingPunct="1">
              <a:spcBef>
                <a:spcPct val="0"/>
              </a:spcBef>
            </a:pPr>
            <a:r>
              <a:rPr lang="ru-RU" sz="2000" b="1" dirty="0" smtClean="0"/>
              <a:t>Неигровые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/>
              <a:t>-    Анализ конкретных ситуаций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2000" dirty="0" smtClean="0"/>
              <a:t>Тренинг</a:t>
            </a:r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75"/>
            <a:ext cx="40386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i="1" u="sng" dirty="0" err="1" smtClean="0"/>
              <a:t>Неимитационные</a:t>
            </a:r>
            <a:endParaRPr lang="ru-RU" sz="2000" b="1" i="1" u="sng" dirty="0" smtClean="0"/>
          </a:p>
          <a:p>
            <a:pPr eaLnBrk="1" hangingPunct="1"/>
            <a:r>
              <a:rPr lang="ru-RU" sz="2000" dirty="0" smtClean="0"/>
              <a:t>Проблемные лекции</a:t>
            </a:r>
          </a:p>
          <a:p>
            <a:pPr eaLnBrk="1" hangingPunct="1"/>
            <a:r>
              <a:rPr lang="ru-RU" sz="2000" dirty="0" smtClean="0"/>
              <a:t>Проблемные семинары</a:t>
            </a:r>
          </a:p>
          <a:p>
            <a:pPr eaLnBrk="1" hangingPunct="1"/>
            <a:r>
              <a:rPr lang="ru-RU" sz="2000" dirty="0" smtClean="0"/>
              <a:t>Тематические дискуссии</a:t>
            </a:r>
          </a:p>
          <a:p>
            <a:pPr eaLnBrk="1" hangingPunct="1"/>
            <a:r>
              <a:rPr lang="ru-RU" sz="2000" dirty="0" smtClean="0"/>
              <a:t>Мозговая атака</a:t>
            </a:r>
          </a:p>
          <a:p>
            <a:pPr eaLnBrk="1" hangingPunct="1"/>
            <a:r>
              <a:rPr lang="ru-RU" sz="2000" dirty="0" smtClean="0"/>
              <a:t>Круглый стол</a:t>
            </a:r>
          </a:p>
          <a:p>
            <a:pPr eaLnBrk="1" hangingPunct="1"/>
            <a:r>
              <a:rPr lang="ru-RU" sz="2000" dirty="0" smtClean="0"/>
              <a:t>Педагогические игровые упражнения</a:t>
            </a:r>
          </a:p>
          <a:p>
            <a:pPr eaLnBrk="1" hangingPunct="1"/>
            <a:r>
              <a:rPr lang="ru-RU" sz="2000" dirty="0" smtClean="0"/>
              <a:t>Стажировки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658100" cy="563563"/>
          </a:xfrm>
        </p:spPr>
        <p:txBody>
          <a:bodyPr/>
          <a:lstStyle/>
          <a:p>
            <a:pPr eaLnBrk="1" hangingPunct="1"/>
            <a:r>
              <a:rPr lang="ru-RU" sz="2800" smtClean="0"/>
              <a:t>Этапы образовательного мероприятия: 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9429784" cy="5857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468313" y="1074738"/>
            <a:ext cx="7920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latin typeface="Times New Roman" pitchFamily="18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rgbClr val="0C788E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b="1" i="1" dirty="0" smtClean="0">
                <a:solidFill>
                  <a:srgbClr val="0C788E"/>
                </a:solidFill>
                <a:latin typeface="+mn-lt"/>
                <a:ea typeface="+mn-ea"/>
                <a:cs typeface="+mn-cs"/>
              </a:rPr>
            </a:br>
            <a:r>
              <a:rPr lang="ru-RU" sz="3200" b="1" i="1" dirty="0" smtClean="0">
                <a:solidFill>
                  <a:srgbClr val="0C788E"/>
                </a:solidFill>
                <a:latin typeface="+mn-lt"/>
                <a:ea typeface="+mn-ea"/>
                <a:cs typeface="+mn-cs"/>
              </a:rPr>
              <a:t>Начала образовательного мероприятия</a:t>
            </a:r>
            <a:r>
              <a:rPr lang="ru-RU" sz="3200" dirty="0" smtClean="0">
                <a:solidFill>
                  <a:srgbClr val="0C788E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0C788E"/>
                </a:solidFill>
                <a:latin typeface="+mn-lt"/>
                <a:ea typeface="+mn-ea"/>
                <a:cs typeface="+mn-cs"/>
              </a:rPr>
            </a:br>
            <a:endParaRPr lang="ru-RU" sz="3200" dirty="0">
              <a:solidFill>
                <a:srgbClr val="0C788E"/>
              </a:solidFill>
            </a:endParaRPr>
          </a:p>
        </p:txBody>
      </p:sp>
      <p:sp>
        <p:nvSpPr>
          <p:cNvPr id="9220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Нетрадиционное начало :	</a:t>
            </a:r>
            <a:endParaRPr lang="ru-RU" dirty="0" smtClean="0"/>
          </a:p>
          <a:p>
            <a:pPr>
              <a:buFontTx/>
              <a:buNone/>
            </a:pPr>
            <a:r>
              <a:rPr lang="ru-RU" i="1" dirty="0" smtClean="0"/>
              <a:t>Цель – эмоциональный настрой на работу,  установление контакта между учениками.</a:t>
            </a:r>
            <a:r>
              <a:rPr lang="ru-RU" dirty="0" smtClean="0"/>
              <a:t>(Эпиграф, костюмированное появление, видеофрагмент,  ребус, загадка, анаграмма)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 Солнышко и туча»</a:t>
            </a:r>
            <a:endParaRPr lang="ru-RU" sz="3600" i="1" dirty="0" smtClean="0">
              <a:solidFill>
                <a:srgbClr val="0C788E"/>
              </a:solidFill>
            </a:endParaRP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Примеры  Активных методов начала образовательного мероприятия  и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выяснения целей ожиданий и опасений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678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Педагогическое самообразование </vt:lpstr>
      <vt:lpstr>Слайд 2</vt:lpstr>
      <vt:lpstr>Цель  сегодняшнего практикума:</vt:lpstr>
      <vt:lpstr>Слайд 4</vt:lpstr>
      <vt:lpstr>Постановка задач практикума</vt:lpstr>
      <vt:lpstr>Классификация методов активного обучения (по М. Новик)</vt:lpstr>
      <vt:lpstr>Этапы образовательного мероприятия: </vt:lpstr>
      <vt:lpstr> Начала образовательного мероприятия </vt:lpstr>
      <vt:lpstr>« Солнышко и туча»</vt:lpstr>
      <vt:lpstr>«Автобусная остановка»  цель: формировать двигательные умения, развивать физические качества</vt:lpstr>
      <vt:lpstr>«Светофор» цель: обучить коллективной игре, развивать ловкость и быстроту</vt:lpstr>
      <vt:lpstr>«Четыре стихии»</vt:lpstr>
      <vt:lpstr>Слайд 13</vt:lpstr>
      <vt:lpstr>Слайд 14</vt:lpstr>
      <vt:lpstr>Эффекты применения АМО для обучающихся:</vt:lpstr>
      <vt:lpstr>Слайд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781</cp:revision>
  <dcterms:created xsi:type="dcterms:W3CDTF">2010-05-23T14:28:12Z</dcterms:created>
  <dcterms:modified xsi:type="dcterms:W3CDTF">2023-03-10T18:09:55Z</dcterms:modified>
</cp:coreProperties>
</file>