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9" r:id="rId3"/>
    <p:sldId id="258" r:id="rId4"/>
    <p:sldId id="270" r:id="rId5"/>
    <p:sldId id="272" r:id="rId6"/>
    <p:sldId id="271" r:id="rId7"/>
    <p:sldId id="259" r:id="rId8"/>
    <p:sldId id="261" r:id="rId9"/>
    <p:sldId id="274" r:id="rId10"/>
    <p:sldId id="275" r:id="rId11"/>
    <p:sldId id="279" r:id="rId12"/>
    <p:sldId id="276" r:id="rId13"/>
    <p:sldId id="282" r:id="rId14"/>
    <p:sldId id="284" r:id="rId15"/>
    <p:sldId id="263" r:id="rId16"/>
    <p:sldId id="285" r:id="rId17"/>
    <p:sldId id="286" r:id="rId18"/>
    <p:sldId id="287" r:id="rId19"/>
    <p:sldId id="288" r:id="rId20"/>
    <p:sldId id="289" r:id="rId21"/>
    <p:sldId id="294" r:id="rId22"/>
    <p:sldId id="290" r:id="rId23"/>
    <p:sldId id="295" r:id="rId24"/>
    <p:sldId id="292" r:id="rId25"/>
    <p:sldId id="293" r:id="rId26"/>
    <p:sldId id="280" r:id="rId27"/>
    <p:sldId id="281" r:id="rId28"/>
    <p:sldId id="283" r:id="rId29"/>
    <p:sldId id="267" r:id="rId30"/>
  </p:sldIdLst>
  <p:sldSz cx="9144000" cy="6858000" type="screen4x3"/>
  <p:notesSz cx="6858000" cy="9144000"/>
  <p:defaultTextStyle>
    <a:defPPr>
      <a:defRPr lang="en-US"/>
    </a:defPPr>
    <a:lvl1pPr marL="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2" d="100"/>
          <a:sy n="72" d="100"/>
        </p:scale>
        <p:origin x="466" y="6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1/11/2019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1/11/2019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add title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1/11/2019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1/11/2019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1/11/2019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1/11/2019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1/11/2019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1/11/2019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1/11/2019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1/11/2019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1/11/2019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AF463A-BC7C-46EE-9F1E-7F377CCA4891}" type="datetimeFigureOut">
              <a:rPr lang="en-US" smtClean="0"/>
              <a:pPr/>
              <a:t>1/11/2019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latinLnBrk="0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latinLnBrk="0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latinLnBrk="0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latinLnBrk="0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latinLnBrk="0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latinLnBrk="0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12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1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Picture 2" descr="C:\Users\UserPC\Desktop\798988_935xp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228600"/>
            <a:ext cx="8686800" cy="64008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chemeClr val="accent6">
                <a:lumMod val="60000"/>
                <a:lumOff val="4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514600"/>
            <a:ext cx="6400800" cy="3124200"/>
          </a:xfrm>
        </p:spPr>
        <p:txBody>
          <a:bodyPr>
            <a:normAutofit lnSpcReduction="10000"/>
          </a:bodyPr>
          <a:lstStyle/>
          <a:p>
            <a:r>
              <a:rPr lang="ru-RU" sz="48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Путешествие </a:t>
            </a:r>
          </a:p>
          <a:p>
            <a:r>
              <a:rPr lang="ru-RU" sz="48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в мир театра</a:t>
            </a:r>
          </a:p>
          <a:p>
            <a:endParaRPr lang="ru-RU" sz="4800" b="1" dirty="0" smtClean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18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Приготовил: старший воспитатель </a:t>
            </a:r>
            <a:r>
              <a:rPr lang="ru-RU" sz="18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МБДОУ </a:t>
            </a:r>
            <a:r>
              <a:rPr lang="ru-RU" sz="18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№3</a:t>
            </a:r>
          </a:p>
          <a:p>
            <a:r>
              <a:rPr lang="ru-RU" sz="18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Кондратьева Ирина Геннадьевна</a:t>
            </a:r>
            <a:endParaRPr lang="ru-RU" sz="1800" b="1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" descr="C:\Users\UserPC\Desktop\red-gold-clip-art-opening-curtains-5a869c2235b759.509101121518771234220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Выноска-облако 4"/>
          <p:cNvSpPr/>
          <p:nvPr/>
        </p:nvSpPr>
        <p:spPr>
          <a:xfrm rot="5400000">
            <a:off x="3708174" y="1193575"/>
            <a:ext cx="6680648" cy="4648201"/>
          </a:xfrm>
          <a:prstGeom prst="cloudCallou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10200" y="274638"/>
            <a:ext cx="3505200" cy="5745162"/>
          </a:xfrm>
        </p:spPr>
        <p:txBody>
          <a:bodyPr>
            <a:normAutofit fontScale="90000"/>
          </a:bodyPr>
          <a:lstStyle/>
          <a:p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2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Вам интересно узнать, о чем будет сегодняшний спектакль, какие актеры в нем будут играть? Тогда нам с вами просто необходимо приобрести </a:t>
            </a:r>
            <a:r>
              <a:rPr lang="ru-RU" sz="2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театральную</a:t>
            </a:r>
            <a:r>
              <a:rPr lang="ru-RU" sz="22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 </a:t>
            </a:r>
            <a:br>
              <a:rPr lang="ru-RU" sz="22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ПРОГРАММКУ</a:t>
            </a:r>
            <a:r>
              <a:rPr lang="ru-RU" sz="22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2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r>
              <a:rPr lang="ru-RU" sz="22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  </a:t>
            </a:r>
            <a:br>
              <a:rPr lang="ru-RU" sz="22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2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Смотрите, в ней указаны действующие лица (герои) спектакля, а также фамилии и имена актеров, которые исполняют роли этих героев. Также в программке может быть краткое описание действия спектакля.</a:t>
            </a:r>
            <a:br>
              <a:rPr lang="ru-RU" sz="22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22" name="Picture 2" descr="C:\Users\UserPC\Desktop\img12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600" y="2514600"/>
            <a:ext cx="4191000" cy="38862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9762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Зрительный зал </a:t>
            </a:r>
            <a:endParaRPr lang="ru-RU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0482" name="Picture 2" descr="https://ic.pics.livejournal.com/reda1ien/69733162/99311/99311_60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838200"/>
            <a:ext cx="9144000" cy="60198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1" descr="C:\Users\UserPC\Desktop\red-gold-clip-art-opening-curtains-5a869c2235b759.509101121518771234220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6" name="Выноска-облако 5"/>
          <p:cNvSpPr/>
          <p:nvPr/>
        </p:nvSpPr>
        <p:spPr>
          <a:xfrm rot="252591">
            <a:off x="606031" y="-91303"/>
            <a:ext cx="8550530" cy="3337053"/>
          </a:xfrm>
          <a:prstGeom prst="cloudCallou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31747" name="Picture 3" descr="C:\Users\UserPC\Desktop\teatr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05000" y="3352800"/>
            <a:ext cx="5410200" cy="3505200"/>
          </a:xfrm>
          <a:prstGeom prst="rect">
            <a:avLst/>
          </a:prstGeom>
          <a:ln w="88900" cap="sq" cmpd="thickThin">
            <a:solidFill>
              <a:srgbClr val="00B0F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4" name="Прямоугольник 3"/>
          <p:cNvSpPr/>
          <p:nvPr/>
        </p:nvSpPr>
        <p:spPr>
          <a:xfrm>
            <a:off x="1524000" y="304800"/>
            <a:ext cx="7239000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  Итак, мы с вами – 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ЗРИТЕЛИ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 . Спектакль скоро начнется и нам пора отправляться в 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ЗРИТЕЛЬНЫЙ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ЗАЛ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 . Но что это? Кто из вас самый внимательный и услышал необычный звук?                   Это   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театральный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ЗВОНОК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.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   Всего в театре перед началом спектакля подают три звонка. Третий звонок свидетельствует о том, что спектакль начинается. После третьего звонка в зале гаснет свет. Заходить в зрительный зал после третьего звонка неприлично.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2" descr="C:\Users\UserPC\Desktop\gettyimages-508496542-612x61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1524000"/>
            <a:ext cx="8305800" cy="49530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685800" y="457200"/>
            <a:ext cx="80772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Давайте рассмотрим наш зрительный зал. Самое главное место в зрительном зале – это  </a:t>
            </a:r>
            <a:r>
              <a:rPr lang="ru-RU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</a:t>
            </a:r>
            <a:r>
              <a:rPr lang="ru-RU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ЦЕНА</a:t>
            </a:r>
            <a:r>
              <a:rPr lang="ru-RU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ru-RU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  на которой играется спектакль. Саму сцену пока не видно. Она еще закрыта занавесом.</a:t>
            </a:r>
            <a:endParaRPr lang="ru-RU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Picture 2" descr="C:\Users\UserPC\Desktop\2200501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457201"/>
            <a:ext cx="8610599" cy="61722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1" descr="C:\Users\UserPC\Desktop\red-gold-clip-art-opening-curtains-5a869c2235b759.509101121518771234220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1143000"/>
            <a:ext cx="6172200" cy="1066800"/>
          </a:xfrm>
        </p:spPr>
        <p:txBody>
          <a:bodyPr>
            <a:noAutofit/>
          </a:bodyPr>
          <a:lstStyle/>
          <a:p>
            <a:r>
              <a:rPr lang="ru-RU" sz="20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Многие спектакли в театрах сопровождаются музыкой. Как вы думаете, где сидят музыканты, неужели на сцене?   </a:t>
            </a:r>
            <a:r>
              <a:rPr lang="ru-RU" sz="2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О</a:t>
            </a:r>
            <a:r>
              <a:rPr lang="ru-RU" sz="20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2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РКЕСТРОВАЯ ЯМА</a:t>
            </a:r>
            <a:r>
              <a:rPr lang="ru-RU" sz="20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2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20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 – специальное помещение для оркестра в театре, находящееся перед сценой.</a:t>
            </a:r>
            <a:endParaRPr lang="ru-RU" sz="20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4578" name="Picture 2" descr="http://www.conspirology.ru/wp-content/uploads/2011/02/04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95400" y="2514600"/>
            <a:ext cx="6553200" cy="41148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2" descr="C:\Users\UserPC\Desktop\9_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9600" y="1219200"/>
            <a:ext cx="8077200" cy="54102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1066800" y="381000"/>
            <a:ext cx="73914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Художники – декораторы изготавливают декорации для сцены </a:t>
            </a:r>
            <a:endParaRPr lang="ru-RU" sz="20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" descr="C:\Users\UserPC\Desktop\red-gold-clip-art-opening-curtains-5a869c2235b759.509101121518771234220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71600" y="762000"/>
            <a:ext cx="6477000" cy="1295400"/>
          </a:xfrm>
        </p:spPr>
        <p:txBody>
          <a:bodyPr>
            <a:normAutofit/>
          </a:bodyPr>
          <a:lstStyle/>
          <a:p>
            <a:r>
              <a:rPr lang="ru-RU" sz="24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В театре также есть </a:t>
            </a:r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грим - уборные  </a:t>
            </a:r>
            <a:r>
              <a:rPr lang="ru-RU" sz="24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где</a:t>
            </a:r>
            <a:br>
              <a:rPr lang="ru-RU" sz="24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гримёр</a:t>
            </a:r>
            <a:r>
              <a:rPr lang="ru-RU" sz="24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гримерует</a:t>
            </a:r>
            <a:r>
              <a:rPr lang="ru-RU" sz="24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артиста</a:t>
            </a:r>
            <a:endParaRPr lang="ru-RU" sz="24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8914" name="Picture 2" descr="C:\Users\UserPC\Desktop\img_333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2000" y="2133600"/>
            <a:ext cx="7620000" cy="41529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8" name="Picture 2" descr="C:\Users\UserPC\Desktop\img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" descr="C:\Users\UserPC\Desktop\red-gold-clip-art-opening-curtains-5a869c2235b759.509101121518771234220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40962" name="Picture 2" descr="C:\Users\UserPC\Desktop\06BT_61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2000" y="1647824"/>
            <a:ext cx="7772399" cy="4905375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2286000" y="838200"/>
            <a:ext cx="52578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Костюмер изготавливает и следит за сохранностью костюмов</a:t>
            </a:r>
            <a:endParaRPr lang="ru-RU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7" name="Picture 1" descr="C:\Users\UserPC\Desktop\red-gold-clip-art-opening-curtains-5a869c2235b759.509101121518771234220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7" name="Выноска-облако 6"/>
          <p:cNvSpPr/>
          <p:nvPr/>
        </p:nvSpPr>
        <p:spPr>
          <a:xfrm>
            <a:off x="1600200" y="304800"/>
            <a:ext cx="6858000" cy="2209800"/>
          </a:xfrm>
          <a:prstGeom prst="cloudCallou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81200" y="381000"/>
            <a:ext cx="5867400" cy="2438400"/>
          </a:xfrm>
        </p:spPr>
        <p:txBody>
          <a:bodyPr>
            <a:noAutofit/>
          </a:bodyPr>
          <a:lstStyle/>
          <a:p>
            <a:r>
              <a:rPr lang="ru-RU" sz="2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Здравствуйте, ребята!</a:t>
            </a:r>
            <a:r>
              <a:rPr lang="ru-RU" sz="24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Я- Муза, а это мой друг - скоморох!</a:t>
            </a:r>
            <a:r>
              <a:rPr lang="ru-RU" sz="24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Мы приглашаем вас в увлекательное</a:t>
            </a:r>
            <a:r>
              <a:rPr lang="ru-RU" sz="24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путешествие – в мир театра!</a:t>
            </a:r>
            <a:r>
              <a:rPr lang="ru-RU" sz="20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2000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371600" y="2819400"/>
            <a:ext cx="2362200" cy="3306763"/>
          </a:xfrm>
        </p:spPr>
        <p:txBody>
          <a:bodyPr>
            <a:normAutofit/>
          </a:bodyPr>
          <a:lstStyle/>
          <a:p>
            <a:endParaRPr lang="ru-RU" dirty="0"/>
          </a:p>
        </p:txBody>
      </p:sp>
      <p:pic>
        <p:nvPicPr>
          <p:cNvPr id="1026" name="Picture 2" descr="C:\Users\UserPC\Desktop\depositphotos_91561448-stock-illustration-little-girl-playing-lyr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47800" y="2895600"/>
            <a:ext cx="2438400" cy="3505200"/>
          </a:xfrm>
          <a:prstGeom prst="rect">
            <a:avLst/>
          </a:prstGeom>
          <a:noFill/>
        </p:spPr>
      </p:pic>
      <p:pic>
        <p:nvPicPr>
          <p:cNvPr id="1028" name="Picture 4" descr="http://musical-sad.ucoz.ru/_fr/0/9792232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962426">
            <a:off x="5409669" y="3036067"/>
            <a:ext cx="2558619" cy="311437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6" name="Picture 2" descr="C:\Users\UserPC\Desktop\img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106" name="Picture 2" descr="C:\Users\UserPC\Desktop\img12 (2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066800"/>
            <a:ext cx="9144000" cy="57912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1371600" y="457200"/>
            <a:ext cx="72390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Драматический театр</a:t>
            </a:r>
            <a:endParaRPr lang="ru-RU" sz="20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10" name="Picture 2" descr="C:\Users\UserPC\Desktop\img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AutoShape 2" descr="https://img03.rl0.ru/afisha/e945x540p0x0f2772x1584q85i/s2.afisha.ru/MediaStorage/f8/be/864d4ed22e6c4470ab85942cbef8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28" name="Picture 4" descr="https://img03.rl0.ru/afisha/e945x540p0x0f2772x1584q85i/s2.afisha.ru/MediaStorage/f8/be/864d4ed22e6c4470ab85942cbef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2875" y="1447801"/>
            <a:ext cx="8848725" cy="5410200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457200" y="762000"/>
            <a:ext cx="71628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ТЕАТР  КУКЛ:</a:t>
            </a:r>
          </a:p>
          <a:p>
            <a:r>
              <a:rPr lang="ru-RU" sz="2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Ростовые куклы </a:t>
            </a:r>
            <a:endParaRPr lang="ru-RU" sz="20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58" name="Picture 2" descr="C:\Users\UserPC\Desktop\img1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082" name="Picture 2" descr="C:\Users\UserPC\Desktop\img3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UserPC\Desktop\red-gold-clip-art-opening-curtains-5a869c2235b759.509101121518771234220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Выноска-облако 4"/>
          <p:cNvSpPr/>
          <p:nvPr/>
        </p:nvSpPr>
        <p:spPr>
          <a:xfrm rot="252591">
            <a:off x="1142187" y="527697"/>
            <a:ext cx="7399427" cy="1829461"/>
          </a:xfrm>
          <a:prstGeom prst="cloudCallou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762000"/>
            <a:ext cx="6019800" cy="1371600"/>
          </a:xfrm>
        </p:spPr>
        <p:txBody>
          <a:bodyPr>
            <a:norm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Наш спектакль сегодня идет на сцене первый раз, поэтому сегодня – 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ПРЕМЬЕРА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   этого спектакля.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8674" name="Picture 2" descr="C:\Users\UserPC\Desktop\image1564s1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91175" y="2438400"/>
            <a:ext cx="6357425" cy="42672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Users\UserPC\Desktop\red-gold-clip-art-opening-curtains-5a869c2235b759.509101121518771234220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4" name="Выноска-облако 3"/>
          <p:cNvSpPr/>
          <p:nvPr/>
        </p:nvSpPr>
        <p:spPr>
          <a:xfrm rot="252591">
            <a:off x="1134002" y="229599"/>
            <a:ext cx="8024163" cy="2670991"/>
          </a:xfrm>
          <a:prstGeom prst="cloudCallou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05000" y="533400"/>
            <a:ext cx="6781800" cy="884238"/>
          </a:xfrm>
        </p:spPr>
        <p:txBody>
          <a:bodyPr>
            <a:noAutofit/>
          </a:bodyPr>
          <a:lstStyle/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Перерыв между действиями спектакля называется  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АНТРАКТОМ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.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  В антракте обычно все зрители выходят в фойе театра. В это время можно сходить в буфет, привести себя в порядок в туалетной комнате, а также познакомиться с различными фотографиями артистов театра, которые развешаны по стенам фойе.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4818" name="Picture 2" descr="C:\Users\UserPC\Desktop\img12 (1)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95401" y="3048000"/>
            <a:ext cx="6629400" cy="3810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UserPC\Desktop\red-gold-clip-art-opening-curtains-5a869c2235b759.509101121518771234220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Выноска-облако 4"/>
          <p:cNvSpPr/>
          <p:nvPr/>
        </p:nvSpPr>
        <p:spPr>
          <a:xfrm rot="252591">
            <a:off x="624375" y="-90629"/>
            <a:ext cx="8550530" cy="2837281"/>
          </a:xfrm>
          <a:prstGeom prst="cloudCallou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" name="Прямоугольник 1"/>
          <p:cNvSpPr/>
          <p:nvPr/>
        </p:nvSpPr>
        <p:spPr>
          <a:xfrm>
            <a:off x="1600200" y="304800"/>
            <a:ext cx="662940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Вот наш спектакль подошел к концу. Понравился он вам? А как мы сможем выразить это без слов? Поблагодарить актеров за их замечательную игру? Правильно, </a:t>
            </a:r>
            <a:r>
              <a:rPr lang="ru-RU" b="1" dirty="0" smtClean="0"/>
              <a:t> </a:t>
            </a:r>
            <a:r>
              <a:rPr lang="ru-RU" dirty="0" smtClean="0"/>
              <a:t> </a:t>
            </a:r>
            <a:r>
              <a:rPr lang="ru-RU" b="1" dirty="0" smtClean="0"/>
              <a:t>АПЛОДИСМЕНТАМИ</a:t>
            </a:r>
            <a:r>
              <a:rPr lang="ru-RU" dirty="0" smtClean="0"/>
              <a:t> </a:t>
            </a:r>
            <a:r>
              <a:rPr lang="ru-RU" b="1" dirty="0" smtClean="0"/>
              <a:t>! </a:t>
            </a:r>
            <a:r>
              <a:rPr lang="ru-RU" dirty="0" smtClean="0"/>
              <a:t>Аплодисменты – форма выражения благодарности артистам. Если вам понравилась игра актеров – поаплодируйте! Вы также можете подарить им цветы.</a:t>
            </a:r>
            <a:endParaRPr lang="ru-RU" dirty="0"/>
          </a:p>
        </p:txBody>
      </p:sp>
      <p:pic>
        <p:nvPicPr>
          <p:cNvPr id="35842" name="Picture 2" descr="C:\Users\UserPC\Desktop\aplodismenty-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95400" y="2819400"/>
            <a:ext cx="6370819" cy="36576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UserPC\Desktop\798988_935xp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772" y="0"/>
            <a:ext cx="9144000" cy="6857999"/>
          </a:xfrm>
          <a:prstGeom prst="rect">
            <a:avLst/>
          </a:prstGeom>
          <a:noFill/>
        </p:spPr>
      </p:pic>
      <p:sp>
        <p:nvSpPr>
          <p:cNvPr id="2" name="Прямоугольник 1"/>
          <p:cNvSpPr/>
          <p:nvPr/>
        </p:nvSpPr>
        <p:spPr>
          <a:xfrm rot="20496426">
            <a:off x="1406462" y="2585420"/>
            <a:ext cx="6435177" cy="22288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sz="6000" b="1" dirty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Спасибо </a:t>
            </a:r>
            <a:endParaRPr lang="ru-RU" sz="6000" b="1" dirty="0" smtClean="0">
              <a:solidFill>
                <a:srgbClr val="C0000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sz="6000" b="1" dirty="0" smtClean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за </a:t>
            </a:r>
            <a:r>
              <a:rPr lang="ru-RU" sz="6000" b="1" dirty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внимание!!!</a:t>
            </a:r>
            <a:endParaRPr lang="ru-RU" sz="4000" b="1" dirty="0">
              <a:solidFill>
                <a:srgbClr val="C0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3" name="Picture 1" descr="C:\Users\UserPC\Desktop\red-gold-clip-art-opening-curtains-5a869c2235b759.509101121518771234220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3075" name="Picture 3" descr="C:\Users\UserPC\Desktop\ui-552249a14743f9.16935913.jpe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14400" y="2514600"/>
            <a:ext cx="7086600" cy="43434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Выноска-облако 4"/>
          <p:cNvSpPr/>
          <p:nvPr/>
        </p:nvSpPr>
        <p:spPr>
          <a:xfrm>
            <a:off x="838200" y="0"/>
            <a:ext cx="7391400" cy="2667000"/>
          </a:xfrm>
          <a:prstGeom prst="cloudCallou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71600" y="0"/>
            <a:ext cx="6400800" cy="2590800"/>
          </a:xfrm>
        </p:spPr>
        <p:txBody>
          <a:bodyPr>
            <a:noAutofit/>
          </a:bodyPr>
          <a:lstStyle/>
          <a:p>
            <a:r>
              <a:rPr lang="ru-RU" sz="2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Театр – искусство сцены – родилось в глубокой древности. Слово ТЕАТР пришло к нам из греческого языка и означает «место для зрелищ, зрелище». Но театр – это не только вид искусства, но и здание, куда мы приходим на спектакли</a:t>
            </a:r>
            <a:endParaRPr lang="ru-RU" sz="20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49" name="Picture 1" descr="C:\Users\UserPC\Desktop\red-gold-clip-art-opening-curtains-5a869c2235b759.509101121518771234220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Выноска-облако 4"/>
          <p:cNvSpPr/>
          <p:nvPr/>
        </p:nvSpPr>
        <p:spPr>
          <a:xfrm rot="17010596">
            <a:off x="130356" y="1483479"/>
            <a:ext cx="5842939" cy="4890151"/>
          </a:xfrm>
          <a:prstGeom prst="cloudCallou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24000" y="1676400"/>
            <a:ext cx="3733800" cy="4267200"/>
          </a:xfrm>
        </p:spPr>
        <p:txBody>
          <a:bodyPr>
            <a:noAutofit/>
          </a:bodyPr>
          <a:lstStyle/>
          <a:p>
            <a:pPr algn="l"/>
            <a:r>
              <a:rPr lang="ru-RU" sz="20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Вот стоит дом, большой красивый, нарядный,</a:t>
            </a:r>
            <a:br>
              <a:rPr lang="ru-RU" sz="20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старинный. Это и есть здание театра. Смотрите,</a:t>
            </a:r>
            <a:br>
              <a:rPr lang="ru-RU" sz="20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перед ним – красочный яркий плакат театральная </a:t>
            </a:r>
            <a:r>
              <a:rPr lang="ru-RU" sz="2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А</a:t>
            </a:r>
            <a:r>
              <a:rPr lang="ru-RU" sz="20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2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ФИША</a:t>
            </a:r>
            <a:r>
              <a:rPr lang="ru-RU" sz="20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 ,</a:t>
            </a:r>
            <a:br>
              <a:rPr lang="ru-RU" sz="20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на которой с помощью рисунков, фотографий и разных слов содержится информация о предстоящих спектаклях в театре (автор спектакля, режиссер, актеры, которые играют главные роли, название, дата и время спектакля).</a:t>
            </a:r>
            <a:br>
              <a:rPr lang="ru-RU" sz="20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20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5602" name="Picture 2" descr="C:\Users\UserPC\Desktop\11820265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62600" y="1828800"/>
            <a:ext cx="2895600" cy="4572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5" name="Picture 1" descr="C:\Users\UserPC\Desktop\red-gold-clip-art-opening-curtains-5a869c2235b759.509101121518771234220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27650" name="Picture 2" descr="http://mirkosmosa.ru/download/holiday/4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81400" y="990600"/>
            <a:ext cx="5562600" cy="55626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</p:pic>
      <p:sp>
        <p:nvSpPr>
          <p:cNvPr id="5" name="Выноска-облако 4"/>
          <p:cNvSpPr/>
          <p:nvPr/>
        </p:nvSpPr>
        <p:spPr>
          <a:xfrm rot="17010596">
            <a:off x="27163" y="1352555"/>
            <a:ext cx="5842939" cy="5102411"/>
          </a:xfrm>
          <a:prstGeom prst="cloudCallou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1066800" y="1828801"/>
            <a:ext cx="3733800" cy="40934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Когда заходим в театр, то посмотрите, мы видим небольшое окошечко, на котором написано </a:t>
            </a:r>
            <a:r>
              <a:rPr lang="ru-RU" sz="2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20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2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20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2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КАССА</a:t>
            </a:r>
            <a:r>
              <a:rPr lang="ru-RU" sz="20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2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».</a:t>
            </a:r>
            <a:endParaRPr lang="ru-RU" sz="2000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Ты к окошку подойди,</a:t>
            </a:r>
          </a:p>
          <a:p>
            <a:r>
              <a:rPr lang="ru-RU" sz="20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Ему деньги протяни.</a:t>
            </a:r>
          </a:p>
          <a:p>
            <a:r>
              <a:rPr lang="ru-RU" sz="20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И окошечко в ответ</a:t>
            </a:r>
          </a:p>
          <a:p>
            <a:r>
              <a:rPr lang="ru-RU" sz="20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Отдает тебе билет.</a:t>
            </a:r>
          </a:p>
          <a:p>
            <a:r>
              <a:rPr lang="ru-RU" sz="20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Театральная касса – место, где продают билеты на спектакли театра.</a:t>
            </a:r>
          </a:p>
          <a:p>
            <a:r>
              <a:rPr lang="ru-RU" sz="20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Продает билеты в театральной кассе  </a:t>
            </a:r>
            <a:r>
              <a:rPr lang="ru-RU" sz="2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К</a:t>
            </a:r>
            <a:r>
              <a:rPr lang="ru-RU" sz="20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2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АССИР</a:t>
            </a:r>
            <a:r>
              <a:rPr lang="ru-RU" sz="20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2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sz="20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5601" name="Picture 1" descr="C:\Users\UserPC\Desktop\red-gold-clip-art-opening-curtains-5a869c2235b759.509101121518771234220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6" name="Выноска-облако 5"/>
          <p:cNvSpPr/>
          <p:nvPr/>
        </p:nvSpPr>
        <p:spPr>
          <a:xfrm rot="16200000">
            <a:off x="-571499" y="1181098"/>
            <a:ext cx="5562603" cy="4419599"/>
          </a:xfrm>
          <a:prstGeom prst="cloudCallou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523999"/>
            <a:ext cx="3505200" cy="3886201"/>
          </a:xfrm>
        </p:spPr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ru-RU" sz="24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       Для того, чтобы попасть на спектакль, необходимо приобрести </a:t>
            </a:r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БИЛЕТ</a:t>
            </a:r>
            <a:r>
              <a:rPr lang="ru-RU" sz="24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 . </a:t>
            </a:r>
          </a:p>
          <a:p>
            <a:pPr>
              <a:buNone/>
            </a:pPr>
            <a:r>
              <a:rPr lang="ru-RU" sz="24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	    В нем напечатано название театра, его автор, дата и начало спектакля, а также место и ряд в зрительном зале. При входе в театр у зрителей проверяет билеты </a:t>
            </a:r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24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БИЛЕТЁР</a:t>
            </a:r>
            <a:r>
              <a:rPr lang="ru-RU" sz="24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 .</a:t>
            </a:r>
            <a:endParaRPr lang="ru-RU" sz="24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6626" name="Picture 2" descr="http://detsad-kitty.ru/uploads/posts/2011-11/1320925502_teatr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53000" y="228600"/>
            <a:ext cx="3886200" cy="1752599"/>
          </a:xfrm>
          <a:prstGeom prst="rect">
            <a:avLst/>
          </a:prstGeom>
          <a:noFill/>
        </p:spPr>
      </p:pic>
      <p:pic>
        <p:nvPicPr>
          <p:cNvPr id="26628" name="Picture 4" descr="http://i24.com.ua/data/files/2014/01/31/%D0%91%D0%B8%D0%BB%D0%B5%D1%82%D0%B5%D1%8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191000" y="2286000"/>
            <a:ext cx="4495800" cy="4221156"/>
          </a:xfrm>
          <a:prstGeom prst="rect">
            <a:avLst/>
          </a:prstGeom>
          <a:ln w="228600" cap="sq" cmpd="thickThin">
            <a:solidFill>
              <a:srgbClr val="00B0F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0" name="Picture 4" descr="https://cdn1.flamp.ru/dcf456256f6aca4246d0df3ab0e8d7dc_600_600.jpe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228600"/>
            <a:ext cx="8534400" cy="64008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971800" y="609600"/>
            <a:ext cx="5715000" cy="808038"/>
          </a:xfrm>
        </p:spPr>
        <p:txBody>
          <a:bodyPr>
            <a:normAutofit fontScale="90000"/>
          </a:bodyPr>
          <a:lstStyle/>
          <a:p>
            <a:pPr algn="l"/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smtClean="0"/>
              <a:t>театр Кузбасса им.А.Боброва (театр оперетты)</a:t>
            </a:r>
            <a:r>
              <a:rPr lang="ru-RU" dirty="0" smtClean="0"/>
              <a:t> 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3" name="Picture 1" descr="C:\Users\UserPC\Desktop\red-gold-clip-art-opening-curtains-5a869c2235b759.509101121518771234220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7" name="Выноска-облако 6"/>
          <p:cNvSpPr/>
          <p:nvPr/>
        </p:nvSpPr>
        <p:spPr>
          <a:xfrm rot="252591">
            <a:off x="2824171" y="-158807"/>
            <a:ext cx="6190941" cy="3738995"/>
          </a:xfrm>
          <a:prstGeom prst="cloudCallou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352800" y="0"/>
            <a:ext cx="5486400" cy="3200400"/>
          </a:xfrm>
        </p:spPr>
        <p:txBody>
          <a:bodyPr>
            <a:noAutofit/>
          </a:bodyPr>
          <a:lstStyle/>
          <a:p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Спектакль в театре идет обычно долго, больше часа. В верхней одежде зрителям неудобно будет сидеть. Как быть? Куда должны пойти зрители сначала? В театре раздевалка называется  </a:t>
            </a: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ГАРДЕРОБ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,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 а профессия человека, который принимает верхнюю одежду зрителей – </a:t>
            </a: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ГАРДЕРОБЩИК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 . Гардеробщик выдает вам номерок, вы приводите себя в порядок и отправляетесь дальше.</a:t>
            </a:r>
            <a:endParaRPr lang="ru-RU" sz="1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3554" name="Picture 2" descr="C:\Users\UserPC\Desktop\Рисунок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4800" y="2743200"/>
            <a:ext cx="3962400" cy="3886200"/>
          </a:xfrm>
          <a:prstGeom prst="rect">
            <a:avLst/>
          </a:prstGeom>
          <a:ln w="228600" cap="sq" cmpd="thickThin">
            <a:solidFill>
              <a:srgbClr val="00B0F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8193" name="Picture 1" descr="C:\Users\UserPC\Desktop\25991b3832994f0d8f8001f009d715ed.jpeg"/>
          <p:cNvPicPr>
            <a:picLocks noGrp="1" noChangeAspect="1" noChangeArrowheads="1"/>
          </p:cNvPicPr>
          <p:nvPr>
            <p:ph idx="1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96000" y="4191000"/>
            <a:ext cx="1828800" cy="2286000"/>
          </a:xfrm>
          <a:prstGeom prst="rect">
            <a:avLst/>
          </a:prstGeom>
          <a:noFill/>
        </p:spPr>
      </p:pic>
      <p:pic>
        <p:nvPicPr>
          <p:cNvPr id="8" name="Picture 4" descr="http://musical-sad.ucoz.ru/_fr/0/9792232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962426">
            <a:off x="4495268" y="3798067"/>
            <a:ext cx="2558619" cy="311437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1" descr="C:\Users\UserPC\Desktop\red-gold-clip-art-opening-curtains-5a869c2235b759.509101121518771234220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6" name="Выноска-облако 5"/>
          <p:cNvSpPr/>
          <p:nvPr/>
        </p:nvSpPr>
        <p:spPr>
          <a:xfrm rot="252591">
            <a:off x="2820822" y="687712"/>
            <a:ext cx="6190941" cy="2898974"/>
          </a:xfrm>
          <a:prstGeom prst="cloudCallou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352800" y="914400"/>
            <a:ext cx="5257800" cy="2849562"/>
          </a:xfrm>
        </p:spPr>
        <p:txBody>
          <a:bodyPr>
            <a:normAutofit fontScale="90000"/>
          </a:bodyPr>
          <a:lstStyle/>
          <a:p>
            <a:pPr algn="l"/>
            <a:r>
              <a:rPr lang="ru-RU" sz="31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1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1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1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1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1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1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1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1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1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1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1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1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1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1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1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1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1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1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1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1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1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1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1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1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1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7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Если вы сидите далеко от сцены, вам понадобится театральный </a:t>
            </a:r>
            <a:r>
              <a:rPr lang="ru-RU" sz="27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БИНОКЛЬ</a:t>
            </a:r>
            <a:r>
              <a:rPr lang="ru-RU" sz="27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27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,</a:t>
            </a:r>
            <a:r>
              <a:rPr lang="ru-RU" sz="27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  который можно принести с собой или приобрести в гардеробе.</a:t>
            </a:r>
            <a:r>
              <a:rPr lang="ru-RU" sz="31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1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1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1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1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1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1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br>
              <a:rPr lang="ru-RU" sz="31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1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1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100" b="1" dirty="0" smtClean="0">
                <a:latin typeface="Times New Roman" pitchFamily="18" charset="0"/>
                <a:cs typeface="Times New Roman" pitchFamily="18" charset="0"/>
              </a:rPr>
              <a:t>                                                            </a:t>
            </a:r>
            <a:br>
              <a:rPr lang="ru-RU" sz="31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100" b="1" dirty="0" smtClean="0">
                <a:latin typeface="Times New Roman" pitchFamily="18" charset="0"/>
                <a:cs typeface="Times New Roman" pitchFamily="18" charset="0"/>
              </a:rPr>
              <a:t>                                                               </a:t>
            </a:r>
            <a:r>
              <a:rPr lang="ru-RU" sz="31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1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1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1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1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1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29701" name="Picture 5" descr="C:\Users\UserPC\Desktop\000057506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95401" y="3276601"/>
            <a:ext cx="2209800" cy="2971799"/>
          </a:xfrm>
          <a:prstGeom prst="rect">
            <a:avLst/>
          </a:prstGeom>
          <a:noFill/>
        </p:spPr>
      </p:pic>
      <p:pic>
        <p:nvPicPr>
          <p:cNvPr id="29703" name="Picture 7" descr="C:\Users\UserPC\Desktop\ge-data-ght-binokl-teatralnyj-Bresser-Scala-3x27-CB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34000" y="3657600"/>
            <a:ext cx="2819400" cy="2743200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1371600" y="2819400"/>
            <a:ext cx="20574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ЛОРНЕТ</a:t>
            </a:r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6172200" y="3505200"/>
            <a:ext cx="22098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БИНОКЛЬ</a:t>
            </a:r>
            <a:endParaRPr lang="ru-RU" dirty="0"/>
          </a:p>
        </p:txBody>
      </p:sp>
      <p:pic>
        <p:nvPicPr>
          <p:cNvPr id="9" name="Picture 4" descr="http://musical-sad.ucoz.ru/_fr/0/9792232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962426">
            <a:off x="3352268" y="3721867"/>
            <a:ext cx="2558619" cy="311437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8100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60000" r="100000" b="20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488</TotalTime>
  <Words>210</Words>
  <Application>Microsoft Office PowerPoint</Application>
  <PresentationFormat>Экран (4:3)</PresentationFormat>
  <Paragraphs>38</Paragraphs>
  <Slides>29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29</vt:i4>
      </vt:variant>
    </vt:vector>
  </HeadingPairs>
  <TitlesOfParts>
    <vt:vector size="33" baseType="lpstr">
      <vt:lpstr>Arial</vt:lpstr>
      <vt:lpstr>Calibri</vt:lpstr>
      <vt:lpstr>Times New Roman</vt:lpstr>
      <vt:lpstr>Office Theme</vt:lpstr>
      <vt:lpstr>Презентация PowerPoint</vt:lpstr>
      <vt:lpstr>Здравствуйте, ребята! Я- Муза, а это мой друг - скоморох! Мы приглашаем вас в увлекательное путешествие – в мир театра! </vt:lpstr>
      <vt:lpstr>Театр – искусство сцены – родилось в глубокой древности. Слово ТЕАТР пришло к нам из греческого языка и означает «место для зрелищ, зрелище». Но театр – это не только вид искусства, но и здание, куда мы приходим на спектакли</vt:lpstr>
      <vt:lpstr>Вот стоит дом, большой красивый, нарядный, старинный. Это и есть здание театра. Смотрите, перед ним – красочный яркий плакат театральная А ФИША , на которой с помощью рисунков, фотографий и разных слов содержится информация о предстоящих спектаклях в театре (автор спектакля, режиссер, актеры, которые играют главные роли, название, дата и время спектакля). </vt:lpstr>
      <vt:lpstr>Презентация PowerPoint</vt:lpstr>
      <vt:lpstr>Презентация PowerPoint</vt:lpstr>
      <vt:lpstr>               театр Кузбасса им.А.Боброва (театр оперетты) </vt:lpstr>
      <vt:lpstr>Спектакль в театре идет обычно долго, больше часа. В верхней одежде зрителям неудобно будет сидеть. Как быть? Куда должны пойти зрители сначала? В театре раздевалка называется  ГАРДЕРОБ , а профессия человека, который принимает верхнюю одежду зрителей –   ГАРДЕРОБЩИК . Гардеробщик выдает вам номерок, вы приводите себя в порядок и отправляетесь дальше.</vt:lpstr>
      <vt:lpstr>             Если вы сидите далеко от сцены, вам понадобится театральный БИНОКЛЬ ,  который можно принести с собой или приобрести в гардеробе.                                                                                                                                        </vt:lpstr>
      <vt:lpstr>    Вам интересно узнать, о чем будет сегодняшний спектакль, какие актеры в нем будут играть? Тогда нам с вами просто необходимо приобрести театральную  ПРОГРАММКУ .   Смотрите, в ней указаны действующие лица (герои) спектакля, а также фамилии и имена актеров, которые исполняют роли этих героев. Также в программке может быть краткое описание действия спектакля. </vt:lpstr>
      <vt:lpstr>Зрительный зал </vt:lpstr>
      <vt:lpstr>Презентация PowerPoint</vt:lpstr>
      <vt:lpstr>Презентация PowerPoint</vt:lpstr>
      <vt:lpstr>Презентация PowerPoint</vt:lpstr>
      <vt:lpstr>Многие спектакли в театрах сопровождаются музыкой. Как вы думаете, где сидят музыканты, неужели на сцене?   О РКЕСТРОВАЯ ЯМА   – специальное помещение для оркестра в театре, находящееся перед сценой.</vt:lpstr>
      <vt:lpstr>Презентация PowerPoint</vt:lpstr>
      <vt:lpstr>В театре также есть грим - уборные  где гримёр гримерует артиста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Наш спектакль сегодня идет на сцене первый раз, поэтому сегодня – ПРЕМЬЕРА   этого спектакля.</vt:lpstr>
      <vt:lpstr>   Перерыв между действиями спектакля называется  АНТРАКТОМ .  В антракте обычно все зрители выходят в фойе театра. В это время можно сходить в буфет, привести себя в порядок в туалетной комнате, а также познакомиться с различными фотографиями артистов театра, которые развешаны по стенам фойе.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UserPC</dc:creator>
  <cp:lastModifiedBy>User</cp:lastModifiedBy>
  <cp:revision>54</cp:revision>
  <dcterms:created xsi:type="dcterms:W3CDTF">2018-12-07T11:01:24Z</dcterms:created>
  <dcterms:modified xsi:type="dcterms:W3CDTF">2019-01-11T03:05:51Z</dcterms:modified>
</cp:coreProperties>
</file>