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529" r:id="rId2"/>
    <p:sldId id="530" r:id="rId3"/>
    <p:sldId id="534" r:id="rId4"/>
    <p:sldId id="330" r:id="rId5"/>
    <p:sldId id="331" r:id="rId6"/>
    <p:sldId id="350" r:id="rId7"/>
    <p:sldId id="333" r:id="rId8"/>
    <p:sldId id="332" r:id="rId9"/>
    <p:sldId id="334" r:id="rId10"/>
    <p:sldId id="351" r:id="rId11"/>
    <p:sldId id="335" r:id="rId12"/>
    <p:sldId id="336" r:id="rId13"/>
    <p:sldId id="395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40" r:id="rId24"/>
    <p:sldId id="352" r:id="rId25"/>
    <p:sldId id="339" r:id="rId26"/>
    <p:sldId id="338" r:id="rId27"/>
    <p:sldId id="337" r:id="rId28"/>
    <p:sldId id="353" r:id="rId29"/>
    <p:sldId id="354" r:id="rId30"/>
    <p:sldId id="356" r:id="rId31"/>
    <p:sldId id="357" r:id="rId32"/>
    <p:sldId id="380" r:id="rId33"/>
    <p:sldId id="358" r:id="rId34"/>
    <p:sldId id="359" r:id="rId35"/>
    <p:sldId id="360" r:id="rId36"/>
    <p:sldId id="361" r:id="rId37"/>
    <p:sldId id="364" r:id="rId38"/>
    <p:sldId id="365" r:id="rId39"/>
    <p:sldId id="533" r:id="rId40"/>
    <p:sldId id="366" r:id="rId41"/>
    <p:sldId id="367" r:id="rId42"/>
    <p:sldId id="368" r:id="rId43"/>
    <p:sldId id="369" r:id="rId44"/>
    <p:sldId id="370" r:id="rId45"/>
    <p:sldId id="371" r:id="rId46"/>
    <p:sldId id="372" r:id="rId47"/>
    <p:sldId id="373" r:id="rId48"/>
    <p:sldId id="374" r:id="rId49"/>
    <p:sldId id="375" r:id="rId50"/>
    <p:sldId id="376" r:id="rId51"/>
    <p:sldId id="377" r:id="rId52"/>
    <p:sldId id="378" r:id="rId53"/>
    <p:sldId id="379" r:id="rId54"/>
    <p:sldId id="362" r:id="rId55"/>
    <p:sldId id="363" r:id="rId56"/>
    <p:sldId id="355" r:id="rId57"/>
    <p:sldId id="381" r:id="rId58"/>
    <p:sldId id="384" r:id="rId59"/>
    <p:sldId id="385" r:id="rId60"/>
    <p:sldId id="386" r:id="rId61"/>
    <p:sldId id="387" r:id="rId62"/>
    <p:sldId id="388" r:id="rId63"/>
    <p:sldId id="389" r:id="rId64"/>
    <p:sldId id="390" r:id="rId65"/>
    <p:sldId id="391" r:id="rId66"/>
    <p:sldId id="531" r:id="rId67"/>
    <p:sldId id="392" r:id="rId68"/>
    <p:sldId id="393" r:id="rId69"/>
    <p:sldId id="383" r:id="rId70"/>
    <p:sldId id="397" r:id="rId71"/>
    <p:sldId id="398" r:id="rId72"/>
    <p:sldId id="462" r:id="rId73"/>
    <p:sldId id="399" r:id="rId74"/>
    <p:sldId id="400" r:id="rId75"/>
    <p:sldId id="410" r:id="rId76"/>
    <p:sldId id="403" r:id="rId77"/>
    <p:sldId id="404" r:id="rId78"/>
    <p:sldId id="405" r:id="rId79"/>
    <p:sldId id="406" r:id="rId80"/>
    <p:sldId id="407" r:id="rId81"/>
    <p:sldId id="408" r:id="rId82"/>
    <p:sldId id="409" r:id="rId83"/>
    <p:sldId id="396" r:id="rId84"/>
    <p:sldId id="382" r:id="rId85"/>
    <p:sldId id="412" r:id="rId86"/>
    <p:sldId id="413" r:id="rId87"/>
    <p:sldId id="414" r:id="rId88"/>
    <p:sldId id="415" r:id="rId89"/>
    <p:sldId id="416" r:id="rId90"/>
    <p:sldId id="417" r:id="rId91"/>
    <p:sldId id="418" r:id="rId92"/>
    <p:sldId id="419" r:id="rId93"/>
    <p:sldId id="420" r:id="rId94"/>
    <p:sldId id="421" r:id="rId95"/>
    <p:sldId id="422" r:id="rId96"/>
    <p:sldId id="423" r:id="rId97"/>
    <p:sldId id="424" r:id="rId98"/>
    <p:sldId id="425" r:id="rId99"/>
    <p:sldId id="426" r:id="rId100"/>
    <p:sldId id="427" r:id="rId101"/>
    <p:sldId id="428" r:id="rId102"/>
    <p:sldId id="429" r:id="rId103"/>
    <p:sldId id="430" r:id="rId104"/>
    <p:sldId id="431" r:id="rId105"/>
    <p:sldId id="432" r:id="rId106"/>
    <p:sldId id="433" r:id="rId107"/>
    <p:sldId id="434" r:id="rId108"/>
    <p:sldId id="435" r:id="rId109"/>
    <p:sldId id="436" r:id="rId110"/>
    <p:sldId id="437" r:id="rId111"/>
    <p:sldId id="438" r:id="rId112"/>
    <p:sldId id="439" r:id="rId113"/>
    <p:sldId id="440" r:id="rId114"/>
    <p:sldId id="441" r:id="rId115"/>
    <p:sldId id="442" r:id="rId116"/>
    <p:sldId id="443" r:id="rId117"/>
    <p:sldId id="463" r:id="rId118"/>
    <p:sldId id="444" r:id="rId119"/>
    <p:sldId id="445" r:id="rId120"/>
    <p:sldId id="446" r:id="rId121"/>
    <p:sldId id="447" r:id="rId122"/>
    <p:sldId id="448" r:id="rId123"/>
    <p:sldId id="449" r:id="rId124"/>
    <p:sldId id="450" r:id="rId125"/>
    <p:sldId id="451" r:id="rId126"/>
    <p:sldId id="452" r:id="rId127"/>
    <p:sldId id="453" r:id="rId128"/>
    <p:sldId id="454" r:id="rId129"/>
    <p:sldId id="455" r:id="rId130"/>
    <p:sldId id="532" r:id="rId131"/>
    <p:sldId id="457" r:id="rId132"/>
    <p:sldId id="458" r:id="rId133"/>
    <p:sldId id="459" r:id="rId134"/>
    <p:sldId id="460" r:id="rId135"/>
    <p:sldId id="461" r:id="rId136"/>
    <p:sldId id="464" r:id="rId137"/>
    <p:sldId id="465" r:id="rId138"/>
    <p:sldId id="466" r:id="rId139"/>
    <p:sldId id="467" r:id="rId140"/>
    <p:sldId id="468" r:id="rId141"/>
    <p:sldId id="469" r:id="rId142"/>
    <p:sldId id="470" r:id="rId143"/>
    <p:sldId id="471" r:id="rId144"/>
    <p:sldId id="472" r:id="rId145"/>
    <p:sldId id="473" r:id="rId146"/>
    <p:sldId id="527" r:id="rId147"/>
    <p:sldId id="474" r:id="rId148"/>
    <p:sldId id="475" r:id="rId149"/>
    <p:sldId id="476" r:id="rId150"/>
    <p:sldId id="477" r:id="rId151"/>
    <p:sldId id="478" r:id="rId152"/>
    <p:sldId id="479" r:id="rId153"/>
    <p:sldId id="480" r:id="rId154"/>
    <p:sldId id="481" r:id="rId155"/>
    <p:sldId id="482" r:id="rId156"/>
    <p:sldId id="483" r:id="rId157"/>
    <p:sldId id="484" r:id="rId158"/>
    <p:sldId id="485" r:id="rId159"/>
    <p:sldId id="528" r:id="rId160"/>
    <p:sldId id="486" r:id="rId161"/>
    <p:sldId id="487" r:id="rId162"/>
    <p:sldId id="488" r:id="rId163"/>
    <p:sldId id="489" r:id="rId164"/>
    <p:sldId id="490" r:id="rId165"/>
    <p:sldId id="491" r:id="rId166"/>
    <p:sldId id="492" r:id="rId167"/>
    <p:sldId id="493" r:id="rId168"/>
    <p:sldId id="494" r:id="rId169"/>
    <p:sldId id="495" r:id="rId170"/>
    <p:sldId id="496" r:id="rId171"/>
    <p:sldId id="497" r:id="rId172"/>
    <p:sldId id="498" r:id="rId173"/>
    <p:sldId id="499" r:id="rId174"/>
    <p:sldId id="500" r:id="rId175"/>
    <p:sldId id="501" r:id="rId176"/>
    <p:sldId id="502" r:id="rId177"/>
    <p:sldId id="503" r:id="rId178"/>
    <p:sldId id="504" r:id="rId179"/>
    <p:sldId id="505" r:id="rId180"/>
    <p:sldId id="506" r:id="rId181"/>
    <p:sldId id="507" r:id="rId182"/>
    <p:sldId id="508" r:id="rId183"/>
    <p:sldId id="509" r:id="rId184"/>
    <p:sldId id="510" r:id="rId185"/>
    <p:sldId id="511" r:id="rId186"/>
    <p:sldId id="512" r:id="rId187"/>
    <p:sldId id="513" r:id="rId188"/>
    <p:sldId id="514" r:id="rId189"/>
    <p:sldId id="515" r:id="rId190"/>
    <p:sldId id="516" r:id="rId191"/>
    <p:sldId id="517" r:id="rId192"/>
    <p:sldId id="518" r:id="rId193"/>
    <p:sldId id="519" r:id="rId194"/>
    <p:sldId id="536" r:id="rId195"/>
    <p:sldId id="535" r:id="rId196"/>
    <p:sldId id="520" r:id="rId197"/>
    <p:sldId id="521" r:id="rId198"/>
    <p:sldId id="522" r:id="rId199"/>
    <p:sldId id="523" r:id="rId200"/>
    <p:sldId id="524" r:id="rId201"/>
    <p:sldId id="525" r:id="rId202"/>
    <p:sldId id="526" r:id="rId203"/>
    <p:sldId id="537" r:id="rId204"/>
    <p:sldId id="538" r:id="rId205"/>
    <p:sldId id="539" r:id="rId206"/>
    <p:sldId id="540" r:id="rId207"/>
    <p:sldId id="541" r:id="rId20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43" autoAdjust="0"/>
    <p:restoredTop sz="94660"/>
  </p:normalViewPr>
  <p:slideViewPr>
    <p:cSldViewPr>
      <p:cViewPr>
        <p:scale>
          <a:sx n="70" d="100"/>
          <a:sy n="70" d="100"/>
        </p:scale>
        <p:origin x="-123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presProps" Target="presProps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viewProps" Target="viewProps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theme" Target="theme/theme1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tableStyles" Target="tableStyles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216 w 5184"/>
                  <a:gd name="T3" fmla="*/ 3159 h 3159"/>
                  <a:gd name="T4" fmla="*/ 5216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60 w 556"/>
                  <a:gd name="T5" fmla="*/ 3159 h 3159"/>
                  <a:gd name="T6" fmla="*/ 560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3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3 w 251"/>
                <a:gd name="T7" fmla="*/ 12 h 12"/>
                <a:gd name="T8" fmla="*/ 253 w 251"/>
                <a:gd name="T9" fmla="*/ 0 h 12"/>
                <a:gd name="T10" fmla="*/ 253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491 w 251"/>
                <a:gd name="T5" fmla="*/ 12 h 12"/>
                <a:gd name="T6" fmla="*/ 49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</p:grpSp>
      <p:sp>
        <p:nvSpPr>
          <p:cNvPr id="1025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5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5A055-1DA5-404D-9888-8C3D77A7E5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5252807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6AFD-85CC-473E-91AA-F848B3C095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7681335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90E2F-0D6E-423D-805B-3CC20DBAE5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6815888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AE5D3-B78E-4ADE-A3B7-BC5C254A0F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64930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1DE0AF-53BA-40E3-8451-95CCF44E47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1448499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84063-E0AC-4044-AD16-AFDBBDB858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0343651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D2125-3851-49E6-8AB4-90D3BF012D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7502219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F2D7F-B67F-4744-A7A5-420E730ADF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078414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6648C-9D1F-4A99-A649-C11E5BF7FB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0318713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1E6F29-1240-4669-8542-1F21BE841F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4155696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8627DC-656E-412B-BC60-8EB1BDDA31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0556801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480906-89D4-41D9-AC6A-973A0BA578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7807909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8099C-09B7-4D47-805F-F8CC8B7486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7407016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216 w 5184"/>
                <a:gd name="T3" fmla="*/ 3159 h 3159"/>
                <a:gd name="T4" fmla="*/ 5216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60 w 556"/>
                <a:gd name="T5" fmla="*/ 3159 h 3159"/>
                <a:gd name="T6" fmla="*/ 560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5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54 w 4724"/>
                  <a:gd name="T7" fmla="*/ 12 h 12"/>
                  <a:gd name="T8" fmla="*/ 4754 w 4724"/>
                  <a:gd name="T9" fmla="*/ 0 h 12"/>
                  <a:gd name="T10" fmla="*/ 475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491 w 251"/>
                  <a:gd name="T5" fmla="*/ 12 h 12"/>
                  <a:gd name="T6" fmla="*/ 49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3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3 w 251"/>
                  <a:gd name="T7" fmla="*/ 12 h 12"/>
                  <a:gd name="T8" fmla="*/ 253 w 251"/>
                  <a:gd name="T9" fmla="*/ 0 h 12"/>
                  <a:gd name="T10" fmla="*/ 253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</p:grpSp>
      <p:sp>
        <p:nvSpPr>
          <p:cNvPr id="92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C55FA94-83F5-40A0-9DBC-8249D3C210C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0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</p:sldLayoutIdLst>
  <p:transition advClick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slide" Target="slide102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slide" Target="slide104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slide" Target="slide106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slide" Target="slide108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slide" Target="slide1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slide" Target="slide112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slide" Target="slide114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slide" Target="slide116.xml"/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slide" Target="slide118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slide" Target="slide119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slide" Target="slide121.xml"/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slide" Target="slide123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slide" Target="slide125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slide" Target="slide127.xm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slide" Target="slide129.xm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8" Type="http://schemas.openxmlformats.org/officeDocument/2006/relationships/slide" Target="slide144.xml"/><Relationship Id="rId13" Type="http://schemas.openxmlformats.org/officeDocument/2006/relationships/slide" Target="slide155.xml"/><Relationship Id="rId18" Type="http://schemas.openxmlformats.org/officeDocument/2006/relationships/slide" Target="slide166.xml"/><Relationship Id="rId26" Type="http://schemas.openxmlformats.org/officeDocument/2006/relationships/slide" Target="slide182.xml"/><Relationship Id="rId3" Type="http://schemas.openxmlformats.org/officeDocument/2006/relationships/slide" Target="slide134.xml"/><Relationship Id="rId21" Type="http://schemas.openxmlformats.org/officeDocument/2006/relationships/slide" Target="slide172.xml"/><Relationship Id="rId7" Type="http://schemas.openxmlformats.org/officeDocument/2006/relationships/slide" Target="slide142.xml"/><Relationship Id="rId12" Type="http://schemas.openxmlformats.org/officeDocument/2006/relationships/slide" Target="slide153.xml"/><Relationship Id="rId17" Type="http://schemas.openxmlformats.org/officeDocument/2006/relationships/slide" Target="slide164.xml"/><Relationship Id="rId25" Type="http://schemas.openxmlformats.org/officeDocument/2006/relationships/slide" Target="slide180.xml"/><Relationship Id="rId2" Type="http://schemas.openxmlformats.org/officeDocument/2006/relationships/slide" Target="slide132.xml"/><Relationship Id="rId16" Type="http://schemas.openxmlformats.org/officeDocument/2006/relationships/slide" Target="slide162.xml"/><Relationship Id="rId20" Type="http://schemas.openxmlformats.org/officeDocument/2006/relationships/slide" Target="slide170.xml"/><Relationship Id="rId29" Type="http://schemas.openxmlformats.org/officeDocument/2006/relationships/slide" Target="slide18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0.xml"/><Relationship Id="rId11" Type="http://schemas.openxmlformats.org/officeDocument/2006/relationships/slide" Target="slide151.xml"/><Relationship Id="rId24" Type="http://schemas.openxmlformats.org/officeDocument/2006/relationships/slide" Target="slide178.xml"/><Relationship Id="rId32" Type="http://schemas.openxmlformats.org/officeDocument/2006/relationships/slide" Target="slide195.xml"/><Relationship Id="rId5" Type="http://schemas.openxmlformats.org/officeDocument/2006/relationships/slide" Target="slide138.xml"/><Relationship Id="rId15" Type="http://schemas.openxmlformats.org/officeDocument/2006/relationships/slide" Target="slide159.xml"/><Relationship Id="rId23" Type="http://schemas.openxmlformats.org/officeDocument/2006/relationships/slide" Target="slide176.xml"/><Relationship Id="rId28" Type="http://schemas.openxmlformats.org/officeDocument/2006/relationships/slide" Target="slide186.xml"/><Relationship Id="rId10" Type="http://schemas.openxmlformats.org/officeDocument/2006/relationships/slide" Target="slide149.xml"/><Relationship Id="rId19" Type="http://schemas.openxmlformats.org/officeDocument/2006/relationships/slide" Target="slide168.xml"/><Relationship Id="rId31" Type="http://schemas.openxmlformats.org/officeDocument/2006/relationships/slide" Target="slide192.xml"/><Relationship Id="rId4" Type="http://schemas.openxmlformats.org/officeDocument/2006/relationships/slide" Target="slide136.xml"/><Relationship Id="rId9" Type="http://schemas.openxmlformats.org/officeDocument/2006/relationships/slide" Target="slide146.xml"/><Relationship Id="rId14" Type="http://schemas.openxmlformats.org/officeDocument/2006/relationships/slide" Target="slide157.xml"/><Relationship Id="rId22" Type="http://schemas.openxmlformats.org/officeDocument/2006/relationships/slide" Target="slide174.xml"/><Relationship Id="rId27" Type="http://schemas.openxmlformats.org/officeDocument/2006/relationships/slide" Target="slide184.xml"/><Relationship Id="rId30" Type="http://schemas.openxmlformats.org/officeDocument/2006/relationships/slide" Target="slide190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slide" Target="slide133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slide" Target="slide135.xm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slide" Target="slide137.xm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slide" Target="slide139.xm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slide" Target="slide141.xm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slide" Target="slide143.xm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slide" Target="slide145.xml"/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slide" Target="slide147.xml"/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slide" Target="slide148.xm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slide" Target="slide15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slide" Target="slide152.xm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slide" Target="slide154.xml"/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slide" Target="slide156.xm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slide" Target="slide158.xm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slide" Target="slide16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slide" Target="slide161.xm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slide" Target="slide163.xm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slide" Target="slide165.xm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slide" Target="slide167.xml"/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slide" Target="slide169.xm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slide" Target="slide171.xm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slide" Target="slide173.xm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slide" Target="slide175.xm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slide" Target="slide177.xml"/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slide" Target="slide179.xml"/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slide" Target="slide181.xml"/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slide" Target="slide183.xml"/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slide" Target="slide185.xml"/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slide" Target="slide187.xml"/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slide" Target="slide189.xm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8%D1%81%D0%BA%D1%83%D1%81%D1%81%D1%82%D0%B2%D0%B5%D0%BD%D0%BD%D1%8B%D0%B9_%D0%B8%D0%BD%D1%82%D0%B5%D0%BB%D0%BB%D0%B5%D0%BA%D1%82#cite_note-RAAI-2" TargetMode="External"/><Relationship Id="rId2" Type="http://schemas.openxmlformats.org/officeDocument/2006/relationships/slide" Target="slide191.xm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slide" Target="slide193.xml"/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slide" Target="slide131.xml"/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slide" Target="slide198.xml"/><Relationship Id="rId7" Type="http://schemas.openxmlformats.org/officeDocument/2006/relationships/slide" Target="slide206.xml"/><Relationship Id="rId2" Type="http://schemas.openxmlformats.org/officeDocument/2006/relationships/slide" Target="slide19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04.xml"/><Relationship Id="rId5" Type="http://schemas.openxmlformats.org/officeDocument/2006/relationships/slide" Target="slide202.xml"/><Relationship Id="rId4" Type="http://schemas.openxmlformats.org/officeDocument/2006/relationships/slide" Target="slide200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slide" Target="slide197.xml"/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slide" Target="slide199.xml"/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slide" Target="slide201.xml"/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2" Type="http://schemas.openxmlformats.org/officeDocument/2006/relationships/slide" Target="slide203.xm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2" Type="http://schemas.openxmlformats.org/officeDocument/2006/relationships/slide" Target="slide205.xml"/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slide" Target="slide195.xm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slide" Target="slide207.xml"/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13" Type="http://schemas.openxmlformats.org/officeDocument/2006/relationships/slide" Target="slide27.xml"/><Relationship Id="rId18" Type="http://schemas.openxmlformats.org/officeDocument/2006/relationships/slide" Target="slide37.xml"/><Relationship Id="rId26" Type="http://schemas.openxmlformats.org/officeDocument/2006/relationships/slide" Target="slide54.xml"/><Relationship Id="rId3" Type="http://schemas.openxmlformats.org/officeDocument/2006/relationships/slide" Target="slide6.xml"/><Relationship Id="rId21" Type="http://schemas.openxmlformats.org/officeDocument/2006/relationships/slide" Target="slide44.xml"/><Relationship Id="rId7" Type="http://schemas.openxmlformats.org/officeDocument/2006/relationships/slide" Target="slide15.xml"/><Relationship Id="rId12" Type="http://schemas.openxmlformats.org/officeDocument/2006/relationships/slide" Target="slide25.xml"/><Relationship Id="rId17" Type="http://schemas.openxmlformats.org/officeDocument/2006/relationships/slide" Target="slide35.xml"/><Relationship Id="rId25" Type="http://schemas.openxmlformats.org/officeDocument/2006/relationships/slide" Target="slide52.xml"/><Relationship Id="rId2" Type="http://schemas.openxmlformats.org/officeDocument/2006/relationships/slide" Target="slide4.xml"/><Relationship Id="rId16" Type="http://schemas.openxmlformats.org/officeDocument/2006/relationships/slide" Target="slide33.xml"/><Relationship Id="rId20" Type="http://schemas.openxmlformats.org/officeDocument/2006/relationships/slide" Target="slide42.xml"/><Relationship Id="rId29" Type="http://schemas.openxmlformats.org/officeDocument/2006/relationships/slide" Target="slide6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11" Type="http://schemas.openxmlformats.org/officeDocument/2006/relationships/slide" Target="slide23.xml"/><Relationship Id="rId24" Type="http://schemas.openxmlformats.org/officeDocument/2006/relationships/slide" Target="slide50.xml"/><Relationship Id="rId32" Type="http://schemas.openxmlformats.org/officeDocument/2006/relationships/slide" Target="slide67.xml"/><Relationship Id="rId5" Type="http://schemas.openxmlformats.org/officeDocument/2006/relationships/slide" Target="slide10.xml"/><Relationship Id="rId15" Type="http://schemas.openxmlformats.org/officeDocument/2006/relationships/slide" Target="slide31.xml"/><Relationship Id="rId23" Type="http://schemas.openxmlformats.org/officeDocument/2006/relationships/slide" Target="slide48.xml"/><Relationship Id="rId28" Type="http://schemas.openxmlformats.org/officeDocument/2006/relationships/slide" Target="slide58.xml"/><Relationship Id="rId10" Type="http://schemas.openxmlformats.org/officeDocument/2006/relationships/slide" Target="slide21.xml"/><Relationship Id="rId19" Type="http://schemas.openxmlformats.org/officeDocument/2006/relationships/slide" Target="slide39.xml"/><Relationship Id="rId31" Type="http://schemas.openxmlformats.org/officeDocument/2006/relationships/slide" Target="slide64.xml"/><Relationship Id="rId4" Type="http://schemas.openxmlformats.org/officeDocument/2006/relationships/slide" Target="slide8.xml"/><Relationship Id="rId9" Type="http://schemas.openxmlformats.org/officeDocument/2006/relationships/slide" Target="slide19.xml"/><Relationship Id="rId14" Type="http://schemas.openxmlformats.org/officeDocument/2006/relationships/slide" Target="slide29.xml"/><Relationship Id="rId22" Type="http://schemas.openxmlformats.org/officeDocument/2006/relationships/slide" Target="slide46.xml"/><Relationship Id="rId27" Type="http://schemas.openxmlformats.org/officeDocument/2006/relationships/slide" Target="slide56.xml"/><Relationship Id="rId30" Type="http://schemas.openxmlformats.org/officeDocument/2006/relationships/slide" Target="slide6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5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5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59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" Target="slide63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slide" Target="slide81.xml"/><Relationship Id="rId13" Type="http://schemas.openxmlformats.org/officeDocument/2006/relationships/slide" Target="slide91.xml"/><Relationship Id="rId18" Type="http://schemas.openxmlformats.org/officeDocument/2006/relationships/slide" Target="slide101.xml"/><Relationship Id="rId26" Type="http://schemas.openxmlformats.org/officeDocument/2006/relationships/slide" Target="slide117.xml"/><Relationship Id="rId3" Type="http://schemas.openxmlformats.org/officeDocument/2006/relationships/slide" Target="slide70.xml"/><Relationship Id="rId21" Type="http://schemas.openxmlformats.org/officeDocument/2006/relationships/slide" Target="slide107.xml"/><Relationship Id="rId7" Type="http://schemas.openxmlformats.org/officeDocument/2006/relationships/slide" Target="slide79.xml"/><Relationship Id="rId12" Type="http://schemas.openxmlformats.org/officeDocument/2006/relationships/slide" Target="slide89.xml"/><Relationship Id="rId17" Type="http://schemas.openxmlformats.org/officeDocument/2006/relationships/slide" Target="slide99.xml"/><Relationship Id="rId25" Type="http://schemas.openxmlformats.org/officeDocument/2006/relationships/slide" Target="slide115.xml"/><Relationship Id="rId2" Type="http://schemas.openxmlformats.org/officeDocument/2006/relationships/slide" Target="slide68.xml"/><Relationship Id="rId16" Type="http://schemas.openxmlformats.org/officeDocument/2006/relationships/slide" Target="slide97.xml"/><Relationship Id="rId20" Type="http://schemas.openxmlformats.org/officeDocument/2006/relationships/slide" Target="slide105.xml"/><Relationship Id="rId29" Type="http://schemas.openxmlformats.org/officeDocument/2006/relationships/slide" Target="slide1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7.xml"/><Relationship Id="rId11" Type="http://schemas.openxmlformats.org/officeDocument/2006/relationships/slide" Target="slide87.xml"/><Relationship Id="rId24" Type="http://schemas.openxmlformats.org/officeDocument/2006/relationships/slide" Target="slide113.xml"/><Relationship Id="rId32" Type="http://schemas.openxmlformats.org/officeDocument/2006/relationships/slide" Target="slide131.xml"/><Relationship Id="rId5" Type="http://schemas.openxmlformats.org/officeDocument/2006/relationships/slide" Target="slide75.xml"/><Relationship Id="rId15" Type="http://schemas.openxmlformats.org/officeDocument/2006/relationships/slide" Target="slide95.xml"/><Relationship Id="rId23" Type="http://schemas.openxmlformats.org/officeDocument/2006/relationships/slide" Target="slide111.xml"/><Relationship Id="rId28" Type="http://schemas.openxmlformats.org/officeDocument/2006/relationships/slide" Target="slide122.xml"/><Relationship Id="rId10" Type="http://schemas.openxmlformats.org/officeDocument/2006/relationships/slide" Target="slide85.xml"/><Relationship Id="rId19" Type="http://schemas.openxmlformats.org/officeDocument/2006/relationships/slide" Target="slide103.xml"/><Relationship Id="rId31" Type="http://schemas.openxmlformats.org/officeDocument/2006/relationships/slide" Target="slide128.xml"/><Relationship Id="rId4" Type="http://schemas.openxmlformats.org/officeDocument/2006/relationships/slide" Target="slide72.xml"/><Relationship Id="rId9" Type="http://schemas.openxmlformats.org/officeDocument/2006/relationships/slide" Target="slide83.xml"/><Relationship Id="rId14" Type="http://schemas.openxmlformats.org/officeDocument/2006/relationships/slide" Target="slide93.xml"/><Relationship Id="rId22" Type="http://schemas.openxmlformats.org/officeDocument/2006/relationships/slide" Target="slide109.xml"/><Relationship Id="rId27" Type="http://schemas.openxmlformats.org/officeDocument/2006/relationships/slide" Target="slide120.xml"/><Relationship Id="rId30" Type="http://schemas.openxmlformats.org/officeDocument/2006/relationships/slide" Target="slide12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6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slide" Target="slide7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7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7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slide" Target="slide7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78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8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" Target="slide82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84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86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slide" Target="slide88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9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92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94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96.xm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98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slide" Target="slide10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своя игр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446572"/>
            <a:ext cx="9144001" cy="5934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6647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</a:t>
            </a:r>
            <a:r>
              <a:rPr lang="ru-RU" dirty="0" smtClean="0">
                <a:hlinkClick r:id="rId2" action="ppaction://hlinksldjump"/>
              </a:rPr>
              <a:t>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Известный российский хирург. Участвовал в войне, где спас много жизней. Благодаря ему появились новые хирургические приборы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73643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Пролив </a:t>
            </a:r>
            <a:r>
              <a:rPr lang="ru-RU" i="1" dirty="0">
                <a:effectLst/>
              </a:rPr>
              <a:t>Дрейка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37044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Какое течение обогревает всю Европу?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4920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Гольфстрим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3537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Тихом океане есть самая глубокая впадина, а как она называется?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4711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Марианский </a:t>
            </a:r>
            <a:r>
              <a:rPr lang="ru-RU" i="1" dirty="0">
                <a:effectLst/>
              </a:rPr>
              <a:t>жёлоб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48727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Почему океан назвали Тихим?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9967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Во </a:t>
            </a:r>
            <a:r>
              <a:rPr lang="ru-RU" i="1" dirty="0">
                <a:effectLst/>
              </a:rPr>
              <a:t>время кругосветного путешествия Фернана Магеллана в океане не было ни одной бури, но сказать, что океан тихий сказать нельзя: цунами, тайфуны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32732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 называется пролив, отделяющий Аргентину от Огненных островов?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911097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Магелланов </a:t>
            </a:r>
            <a:r>
              <a:rPr lang="ru-RU" i="1" dirty="0">
                <a:effectLst/>
              </a:rPr>
              <a:t>пролив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77436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Именно так называют жителей Уэльса.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150807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effectLst/>
              </a:rPr>
              <a:t>Пирогов Николай Иванович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08511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Валлийцы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29831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 называется деловая часть города Лондон?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7225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Сити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10953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 в народе называется лохнесское чудовище?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734576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Несси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38688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Кто такой лорд-протектор?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4392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Оливер </a:t>
            </a:r>
            <a:r>
              <a:rPr lang="ru-RU" i="1" dirty="0">
                <a:effectLst/>
              </a:rPr>
              <a:t>Кромвель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439736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b="1" dirty="0" smtClean="0">
              <a:effectLst/>
            </a:endParaRPr>
          </a:p>
          <a:p>
            <a:pPr marL="0" indent="0" algn="ctr">
              <a:buNone/>
            </a:pPr>
            <a:r>
              <a:rPr lang="ru-RU" sz="4400" b="1" dirty="0" smtClean="0">
                <a:effectLst/>
                <a:hlinkClick r:id="rId2" action="ppaction://hlinksldjump"/>
              </a:rPr>
              <a:t>Вопрос-аукцион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50195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каком году произошёл огромный пожар в Лондоне, уничтоживший множество построек, но после этого закончилась эпидемия чумы, так как сгорели инфицированные мыши?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3430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1666 </a:t>
            </a:r>
            <a:r>
              <a:rPr lang="ru-RU" i="1" dirty="0">
                <a:effectLst/>
              </a:rPr>
              <a:t>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8652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988840"/>
            <a:ext cx="7543800" cy="4114800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6000" dirty="0" smtClean="0">
                <a:hlinkClick r:id="rId2" action="ppaction://hlinksldjump"/>
              </a:rPr>
              <a:t>Вопрос-аукцион</a:t>
            </a:r>
            <a:endParaRPr lang="ru-RU" sz="6000" dirty="0" smtClean="0"/>
          </a:p>
          <a:p>
            <a:pPr marL="0" indent="0" algn="ctr">
              <a:buNone/>
            </a:pP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23666381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Этот известный русский изобретатель создал «самокатку</a:t>
            </a:r>
            <a:r>
              <a:rPr lang="ru-RU" dirty="0" smtClean="0">
                <a:effectLst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405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И</a:t>
            </a:r>
            <a:r>
              <a:rPr lang="ru-RU" i="1" dirty="0">
                <a:effectLst/>
              </a:rPr>
              <a:t>. Кулибин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5032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Эти родственники знамениты своим паровозом.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0432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Братья </a:t>
            </a:r>
            <a:r>
              <a:rPr lang="ru-RU" i="1" dirty="0">
                <a:effectLst/>
              </a:rPr>
              <a:t>Черепановы, но братьями они не являются; они друг другу отец и сын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28631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Деловой перевод названия этого авто звучит, как «народный автомобиль». Позже его назвали «жуком».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69396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Фольксваген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3530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</a:rPr>
              <a:t>Внимание, </a:t>
            </a:r>
            <a:r>
              <a:rPr lang="ru-RU" dirty="0" smtClean="0">
                <a:effectLst/>
              </a:rPr>
              <a:t>сказочный </a:t>
            </a:r>
            <a:r>
              <a:rPr lang="ru-RU" dirty="0">
                <a:effectLst/>
              </a:rPr>
              <a:t>вопрос</a:t>
            </a:r>
            <a:r>
              <a:rPr lang="ru-RU" dirty="0" smtClean="0">
                <a:effectLst/>
              </a:rPr>
              <a:t>!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Первая </a:t>
            </a:r>
            <a:r>
              <a:rPr lang="ru-RU" dirty="0">
                <a:effectLst/>
              </a:rPr>
              <a:t>женщина - лётчица и космонавт?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70876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Баба-Яга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243911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Братья, французские изобретатели, совершили первый полёт над Парижем на воздушном шаре?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16630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Братья </a:t>
            </a:r>
            <a:r>
              <a:rPr lang="ru-RU" i="1" dirty="0">
                <a:effectLst/>
              </a:rPr>
              <a:t>Монгольфье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6510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Что такое канцерогены?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29440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26075"/>
            <a:ext cx="7543800" cy="1431925"/>
          </a:xfrm>
        </p:spPr>
        <p:txBody>
          <a:bodyPr/>
          <a:lstStyle/>
          <a:p>
            <a:r>
              <a:rPr lang="ru-RU" dirty="0"/>
              <a:t>3</a:t>
            </a:r>
            <a:r>
              <a:rPr lang="en-US" dirty="0" smtClean="0"/>
              <a:t> </a:t>
            </a:r>
            <a:r>
              <a:rPr lang="ru-RU" dirty="0" smtClean="0"/>
              <a:t>раунд</a:t>
            </a:r>
            <a:endParaRPr lang="ru-RU" dirty="0"/>
          </a:p>
        </p:txBody>
      </p:sp>
      <p:pic>
        <p:nvPicPr>
          <p:cNvPr id="4" name="Picture 2" descr="C:\Users\user\Desktop\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433"/>
            <a:ext cx="9144000" cy="6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03295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485208"/>
              </p:ext>
            </p:extLst>
          </p:nvPr>
        </p:nvGraphicFramePr>
        <p:xfrm>
          <a:off x="899592" y="620688"/>
          <a:ext cx="7543800" cy="57302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585320"/>
                <a:gridCol w="576064"/>
                <a:gridCol w="576064"/>
                <a:gridCol w="576064"/>
                <a:gridCol w="576064"/>
                <a:gridCol w="6542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Категории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70</a:t>
                      </a:r>
                      <a:endParaRPr lang="ru-RU" sz="2400" dirty="0"/>
                    </a:p>
                  </a:txBody>
                  <a:tcPr/>
                </a:tc>
              </a:tr>
              <a:tr h="2767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Металлы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" action="ppaction://hlinksldjump"/>
                        </a:rPr>
                        <a:t>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3" action="ppaction://hlinksldjump"/>
                        </a:rPr>
                        <a:t>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4" action="ppaction://hlinksldjump"/>
                        </a:rPr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5" action="ppaction://hlinksldjump"/>
                        </a:rPr>
                        <a:t>60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6" action="ppaction://hlinksldjump"/>
                        </a:rPr>
                        <a:t>70</a:t>
                      </a:r>
                      <a:endParaRPr lang="ru-RU" sz="24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Анатомия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7" action="ppaction://hlinksldjump"/>
                        </a:rPr>
                        <a:t>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8" action="ppaction://hlinksldjump"/>
                        </a:rPr>
                        <a:t>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9" action="ppaction://hlinksldjump"/>
                        </a:rPr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0" action="ppaction://hlinksldjump"/>
                        </a:rPr>
                        <a:t>60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1" action="ppaction://hlinksldjump"/>
                        </a:rPr>
                        <a:t>70</a:t>
                      </a:r>
                      <a:endParaRPr lang="ru-RU" sz="24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Астрономия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2" action="ppaction://hlinksldjump"/>
                        </a:rPr>
                        <a:t>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3" action="ppaction://hlinksldjump"/>
                        </a:rPr>
                        <a:t>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4" action="ppaction://hlinksldjump"/>
                        </a:rPr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5" action="ppaction://hlinksldjump"/>
                        </a:rPr>
                        <a:t>60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6" action="ppaction://hlinksldjump"/>
                        </a:rPr>
                        <a:t>70</a:t>
                      </a:r>
                      <a:endParaRPr lang="ru-RU" sz="24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Музеи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7" action="ppaction://hlinksldjump"/>
                        </a:rPr>
                        <a:t>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8" action="ppaction://hlinksldjump"/>
                        </a:rPr>
                        <a:t>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19" action="ppaction://hlinksldjump"/>
                        </a:rPr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0" action="ppaction://hlinksldjump"/>
                        </a:rPr>
                        <a:t>60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1" action="ppaction://hlinksldjump"/>
                        </a:rPr>
                        <a:t>70</a:t>
                      </a:r>
                      <a:endParaRPr lang="ru-RU" sz="24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Писатели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2" action="ppaction://hlinksldjump"/>
                        </a:rPr>
                        <a:t>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3" action="ppaction://hlinksldjump"/>
                        </a:rPr>
                        <a:t>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4" action="ppaction://hlinksldjump"/>
                        </a:rPr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5" action="ppaction://hlinksldjump"/>
                        </a:rPr>
                        <a:t>60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6" action="ppaction://hlinksldjump"/>
                        </a:rPr>
                        <a:t>70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NN</a:t>
                      </a:r>
                    </a:p>
                    <a:p>
                      <a:pPr algn="ctr"/>
                      <a:endParaRPr lang="ru-RU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7" action="ppaction://hlinksldjump"/>
                        </a:rPr>
                        <a:t>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8" action="ppaction://hlinksldjump"/>
                        </a:rPr>
                        <a:t>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29" action="ppaction://hlinksldjump"/>
                        </a:rPr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30" action="ppaction://hlinksldjump"/>
                        </a:rPr>
                        <a:t>60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hlinkClick r:id="rId31" action="ppaction://hlinksldjump"/>
                        </a:rPr>
                        <a:t>70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532440" y="6381328"/>
            <a:ext cx="357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32" action="ppaction://hlinksldjump"/>
              </a:rPr>
              <a:t>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69003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Конструктивный металл в авиации, строительстве; заменитель меди в электротехнике; легирующая добавка в </a:t>
            </a:r>
            <a:r>
              <a:rPr lang="ru-RU" dirty="0" smtClean="0">
                <a:effectLst/>
              </a:rPr>
              <a:t>металлургии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7488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Алюминий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151728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Благородный металл, используется в ювелирном деле. Основной валютный </a:t>
            </a:r>
            <a:r>
              <a:rPr lang="ru-RU" dirty="0" smtClean="0">
                <a:effectLst/>
              </a:rPr>
              <a:t>металл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2849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Золото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80978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Металлы этой группы можно разрезать простым ножом, очень активны, на воздухе быстро окисляются и поэтому хранятся без доступа </a:t>
            </a:r>
            <a:r>
              <a:rPr lang="ru-RU" dirty="0" smtClean="0">
                <a:effectLst/>
              </a:rPr>
              <a:t>кислорода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541110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1 </a:t>
            </a:r>
            <a:r>
              <a:rPr lang="ru-RU" i="1" dirty="0">
                <a:effectLst/>
              </a:rPr>
              <a:t>группа, щелочные металлы: литий, калий, натрий и др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27773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Это серебристо-белый, тяжёлый, радиоактивный металл является главным сырьём для ядерной </a:t>
            </a:r>
            <a:r>
              <a:rPr lang="ru-RU" dirty="0" smtClean="0">
                <a:effectLst/>
              </a:rPr>
              <a:t>энергетики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53220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Уран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1448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effectLst/>
              </a:rPr>
              <a:t>Вещества, вызывающие различные онкологические заболевания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425539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Из этого металла делают пластины для аккумуляторов, способен поглощать радиоактивность. Читается как «Плюмбум</a:t>
            </a:r>
            <a:r>
              <a:rPr lang="ru-RU" dirty="0" smtClean="0">
                <a:effectLst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37489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Свинец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806760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Человек упал и ударился затылком. Какой анализатор может не функционировать, так как в затылочной части коры головного мозга находится его центр.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43324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Зрительный </a:t>
            </a:r>
            <a:r>
              <a:rPr lang="ru-RU" i="1" dirty="0">
                <a:effectLst/>
              </a:rPr>
              <a:t>анализатор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02400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Кровь состоит из плазмы и лейкоцитов, тромбоцитов, эритроцитов. А какое название имеют последние компоненты?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41404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Форменные </a:t>
            </a:r>
            <a:r>
              <a:rPr lang="ru-RU" i="1" dirty="0">
                <a:effectLst/>
              </a:rPr>
              <a:t>элементы крови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668321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 action="ppaction://hlinksldjump"/>
              </a:rPr>
              <a:t>Вопрос-аукцион</a:t>
            </a:r>
            <a:endParaRPr lang="ru-RU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6240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 называется структурная единица кости?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0592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Остеон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0661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543800" cy="1431925"/>
          </a:xfrm>
        </p:spPr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 называется мышца, которая может открывать и закрывать протоки(например, протоки поджелудочной железы, желчного пузыря</a:t>
            </a:r>
            <a:r>
              <a:rPr lang="ru-RU" dirty="0" smtClean="0">
                <a:effectLst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399407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Именно в бассейне этой реки находится самый большой водопад мира </a:t>
            </a:r>
            <a:r>
              <a:rPr lang="ru-RU" dirty="0" smtClean="0">
                <a:effectLst/>
              </a:rPr>
              <a:t>Анхель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32365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Сфинктер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412547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Какой вид ткани образован плотно прилегающими клетками?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99407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Эпителиальная </a:t>
            </a:r>
            <a:r>
              <a:rPr lang="ru-RU" i="1" dirty="0">
                <a:effectLst/>
              </a:rPr>
              <a:t>ткань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3062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Её у Венеры обнаружил наш соотечественник Михаил Васильевич </a:t>
            </a:r>
            <a:r>
              <a:rPr lang="ru-RU" dirty="0" smtClean="0">
                <a:effectLst/>
              </a:rPr>
              <a:t>Ломоносов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496005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Атмосфера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3453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Три яркие звезды в созвездии-охотнике составляют этот участок звёздного </a:t>
            </a:r>
            <a:r>
              <a:rPr lang="ru-RU" dirty="0" smtClean="0">
                <a:effectLst/>
              </a:rPr>
              <a:t>неба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1183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Пояс </a:t>
            </a:r>
            <a:r>
              <a:rPr lang="ru-RU" i="1" dirty="0">
                <a:effectLst/>
              </a:rPr>
              <a:t>Ориона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812874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</a:rPr>
              <a:t>Как называется явление, </a:t>
            </a:r>
            <a:r>
              <a:rPr lang="ru-RU" dirty="0">
                <a:effectLst/>
              </a:rPr>
              <a:t>когда все планеты выстраиваются в </a:t>
            </a:r>
            <a:r>
              <a:rPr lang="ru-RU" dirty="0" smtClean="0">
                <a:effectLst/>
              </a:rPr>
              <a:t>ряд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4485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Парад </a:t>
            </a:r>
            <a:r>
              <a:rPr lang="ru-RU" i="1" dirty="0">
                <a:effectLst/>
              </a:rPr>
              <a:t>планет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8235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b="1" dirty="0" smtClean="0"/>
          </a:p>
          <a:p>
            <a:pPr marL="0" indent="0" algn="ctr">
              <a:buNone/>
            </a:pPr>
            <a:r>
              <a:rPr lang="ru-RU" sz="4400" b="1" dirty="0" smtClean="0">
                <a:hlinkClick r:id="rId2" action="ppaction://hlinksldjump"/>
              </a:rPr>
              <a:t>Вопрос-аукцион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8908761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Ориноко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932167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</a:rPr>
              <a:t>Кто </a:t>
            </a:r>
            <a:r>
              <a:rPr lang="ru-RU" dirty="0">
                <a:effectLst/>
              </a:rPr>
              <a:t>выявил закон, что все планеты движутся по своей орбите, похожей на эллипс?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26660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Иоганн </a:t>
            </a:r>
            <a:r>
              <a:rPr lang="ru-RU" i="1" dirty="0">
                <a:effectLst/>
              </a:rPr>
              <a:t>Кеплер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6149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 называется самая высокая гора в Солнечной системе</a:t>
            </a:r>
            <a:r>
              <a:rPr lang="ru-RU" dirty="0" smtClean="0">
                <a:effectLst/>
              </a:rPr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57265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вулкан </a:t>
            </a:r>
            <a:r>
              <a:rPr lang="ru-RU" i="1" dirty="0">
                <a:effectLst/>
              </a:rPr>
              <a:t>Олимп на Марсе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424960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Там находится знаменитая и таинственная «Джоконда</a:t>
            </a:r>
            <a:r>
              <a:rPr lang="ru-RU" dirty="0" smtClean="0">
                <a:effectLst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5660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543800" cy="1431925"/>
          </a:xfrm>
        </p:spPr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Лувр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4019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английском музее можно встретить знаменитых людей разных времён, но есть особенность – они из воска.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67015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Музей </a:t>
            </a:r>
            <a:r>
              <a:rPr lang="ru-RU" i="1" dirty="0">
                <a:effectLst/>
              </a:rPr>
              <a:t>Мадам Тюссо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745251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здании этого университета находится «куб земли</a:t>
            </a:r>
            <a:r>
              <a:rPr lang="ru-RU" dirty="0" smtClean="0">
                <a:effectLst/>
              </a:rPr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3027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МГУ </a:t>
            </a:r>
            <a:r>
              <a:rPr lang="ru-RU" i="1" dirty="0">
                <a:effectLst/>
              </a:rPr>
              <a:t>им. Ломоносова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49576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Какие реки называют криками?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22195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этом музее находится галерея, посвящённая героям Отечественной войны 1812 года. Размещены портреты героев, выполненные кистью Дж. </a:t>
            </a:r>
            <a:r>
              <a:rPr lang="ru-RU" dirty="0" smtClean="0">
                <a:effectLst/>
              </a:rPr>
              <a:t>Доу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0241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Эрмитаж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26646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На вершине этого петербургского музея расположена старая </a:t>
            </a:r>
            <a:r>
              <a:rPr lang="ru-RU" dirty="0" smtClean="0">
                <a:effectLst/>
              </a:rPr>
              <a:t>обсерватория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41288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Кунсткамера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18963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Гусля, Пулька, </a:t>
            </a:r>
            <a:r>
              <a:rPr lang="ru-RU" dirty="0" smtClean="0">
                <a:effectLst/>
              </a:rPr>
              <a:t>Ромашка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135200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Н</a:t>
            </a:r>
            <a:r>
              <a:rPr lang="ru-RU" i="1" dirty="0" smtClean="0">
                <a:effectLst/>
              </a:rPr>
              <a:t>иколай </a:t>
            </a:r>
            <a:r>
              <a:rPr lang="ru-RU" i="1" dirty="0" smtClean="0">
                <a:effectLst/>
              </a:rPr>
              <a:t> </a:t>
            </a:r>
            <a:r>
              <a:rPr lang="ru-RU" i="1" dirty="0">
                <a:effectLst/>
              </a:rPr>
              <a:t>Носов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8264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Олимпиада Самсоновна, Марфа Игнатьева Кабанова, Лариса Дмитриевна </a:t>
            </a:r>
            <a:r>
              <a:rPr lang="ru-RU" dirty="0" smtClean="0">
                <a:effectLst/>
              </a:rPr>
              <a:t>Огудалова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47999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Александр </a:t>
            </a:r>
            <a:r>
              <a:rPr lang="ru-RU" i="1" dirty="0">
                <a:effectLst/>
              </a:rPr>
              <a:t>Островский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9853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Кутейкин, Правдин, </a:t>
            </a:r>
            <a:r>
              <a:rPr lang="ru-RU" dirty="0" smtClean="0">
                <a:effectLst/>
              </a:rPr>
              <a:t>Стародум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1077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Денис Фонвизин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08116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Временно пересыхающие реки, например, в Австралии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6860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Кукубенко, Мосий Шило, Степан </a:t>
            </a:r>
            <a:r>
              <a:rPr lang="ru-RU" dirty="0" smtClean="0">
                <a:effectLst/>
              </a:rPr>
              <a:t>Гуска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53919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Н</a:t>
            </a:r>
            <a:r>
              <a:rPr lang="ru-RU" i="1" dirty="0" smtClean="0">
                <a:effectLst/>
              </a:rPr>
              <a:t>иколай Васильевич</a:t>
            </a:r>
            <a:r>
              <a:rPr lang="ru-RU" i="1" dirty="0" smtClean="0">
                <a:effectLst/>
              </a:rPr>
              <a:t> </a:t>
            </a:r>
            <a:r>
              <a:rPr lang="ru-RU" i="1" dirty="0">
                <a:effectLst/>
              </a:rPr>
              <a:t>Гоголь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84207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Жан Фроло, Клод Фроло, Пьер </a:t>
            </a:r>
            <a:r>
              <a:rPr lang="ru-RU" dirty="0" smtClean="0">
                <a:effectLst/>
              </a:rPr>
              <a:t>Гренгуар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96875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В</a:t>
            </a:r>
            <a:r>
              <a:rPr lang="ru-RU" i="1" dirty="0" smtClean="0">
                <a:effectLst/>
              </a:rPr>
              <a:t>иктор</a:t>
            </a:r>
            <a:r>
              <a:rPr lang="ru-RU" i="1" dirty="0" smtClean="0">
                <a:effectLst/>
              </a:rPr>
              <a:t> </a:t>
            </a:r>
            <a:r>
              <a:rPr lang="ru-RU" i="1" dirty="0">
                <a:effectLst/>
              </a:rPr>
              <a:t>Гюго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042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На гербе этого города изображён красный </a:t>
            </a:r>
            <a:r>
              <a:rPr lang="ru-RU" dirty="0" smtClean="0">
                <a:effectLst/>
              </a:rPr>
              <a:t>олень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56298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effectLst/>
              </a:rPr>
              <a:t>Н</a:t>
            </a:r>
            <a:r>
              <a:rPr lang="ru-RU" i="1" dirty="0" smtClean="0">
                <a:effectLst/>
              </a:rPr>
              <a:t>ижний</a:t>
            </a:r>
            <a:r>
              <a:rPr lang="ru-RU" i="1" dirty="0">
                <a:effectLst/>
              </a:rPr>
              <a:t> </a:t>
            </a:r>
            <a:r>
              <a:rPr lang="ru-RU" b="1" i="1" dirty="0">
                <a:effectLst/>
              </a:rPr>
              <a:t>Н</a:t>
            </a:r>
            <a:r>
              <a:rPr lang="ru-RU" i="1" dirty="0">
                <a:effectLst/>
              </a:rPr>
              <a:t>овгород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08556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Какое настоящее имя Малыша?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1691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Свантес Свантесон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040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Создал </a:t>
            </a:r>
            <a:r>
              <a:rPr lang="ru-RU" dirty="0" smtClean="0">
                <a:effectLst/>
              </a:rPr>
              <a:t>Гассана Абдурахмана </a:t>
            </a:r>
            <a:r>
              <a:rPr lang="ru-RU" dirty="0">
                <a:effectLst/>
              </a:rPr>
              <a:t>ибн </a:t>
            </a:r>
            <a:r>
              <a:rPr lang="ru-RU" dirty="0" smtClean="0">
                <a:effectLst/>
              </a:rPr>
              <a:t>Хоттаба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23174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effectLst/>
              </a:rPr>
              <a:t>Л</a:t>
            </a:r>
            <a:r>
              <a:rPr lang="ru-RU" i="1" dirty="0" smtClean="0">
                <a:effectLst/>
              </a:rPr>
              <a:t>азарь</a:t>
            </a:r>
            <a:r>
              <a:rPr lang="ru-RU" i="1" dirty="0">
                <a:effectLst/>
              </a:rPr>
              <a:t> </a:t>
            </a:r>
            <a:r>
              <a:rPr lang="ru-RU" b="1" i="1" dirty="0">
                <a:effectLst/>
              </a:rPr>
              <a:t>Л</a:t>
            </a:r>
            <a:r>
              <a:rPr lang="ru-RU" i="1" dirty="0">
                <a:effectLst/>
              </a:rPr>
              <a:t>агин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4955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долине этих рек находилось древнее государство Междуречье.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37673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1981200"/>
            <a:ext cx="7753672" cy="41148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</a:rPr>
              <a:t>Свойство</a:t>
            </a:r>
            <a:r>
              <a:rPr lang="ru-RU" dirty="0">
                <a:effectLst/>
              </a:rPr>
              <a:t> </a:t>
            </a:r>
            <a:r>
              <a:rPr lang="ru-RU" dirty="0" smtClean="0">
                <a:effectLst/>
              </a:rPr>
              <a:t>интеллектуальных систем</a:t>
            </a:r>
            <a:r>
              <a:rPr lang="ru-RU" dirty="0">
                <a:effectLst/>
              </a:rPr>
              <a:t> выполнять </a:t>
            </a:r>
            <a:r>
              <a:rPr lang="ru-RU" dirty="0" smtClean="0">
                <a:effectLst/>
              </a:rPr>
              <a:t>творческие</a:t>
            </a:r>
            <a:r>
              <a:rPr lang="ru-RU" dirty="0">
                <a:effectLst/>
              </a:rPr>
              <a:t> функции, которые традиционно считаются прерогативой человека</a:t>
            </a:r>
            <a:r>
              <a:rPr lang="ru-RU" baseline="30000" dirty="0">
                <a:effectLst/>
                <a:hlinkClick r:id="rId3"/>
              </a:rPr>
              <a:t>[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4202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effectLst/>
              </a:rPr>
              <a:t>Искуственный интеллект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39516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Единственная нерастворимая неорганическая кислота.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5309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Кремниевая</a:t>
            </a:r>
            <a:r>
              <a:rPr lang="ru-RU" i="1" dirty="0">
                <a:effectLst/>
              </a:rPr>
              <a:t> </a:t>
            </a:r>
            <a:r>
              <a:rPr lang="ru-RU" i="1" dirty="0" smtClean="0">
                <a:effectLst/>
              </a:rPr>
              <a:t> кислота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83767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949280"/>
            <a:ext cx="7543800" cy="658416"/>
          </a:xfrm>
        </p:spPr>
        <p:txBody>
          <a:bodyPr/>
          <a:lstStyle/>
          <a:p>
            <a:pPr marL="0" indent="0">
              <a:buNone/>
            </a:pPr>
            <a:r>
              <a:rPr lang="ru-RU" sz="4400" b="1" dirty="0" smtClean="0"/>
              <a:t>ФИНАЛ</a:t>
            </a:r>
            <a:endParaRPr lang="ru-RU" sz="4400" b="1" dirty="0"/>
          </a:p>
        </p:txBody>
      </p:sp>
      <p:pic>
        <p:nvPicPr>
          <p:cNvPr id="1026" name="Picture 2" descr="C:\Users\user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16" y="-405680"/>
            <a:ext cx="9144000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38457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9776585"/>
              </p:ext>
            </p:extLst>
          </p:nvPr>
        </p:nvGraphicFramePr>
        <p:xfrm>
          <a:off x="1331640" y="692696"/>
          <a:ext cx="6480720" cy="57302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6480720"/>
              </a:tblGrid>
              <a:tr h="79208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Категории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76761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action="ppaction://hlinksldjump"/>
                        </a:rPr>
                        <a:t>Нобелевские лауреаты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1" dirty="0">
                        <a:effectLst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action="ppaction://hlinksldjump"/>
                        </a:rPr>
                        <a:t>Страны мира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1" dirty="0">
                        <a:effectLst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action="ppaction://hlinksldjump"/>
                        </a:rPr>
                        <a:t>Математика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1" dirty="0">
                        <a:effectLst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action="ppaction://hlinksldjump"/>
                        </a:rPr>
                        <a:t>Награды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1" dirty="0">
                        <a:effectLst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action="ppaction://hlinksldjump"/>
                        </a:rPr>
                        <a:t>Химия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400" b="1" dirty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action="ppaction://hlinksldjump"/>
                        </a:rPr>
                        <a:t>Космос</a:t>
                      </a:r>
                      <a:endParaRPr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523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Этот учёный получил премию за открытие иммунных реакции, а всё началось с занозы в теле личинки морской звезды. Он наблюдал за процессами происходящими там. Маленькие тельца пожирали занозу. Это лейкоциты и </a:t>
            </a:r>
            <a:r>
              <a:rPr lang="ru-RU" dirty="0" smtClean="0">
                <a:effectLst/>
              </a:rPr>
              <a:t>фагоцитоз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4341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Илья </a:t>
            </a:r>
            <a:r>
              <a:rPr lang="ru-RU" i="1" dirty="0">
                <a:effectLst/>
              </a:rPr>
              <a:t>Ильич Мечников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258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Второе по размерам территории и населению государство Южной Америки. </a:t>
            </a:r>
            <a:r>
              <a:rPr lang="ru-RU" dirty="0" smtClean="0">
                <a:effectLst/>
              </a:rPr>
              <a:t>Граничит </a:t>
            </a:r>
            <a:r>
              <a:rPr lang="ru-RU" dirty="0">
                <a:effectLst/>
              </a:rPr>
              <a:t>на западе с Чили, на севере и северо-востоке с Боливией, Парагваем, Бразилией, Уругваем. На востоке омывается водами Атлантического океана.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55466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Аргентина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9835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26075"/>
            <a:ext cx="7543800" cy="1431925"/>
          </a:xfrm>
        </p:spPr>
        <p:txBody>
          <a:bodyPr/>
          <a:lstStyle/>
          <a:p>
            <a:r>
              <a:rPr lang="en-US" dirty="0" smtClean="0"/>
              <a:t>1 </a:t>
            </a:r>
            <a:r>
              <a:rPr lang="ru-RU" dirty="0" smtClean="0"/>
              <a:t>раунд</a:t>
            </a:r>
            <a:endParaRPr lang="ru-RU" dirty="0"/>
          </a:p>
        </p:txBody>
      </p:sp>
      <p:pic>
        <p:nvPicPr>
          <p:cNvPr id="4" name="Picture 2" descr="C:\Users\user\Desktop\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433"/>
            <a:ext cx="9144000" cy="6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0829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Тигр </a:t>
            </a:r>
            <a:r>
              <a:rPr lang="ru-RU" i="1" dirty="0">
                <a:effectLst/>
              </a:rPr>
              <a:t>и </a:t>
            </a:r>
            <a:r>
              <a:rPr lang="ru-RU" i="1" dirty="0" smtClean="0">
                <a:effectLst/>
              </a:rPr>
              <a:t>Евфрат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822442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Этот писатель ещё и математик. Он себя отобразил в птице Додо, а произведение о приключениях маленькой девочки в разных странах. Назовите настоящие имя и фамилию </a:t>
            </a:r>
            <a:r>
              <a:rPr lang="ru-RU" dirty="0" smtClean="0">
                <a:effectLst/>
              </a:rPr>
              <a:t>писателя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79070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Псевдоним</a:t>
            </a:r>
            <a:r>
              <a:rPr lang="ru-RU" i="1" dirty="0">
                <a:effectLst/>
              </a:rPr>
              <a:t>: Льюис Кэрролл, а настоящие Чарльз Доджсон. Он заикался, и друзья прозвали его Додо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1500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Звание Герой Советского Союза первым был удостоен именно он.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387496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Анатолий  Ляпидевский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958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Помимо открытия теории электролитической диссоциации, он был сторонником внеземного зарождения </a:t>
            </a:r>
            <a:r>
              <a:rPr lang="ru-RU" dirty="0" smtClean="0">
                <a:effectLst/>
              </a:rPr>
              <a:t>жизни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3958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Сванте </a:t>
            </a:r>
            <a:r>
              <a:rPr lang="ru-RU" i="1" dirty="0">
                <a:effectLst/>
              </a:rPr>
              <a:t>Аррениус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9292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Плутон перестали называть планетой, а как теперь его называют?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17533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Ответ: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ТНО</a:t>
            </a:r>
            <a:r>
              <a:rPr lang="ru-RU" i="1" dirty="0">
                <a:effectLst/>
              </a:rPr>
              <a:t>: транснептунный объект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1953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>
                <a:effectLst/>
              </a:rPr>
              <a:t>Дочь </a:t>
            </a:r>
            <a:r>
              <a:rPr lang="ru-RU" dirty="0" smtClean="0">
                <a:effectLst/>
              </a:rPr>
              <a:t>Байкала-батюшки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4351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i="1" dirty="0" smtClean="0">
                <a:effectLst/>
              </a:rPr>
              <a:t>Ангара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6343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Что такое эстуарий реки?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15779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effectLst/>
              </a:rPr>
              <a:t>Воронкообразное устье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911239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Следуя русской поговорке этот город в Москву – дверь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209485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</a:rPr>
              <a:t>Тверь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218421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Аскольда и Дира, Кия, Щека и Хорива объединяет этот город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6093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Киев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19587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Во время монголо-татарского нашествия уничтожилось множество городов. Этот город сражался долго и за это получил от хана прозвище «злой»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40983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922201"/>
              </p:ext>
            </p:extLst>
          </p:nvPr>
        </p:nvGraphicFramePr>
        <p:xfrm>
          <a:off x="827584" y="548680"/>
          <a:ext cx="7543800" cy="57302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585320"/>
                <a:gridCol w="576064"/>
                <a:gridCol w="576064"/>
                <a:gridCol w="576064"/>
                <a:gridCol w="576064"/>
                <a:gridCol w="6542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Категории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10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20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30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40</a:t>
                      </a:r>
                      <a:endParaRPr lang="ru-RU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/>
                        <a:t>50</a:t>
                      </a:r>
                      <a:endParaRPr lang="ru-RU" sz="2400" b="0" dirty="0"/>
                    </a:p>
                  </a:txBody>
                  <a:tcPr/>
                </a:tc>
              </a:tr>
              <a:tr h="2767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Медицина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" action="ppaction://hlinksldjump"/>
                        </a:rPr>
                        <a:t>10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3" action="ppaction://hlinksldjump"/>
                        </a:rPr>
                        <a:t>20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4" action="ppaction://hlinksldjump"/>
                        </a:rPr>
                        <a:t>30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5" action="ppaction://hlinksldjump"/>
                        </a:rPr>
                        <a:t>40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6" action="ppaction://hlinksldjump"/>
                        </a:rPr>
                        <a:t>50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Реки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7" action="ppaction://hlinksldjump"/>
                        </a:rPr>
                        <a:t>10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8" action="ppaction://hlinksldjump"/>
                        </a:rPr>
                        <a:t>20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9" action="ppaction://hlinksldjump"/>
                        </a:rPr>
                        <a:t>30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0" action="ppaction://hlinksldjump"/>
                        </a:rPr>
                        <a:t>40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1" action="ppaction://hlinksldjump"/>
                        </a:rPr>
                        <a:t>50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Города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2" action="ppaction://hlinksldjump"/>
                        </a:rPr>
                        <a:t>10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3" action="ppaction://hlinksldjump"/>
                        </a:rPr>
                        <a:t>20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4" action="ppaction://hlinksldjump"/>
                        </a:rPr>
                        <a:t>30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5" action="ppaction://hlinksldjump"/>
                        </a:rPr>
                        <a:t>40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6" action="ppaction://hlinksldjump"/>
                        </a:rPr>
                        <a:t>50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Страны Европы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7" action="ppaction://hlinksldjump"/>
                        </a:rPr>
                        <a:t>10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8" action="ppaction://hlinksldjump"/>
                        </a:rPr>
                        <a:t>20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19" action="ppaction://hlinksldjump"/>
                        </a:rPr>
                        <a:t>30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0" action="ppaction://hlinksldjump"/>
                        </a:rPr>
                        <a:t>40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1" action="ppaction://hlinksldjump"/>
                        </a:rPr>
                        <a:t>50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Деревья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2" action="ppaction://hlinksldjump"/>
                        </a:rPr>
                        <a:t>10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3" action="ppaction://hlinksldjump"/>
                        </a:rPr>
                        <a:t>20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4" action="ppaction://hlinksldjump"/>
                        </a:rPr>
                        <a:t>30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5" action="ppaction://hlinksldjump"/>
                        </a:rPr>
                        <a:t>40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6" action="ppaction://hlinksldjump"/>
                        </a:rPr>
                        <a:t>50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Российские монархи</a:t>
                      </a:r>
                    </a:p>
                    <a:p>
                      <a:pPr algn="ctr"/>
                      <a:endParaRPr lang="ru-RU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7" action="ppaction://hlinksldjump"/>
                        </a:rPr>
                        <a:t>10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8" action="ppaction://hlinksldjump"/>
                        </a:rPr>
                        <a:t>20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29" action="ppaction://hlinksldjump"/>
                        </a:rPr>
                        <a:t>30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30" action="ppaction://hlinksldjump"/>
                        </a:rPr>
                        <a:t>40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dirty="0" smtClean="0">
                          <a:hlinkClick r:id="rId31" action="ppaction://hlinksldjump"/>
                        </a:rPr>
                        <a:t>50</a:t>
                      </a:r>
                      <a:endParaRPr lang="ru-RU" sz="2200" b="0" dirty="0" smtClean="0"/>
                    </a:p>
                    <a:p>
                      <a:endParaRPr lang="ru-RU" sz="2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460432" y="6309320"/>
            <a:ext cx="332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hlinkClick r:id="rId32" action="ppaction://hlinksldjump"/>
              </a:rPr>
              <a:t>2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1508461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Козельск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34156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каком городе в 1097 году состоялся съезд русских князей, где они решили, что «каждый держит отчину свою».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4041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effectLst/>
              </a:rPr>
              <a:t>Любечский съезд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0526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Павел Первый любил апельсины, и в этом городе под Петербургом была устроена оранжерея цитрусовых растений. Город назвали в честь померанцевого дерева. Ныне этот город называется Ломоносов, но на гербе изображено это дерево. Как раньше именовался город.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79236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Ораниенбаум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44946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БеНиЛюкс – объединение трёх европейских стран: Люксембург, Нидерланды и эта страна.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74433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Бельгия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2925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Страна расположена в Атлантическом океане и расположена на вулканическом острове. А название столицы переводится как «огненная бухта».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30159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Исландия, столица Рейкьявик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54566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400" b="1" dirty="0" smtClean="0">
              <a:effectLst/>
            </a:endParaRPr>
          </a:p>
          <a:p>
            <a:pPr marL="0" indent="0" algn="ctr">
              <a:buNone/>
            </a:pPr>
            <a:r>
              <a:rPr lang="ru-RU" sz="4400" b="1" dirty="0" smtClean="0">
                <a:effectLst/>
                <a:hlinkClick r:id="rId2" action="ppaction://hlinksldjump"/>
              </a:rPr>
              <a:t>Вопрос-аукцион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027582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dirty="0">
                <a:effectLst/>
              </a:rPr>
              <a:t>Вершиной искусства медицины в античном мире была деятельность этого известного врача, чью клятву дают все </a:t>
            </a:r>
            <a:r>
              <a:rPr lang="ru-RU" dirty="0" smtClean="0">
                <a:effectLst/>
              </a:rPr>
              <a:t>врачи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6939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81200"/>
            <a:ext cx="7999040" cy="4114800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Какой европейской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стране принадлежит 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этот герб</a:t>
            </a:r>
            <a:r>
              <a:rPr lang="ru-RU" dirty="0">
                <a:effectLst/>
              </a:rPr>
              <a:t>?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C:\Program Files (x86)\Новый Диск\Страны мира\html\image\g15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372" y="2276872"/>
            <a:ext cx="3837304" cy="37493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95220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Англия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67098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Чей это флаг? </a:t>
            </a:r>
            <a:endParaRPr lang="ru-RU" dirty="0"/>
          </a:p>
        </p:txBody>
      </p:sp>
      <p:pic>
        <p:nvPicPr>
          <p:cNvPr id="4" name="Рисунок 3" descr="C:\Program Files (x86)\Новый Диск\Страны мира\html\image\f29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63305"/>
            <a:ext cx="6264696" cy="31859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113644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Македония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8107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этой стране ведётся борьба с океаном, строятся дамбы, а осушенные земли называются польдерами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8193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effectLst/>
              </a:rPr>
              <a:t>Нидерланды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326841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На дерево с какими листьями взгромоздилась ворона из басни Ивана Андреевича Крылова?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30914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Хвоя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8029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Когда это дерево сбросит листву, оно примет причудливый вид. Как будто его вырвали из земли, а потом воткнули корнями </a:t>
            </a:r>
            <a:r>
              <a:rPr lang="ru-RU" dirty="0" smtClean="0">
                <a:effectLst/>
              </a:rPr>
              <a:t>вверх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85752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543800" cy="1431925"/>
          </a:xfrm>
        </p:spPr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Баобаб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82950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Гиппократ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39351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По легенде на спиле этого дерева можно было поместить пианино и несколько танцевальных пар.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55014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Секвойя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216818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Из этих деревьев добывают сырьё для производства резины.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2844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Каучуконосы гевея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7934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Это реликтовое дерево из отдела голосеменных растений совсем не похож на своих соседей по отделу. У большинства иголки, а у него листья с дихотомическим жилкованием, похожие на сердце. Лечебное.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546107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Гинкго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34027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Сын </a:t>
            </a:r>
            <a:r>
              <a:rPr lang="ru-RU" dirty="0" smtClean="0">
                <a:effectLst/>
              </a:rPr>
              <a:t>Рюрика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17435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Игорь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09734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543800" cy="1431925"/>
          </a:xfrm>
        </p:spPr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Кого прозвали «Освободитель»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20202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effectLst/>
              </a:rPr>
              <a:t>Александр </a:t>
            </a:r>
            <a:r>
              <a:rPr lang="en-US" i="1" dirty="0" smtClean="0">
                <a:effectLst/>
              </a:rPr>
              <a:t>II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5836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</a:t>
            </a:r>
            <a:r>
              <a:rPr lang="ru-RU" dirty="0" smtClean="0">
                <a:hlinkClick r:id="rId2" action="ppaction://hlinksldjump"/>
              </a:rPr>
              <a:t>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Скорбут, или цинга – авитаминоз витамина С, а какое второе его название?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599426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старые времена соль была главным консервантом, а когда цену на неё повысили, разразился бунт, прозванный соляным. В правление, какого монарха это произошло.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7393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Алексей </a:t>
            </a:r>
            <a:r>
              <a:rPr lang="ru-RU" i="1" dirty="0">
                <a:effectLst/>
              </a:rPr>
              <a:t>Михайлович Романов </a:t>
            </a:r>
            <a:r>
              <a:rPr lang="ru-RU" i="1" dirty="0" smtClean="0">
                <a:effectLst/>
              </a:rPr>
              <a:t>Тишайший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56175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Его коронная фраза: «Иду на Вы!»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14327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effectLst/>
              </a:rPr>
              <a:t>Святослав Игоревич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655668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Емельян Пугачёв назвал себя выжившим мужем Екатерины Великой. А кто был её мужем?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11256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Пётр Третий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13887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26075"/>
            <a:ext cx="7543800" cy="1431925"/>
          </a:xfrm>
        </p:spPr>
        <p:txBody>
          <a:bodyPr/>
          <a:lstStyle/>
          <a:p>
            <a:r>
              <a:rPr lang="ru-RU" dirty="0"/>
              <a:t>2</a:t>
            </a:r>
            <a:r>
              <a:rPr lang="en-US" dirty="0" smtClean="0"/>
              <a:t> </a:t>
            </a:r>
            <a:r>
              <a:rPr lang="ru-RU" dirty="0" smtClean="0"/>
              <a:t>раунд</a:t>
            </a:r>
            <a:endParaRPr lang="ru-RU" dirty="0"/>
          </a:p>
        </p:txBody>
      </p:sp>
      <p:pic>
        <p:nvPicPr>
          <p:cNvPr id="4" name="Picture 2" descr="C:\Users\user\Desktop\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433"/>
            <a:ext cx="9144000" cy="6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103295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584875"/>
              </p:ext>
            </p:extLst>
          </p:nvPr>
        </p:nvGraphicFramePr>
        <p:xfrm>
          <a:off x="899592" y="579080"/>
          <a:ext cx="7543800" cy="573024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585320"/>
                <a:gridCol w="576064"/>
                <a:gridCol w="576064"/>
                <a:gridCol w="576064"/>
                <a:gridCol w="576064"/>
                <a:gridCol w="654224"/>
              </a:tblGrid>
              <a:tr h="144408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Категории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50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60</a:t>
                      </a:r>
                      <a:endParaRPr lang="ru-RU" sz="2400" dirty="0"/>
                    </a:p>
                  </a:txBody>
                  <a:tcPr/>
                </a:tc>
              </a:tr>
              <a:tr h="27676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Африка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" action="ppaction://hlinksldjump"/>
                        </a:rPr>
                        <a:t>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3" action="ppaction://hlinksldjump"/>
                        </a:rPr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4" action="ppaction://hlinksldjump"/>
                        </a:rPr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5" action="ppaction://hlinksldjump"/>
                        </a:rPr>
                        <a:t>50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6" action="ppaction://hlinksldjump"/>
                        </a:rPr>
                        <a:t>60</a:t>
                      </a:r>
                      <a:endParaRPr lang="ru-RU" sz="2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Насекомые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7" action="ppaction://hlinksldjump"/>
                        </a:rPr>
                        <a:t>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8" action="ppaction://hlinksldjump"/>
                        </a:rPr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9" action="ppaction://hlinksldjump"/>
                        </a:rPr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0" action="ppaction://hlinksldjump"/>
                        </a:rPr>
                        <a:t>50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1" action="ppaction://hlinksldjump"/>
                        </a:rPr>
                        <a:t>60</a:t>
                      </a:r>
                      <a:endParaRPr lang="ru-RU" sz="2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Флаги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2" action="ppaction://hlinksldjump"/>
                        </a:rPr>
                        <a:t>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3" action="ppaction://hlinksldjump"/>
                        </a:rPr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4" action="ppaction://hlinksldjump"/>
                        </a:rPr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5" action="ppaction://hlinksldjump"/>
                        </a:rPr>
                        <a:t>50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6" action="ppaction://hlinksldjump"/>
                        </a:rPr>
                        <a:t>60</a:t>
                      </a:r>
                      <a:endParaRPr lang="ru-RU" sz="20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Океан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7" action="ppaction://hlinksldjump"/>
                        </a:rPr>
                        <a:t>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8" action="ppaction://hlinksldjump"/>
                        </a:rPr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19" action="ppaction://hlinksldjump"/>
                        </a:rPr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0" action="ppaction://hlinksldjump"/>
                        </a:rPr>
                        <a:t>50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1" action="ppaction://hlinksldjump"/>
                        </a:rPr>
                        <a:t>60</a:t>
                      </a:r>
                      <a:endParaRPr lang="ru-RU" sz="20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Великобритания</a:t>
                      </a:r>
                    </a:p>
                    <a:p>
                      <a:pPr algn="ctr"/>
                      <a:endParaRPr lang="ru-RU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2" action="ppaction://hlinksldjump"/>
                        </a:rPr>
                        <a:t>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3" action="ppaction://hlinksldjump"/>
                        </a:rPr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4" action="ppaction://hlinksldjump"/>
                        </a:rPr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5" action="ppaction://hlinksldjump"/>
                        </a:rPr>
                        <a:t>50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6" action="ppaction://hlinksldjump"/>
                        </a:rPr>
                        <a:t>60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Транспорт</a:t>
                      </a:r>
                    </a:p>
                    <a:p>
                      <a:pPr algn="ctr"/>
                      <a:endParaRPr lang="ru-RU" sz="24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7" action="ppaction://hlinksldjump"/>
                        </a:rPr>
                        <a:t>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8" action="ppaction://hlinksldjump"/>
                        </a:rPr>
                        <a:t>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29" action="ppaction://hlinksldjump"/>
                        </a:rPr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30" action="ppaction://hlinksldjump"/>
                        </a:rPr>
                        <a:t>50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hlinkClick r:id="rId31" action="ppaction://hlinksldjump"/>
                        </a:rPr>
                        <a:t>60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616084" y="6309320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hlinkClick r:id="rId32" action="ppaction://hlinksldjump"/>
              </a:rPr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02414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какой африканской стране находятся остатки древнего города Карфагена?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552612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Тунис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48175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Аскорбиновая кислота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9321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Название этого государства происходит от слогов названий объединённых земель: Танганьика и </a:t>
            </a:r>
            <a:r>
              <a:rPr lang="ru-RU" dirty="0" smtClean="0">
                <a:effectLst/>
              </a:rPr>
              <a:t>Занзибар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75433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Танзания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492460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4000" b="1" dirty="0" smtClean="0">
              <a:effectLst/>
            </a:endParaRPr>
          </a:p>
          <a:p>
            <a:pPr marL="0" indent="0" algn="ctr">
              <a:buNone/>
            </a:pPr>
            <a:r>
              <a:rPr lang="ru-RU" sz="4000" b="1" dirty="0" smtClean="0">
                <a:effectLst/>
                <a:hlinkClick r:id="rId2" action="ppaction://hlinksldjump"/>
              </a:rPr>
              <a:t>Вопрос-аукцион</a:t>
            </a:r>
            <a:endParaRPr lang="ru-RU" sz="4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33423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1905 году в этой стране был найден алмаз «Куллинан». Из него сделали 105 бриллиантов. Один из бриллиантов «Звезда Африки» украшает королевский скипетр Великобритании.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5150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ЮАР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40914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Дэвид Ливингстон открыл водопад в Африке и назвал его в честь британской королевы. А как?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409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Виктория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5333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какой стране правил Муамар Каддафи?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9968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Ливия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99874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голенях этого насекомого находится орган </a:t>
            </a:r>
            <a:r>
              <a:rPr lang="ru-RU" dirty="0" smtClean="0">
                <a:effectLst/>
              </a:rPr>
              <a:t>слуха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49992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Европе его назвали Авиценна. А какое его настоящее имя?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511589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Кузнечик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89397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Из скольких частей состоит тело жука?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99453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3</a:t>
            </a:r>
            <a:r>
              <a:rPr lang="ru-RU" i="1" dirty="0">
                <a:effectLst/>
              </a:rPr>
              <a:t>; голова, грудь, брюшко</a:t>
            </a:r>
            <a:r>
              <a:rPr lang="ru-RU" dirty="0">
                <a:effectLst/>
              </a:rPr>
              <a:t>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09411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Этот сверчок обитает в почве и питается корнями растений. Передними ногами он копает землю.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11866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Медведка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80509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На латинском языке название этого насекомого читается как «религиоза».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987174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Богомол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88048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Чем представлена дыхательная система у паука?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514251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Система </a:t>
            </a:r>
            <a:r>
              <a:rPr lang="ru-RU" i="1" dirty="0">
                <a:effectLst/>
              </a:rPr>
              <a:t>трахей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764466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Это свободолюбивая страна. Ранее была колонией Британии. Островное </a:t>
            </a:r>
            <a:r>
              <a:rPr lang="ru-RU" dirty="0" smtClean="0">
                <a:effectLst/>
              </a:rPr>
              <a:t>государство</a:t>
            </a:r>
            <a:endParaRPr lang="ru-RU" dirty="0"/>
          </a:p>
        </p:txBody>
      </p:sp>
      <p:pic>
        <p:nvPicPr>
          <p:cNvPr id="4" name="Рисунок 3" descr="C:\Program Files (x86)\Новый Диск\Страны мира\html\image\f6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188" y="3717032"/>
            <a:ext cx="5511140" cy="27545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170919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Ибн Сина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817187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Ирландия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94905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368" y="1299592"/>
            <a:ext cx="8208912" cy="4114800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Эта </a:t>
            </a:r>
            <a:r>
              <a:rPr lang="ru-RU" dirty="0">
                <a:effectLst/>
              </a:rPr>
              <a:t>страна – страна </a:t>
            </a:r>
            <a:r>
              <a:rPr lang="ru-RU" dirty="0" smtClean="0">
                <a:effectLst/>
              </a:rPr>
              <a:t>великих композиторов</a:t>
            </a:r>
            <a:r>
              <a:rPr lang="ru-RU" dirty="0">
                <a:effectLst/>
              </a:rPr>
              <a:t>, среди которых: Моцарт, </a:t>
            </a:r>
            <a:r>
              <a:rPr lang="ru-RU" dirty="0" smtClean="0">
                <a:effectLst/>
              </a:rPr>
              <a:t>Шуберт</a:t>
            </a:r>
            <a:r>
              <a:rPr lang="ru-RU" dirty="0">
                <a:effectLst/>
              </a:rPr>
              <a:t>, Штраус. </a:t>
            </a:r>
            <a:endParaRPr lang="ru-RU" dirty="0"/>
          </a:p>
        </p:txBody>
      </p:sp>
      <p:pic>
        <p:nvPicPr>
          <p:cNvPr id="4" name="Рисунок 3" descr="C:\Program Files (x86)\Новый Диск\Страны мира\html\image\f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288" y="3429000"/>
            <a:ext cx="5253174" cy="32602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724360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>
                <a:effectLst/>
              </a:rPr>
              <a:t>Австрия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3762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981200"/>
            <a:ext cx="7927032" cy="4114800"/>
          </a:xfrm>
        </p:spPr>
        <p:txBody>
          <a:bodyPr/>
          <a:lstStyle/>
          <a:p>
            <a:pPr marL="0" indent="0">
              <a:buNone/>
            </a:pP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Эта </a:t>
            </a:r>
            <a:r>
              <a:rPr lang="ru-RU" dirty="0">
                <a:effectLst/>
              </a:rPr>
              <a:t>страна </a:t>
            </a:r>
            <a:r>
              <a:rPr lang="ru-RU" dirty="0" smtClean="0">
                <a:effectLst/>
              </a:rPr>
              <a:t>находится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в </a:t>
            </a:r>
            <a:r>
              <a:rPr lang="ru-RU" dirty="0">
                <a:effectLst/>
              </a:rPr>
              <a:t>Альпах. Граничит </a:t>
            </a:r>
            <a:r>
              <a:rPr lang="ru-RU" dirty="0" smtClean="0">
                <a:effectLst/>
              </a:rPr>
              <a:t>с</a:t>
            </a:r>
          </a:p>
          <a:p>
            <a:pPr marL="0" indent="0">
              <a:buNone/>
            </a:pPr>
            <a:r>
              <a:rPr lang="ru-RU" dirty="0" smtClean="0">
                <a:effectLst/>
              </a:rPr>
              <a:t>Италией</a:t>
            </a:r>
            <a:r>
              <a:rPr lang="ru-RU" dirty="0">
                <a:effectLst/>
              </a:rPr>
              <a:t>, Францией,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Германией</a:t>
            </a:r>
            <a:endParaRPr lang="ru-RU" dirty="0"/>
          </a:p>
        </p:txBody>
      </p:sp>
      <p:pic>
        <p:nvPicPr>
          <p:cNvPr id="4" name="Рисунок 3" descr="C:\Program Files (x86)\Новый Диск\Страны мира\html\image\f18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51757"/>
            <a:ext cx="3422583" cy="34225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96098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Швейцария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7341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В этой стране находится гора Афон. </a:t>
            </a:r>
            <a:endParaRPr lang="ru-RU" dirty="0"/>
          </a:p>
        </p:txBody>
      </p:sp>
      <p:pic>
        <p:nvPicPr>
          <p:cNvPr id="4" name="Рисунок 3" descr="C:\Program Files (x86)\Новый Диск\Страны мира\html\image\f4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893153"/>
            <a:ext cx="5430202" cy="3604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22388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Греция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3645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Эти имена прославили данную страну: Шарль де Голь,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Эдит </a:t>
            </a:r>
            <a:r>
              <a:rPr lang="ru-RU" dirty="0">
                <a:effectLst/>
              </a:rPr>
              <a:t>Пиаф,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Жорж </a:t>
            </a:r>
            <a:r>
              <a:rPr lang="ru-RU" dirty="0">
                <a:effectLst/>
              </a:rPr>
              <a:t>Помпиду,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Жак </a:t>
            </a:r>
            <a:r>
              <a:rPr lang="ru-RU" dirty="0">
                <a:effectLst/>
              </a:rPr>
              <a:t>Ширак, </a:t>
            </a:r>
            <a:endParaRPr lang="ru-RU" dirty="0" smtClean="0">
              <a:effectLst/>
            </a:endParaRPr>
          </a:p>
          <a:p>
            <a:pPr marL="0" indent="0">
              <a:buNone/>
            </a:pPr>
            <a:r>
              <a:rPr lang="ru-RU" dirty="0" smtClean="0">
                <a:effectLst/>
              </a:rPr>
              <a:t>Жерар </a:t>
            </a:r>
            <a:r>
              <a:rPr lang="ru-RU" dirty="0">
                <a:effectLst/>
              </a:rPr>
              <a:t>Депардье. </a:t>
            </a:r>
            <a:endParaRPr lang="ru-RU" dirty="0"/>
          </a:p>
        </p:txBody>
      </p:sp>
      <p:pic>
        <p:nvPicPr>
          <p:cNvPr id="4" name="Рисунок 3" descr="C:\Program Files (x86)\Новый Диск\Страны мира\html\image\f17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01807"/>
            <a:ext cx="3960440" cy="2650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012584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 smtClean="0">
                <a:effectLst/>
              </a:rPr>
              <a:t>Франция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87886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 action="ppaction://hlinksldjump"/>
              </a:rPr>
              <a:t>Вопрос: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effectLst/>
              </a:rPr>
              <a:t>Как называется пролив, отделяющий Южную Америку и Антарктиду?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96153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умерки">
  <a:themeElements>
    <a:clrScheme name="Сумерки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1717</TotalTime>
  <Words>2002</Words>
  <Application>Microsoft Office PowerPoint</Application>
  <PresentationFormat>Экран (4:3)</PresentationFormat>
  <Paragraphs>549</Paragraphs>
  <Slides>207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207</vt:i4>
      </vt:variant>
    </vt:vector>
  </HeadingPairs>
  <TitlesOfParts>
    <vt:vector size="208" baseType="lpstr">
      <vt:lpstr>Сумерки</vt:lpstr>
      <vt:lpstr>Презентация PowerPoint</vt:lpstr>
      <vt:lpstr>1 раунд</vt:lpstr>
      <vt:lpstr>Презентация PowerPoint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</vt:lpstr>
      <vt:lpstr>Ответ:</vt:lpstr>
      <vt:lpstr>Презентация PowerPoint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Презентация PowerPoint</vt:lpstr>
      <vt:lpstr>Вопрос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</vt:lpstr>
      <vt:lpstr>Ответ:</vt:lpstr>
      <vt:lpstr>Вопрос:</vt:lpstr>
      <vt:lpstr>Ответ:</vt:lpstr>
      <vt:lpstr>Вопрос:</vt:lpstr>
      <vt:lpstr>Ответ:</vt:lpstr>
      <vt:lpstr>Вопрос:</vt:lpstr>
      <vt:lpstr>Ответ</vt:lpstr>
      <vt:lpstr>Вопрос:</vt:lpstr>
      <vt:lpstr>Ответ:</vt:lpstr>
      <vt:lpstr>Вопрос</vt:lpstr>
      <vt:lpstr>Ответ:</vt:lpstr>
      <vt:lpstr>Вопрос:</vt:lpstr>
      <vt:lpstr>Ответ:</vt:lpstr>
      <vt:lpstr>2 раунд</vt:lpstr>
      <vt:lpstr>Презентация PowerPoint</vt:lpstr>
      <vt:lpstr>Вопрос:</vt:lpstr>
      <vt:lpstr>Ответ:</vt:lpstr>
      <vt:lpstr>Вопрос:</vt:lpstr>
      <vt:lpstr>Ответ:</vt:lpstr>
      <vt:lpstr>Презентация PowerPoint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Презентация PowerPoint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3 раунд</vt:lpstr>
      <vt:lpstr>Презентация PowerPoint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Презентация PowerPoint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Презентация PowerPoint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Презентация PowerPoint</vt:lpstr>
      <vt:lpstr>Презентация PowerPoint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  <vt:lpstr>Вопрос:</vt:lpstr>
      <vt:lpstr>Ответ: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RePack by Diakov</cp:lastModifiedBy>
  <cp:revision>122</cp:revision>
  <dcterms:created xsi:type="dcterms:W3CDTF">2012-04-05T14:04:16Z</dcterms:created>
  <dcterms:modified xsi:type="dcterms:W3CDTF">2017-10-31T07:19:58Z</dcterms:modified>
</cp:coreProperties>
</file>