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7" r:id="rId4"/>
    <p:sldId id="266" r:id="rId5"/>
    <p:sldId id="278" r:id="rId6"/>
    <p:sldId id="268" r:id="rId7"/>
    <p:sldId id="269" r:id="rId8"/>
    <p:sldId id="270" r:id="rId9"/>
    <p:sldId id="271" r:id="rId10"/>
    <p:sldId id="277" r:id="rId11"/>
    <p:sldId id="272" r:id="rId12"/>
    <p:sldId id="273" r:id="rId13"/>
    <p:sldId id="259" r:id="rId14"/>
    <p:sldId id="260" r:id="rId15"/>
    <p:sldId id="261" r:id="rId16"/>
    <p:sldId id="275" r:id="rId17"/>
    <p:sldId id="262" r:id="rId18"/>
    <p:sldId id="276" r:id="rId19"/>
    <p:sldId id="263" r:id="rId20"/>
    <p:sldId id="279" r:id="rId21"/>
    <p:sldId id="264" r:id="rId22"/>
    <p:sldId id="280" r:id="rId23"/>
    <p:sldId id="274"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38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76A41D43-969F-46D2-80BC-8744D04EEE2B}" type="datetimeFigureOut">
              <a:rPr lang="ru-RU" smtClean="0"/>
              <a:t>сб 30.11.19</a:t>
            </a:fld>
            <a:endParaRPr lang="ru-RU"/>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ru-RU"/>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677900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6A41D43-969F-46D2-80BC-8744D04EEE2B}" type="datetimeFigureOut">
              <a:rPr lang="ru-RU" smtClean="0"/>
              <a:t>сб 30.11.19</a:t>
            </a:fld>
            <a:endParaRPr lang="ru-RU"/>
          </a:p>
        </p:txBody>
      </p:sp>
      <p:sp>
        <p:nvSpPr>
          <p:cNvPr id="6" name="Footer Placeholder 5"/>
          <p:cNvSpPr>
            <a:spLocks noGrp="1"/>
          </p:cNvSpPr>
          <p:nvPr>
            <p:ph type="ftr" sz="quarter" idx="11"/>
          </p:nvPr>
        </p:nvSpPr>
        <p:spPr/>
        <p:txBody>
          <a:bodyPr/>
          <a:lstStyle/>
          <a:p>
            <a:endParaRPr lang="ru-RU"/>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01319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76A41D43-969F-46D2-80BC-8744D04EEE2B}" type="datetimeFigureOut">
              <a:rPr lang="ru-RU" smtClean="0"/>
              <a:t>сб 30.11.19</a:t>
            </a:fld>
            <a:endParaRPr lang="ru-RU"/>
          </a:p>
        </p:txBody>
      </p:sp>
      <p:sp>
        <p:nvSpPr>
          <p:cNvPr id="5" name="Footer Placeholder 4"/>
          <p:cNvSpPr>
            <a:spLocks noGrp="1"/>
          </p:cNvSpPr>
          <p:nvPr>
            <p:ph type="ftr" sz="quarter" idx="11"/>
          </p:nvPr>
        </p:nvSpPr>
        <p:spPr/>
        <p:txBody>
          <a:bodyPr/>
          <a:lstStyle/>
          <a:p>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160812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ru-RU" smtClean="0"/>
              <a:t>Образец заголовка</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76A41D43-969F-46D2-80BC-8744D04EEE2B}" type="datetimeFigureOut">
              <a:rPr lang="ru-RU" smtClean="0"/>
              <a:t>сб 30.11.19</a:t>
            </a:fld>
            <a:endParaRPr lang="ru-RU"/>
          </a:p>
        </p:txBody>
      </p:sp>
      <p:sp>
        <p:nvSpPr>
          <p:cNvPr id="5" name="Footer Placeholder 4"/>
          <p:cNvSpPr>
            <a:spLocks noGrp="1"/>
          </p:cNvSpPr>
          <p:nvPr>
            <p:ph type="ftr" sz="quarter" idx="11"/>
          </p:nvPr>
        </p:nvSpPr>
        <p:spPr/>
        <p:txBody>
          <a:bodyPr/>
          <a:lstStyle/>
          <a:p>
            <a:endParaRPr lang="ru-RU"/>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2860556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6A41D43-969F-46D2-80BC-8744D04EEE2B}" type="datetimeFigureOut">
              <a:rPr lang="ru-RU" smtClean="0"/>
              <a:t>сб 30.11.19</a:t>
            </a:fld>
            <a:endParaRPr lang="ru-RU"/>
          </a:p>
        </p:txBody>
      </p:sp>
      <p:sp>
        <p:nvSpPr>
          <p:cNvPr id="5" name="Footer Placeholder 4"/>
          <p:cNvSpPr>
            <a:spLocks noGrp="1"/>
          </p:cNvSpPr>
          <p:nvPr>
            <p:ph type="ftr" sz="quarter" idx="11"/>
          </p:nvPr>
        </p:nvSpPr>
        <p:spPr/>
        <p:txBody>
          <a:bodyPr/>
          <a:lstStyle/>
          <a:p>
            <a:endParaRPr lang="ru-RU"/>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287454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6A41D43-969F-46D2-80BC-8744D04EEE2B}" type="datetimeFigureOut">
              <a:rPr lang="ru-RU" smtClean="0"/>
              <a:t>сб 30.11.19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29674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6A41D43-969F-46D2-80BC-8744D04EEE2B}" type="datetimeFigureOut">
              <a:rPr lang="ru-RU" smtClean="0"/>
              <a:t>сб 30.11.19</a:t>
            </a:fld>
            <a:endParaRPr lang="ru-RU"/>
          </a:p>
        </p:txBody>
      </p:sp>
      <p:sp>
        <p:nvSpPr>
          <p:cNvPr id="8" name="Footer Placeholder 7"/>
          <p:cNvSpPr>
            <a:spLocks noGrp="1"/>
          </p:cNvSpPr>
          <p:nvPr>
            <p:ph type="ftr" sz="quarter" idx="11"/>
          </p:nvPr>
        </p:nvSpPr>
        <p:spPr>
          <a:xfrm>
            <a:off x="561111" y="6391838"/>
            <a:ext cx="3644282" cy="304801"/>
          </a:xfrm>
        </p:spPr>
        <p:txBody>
          <a:bodyPr/>
          <a:lstStyle/>
          <a:p>
            <a:endParaRPr lang="ru-RU"/>
          </a:p>
        </p:txBody>
      </p:sp>
      <p:sp>
        <p:nvSpPr>
          <p:cNvPr id="9" name="Slide Number Placeholder 8"/>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111342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6A41D43-969F-46D2-80BC-8744D04EEE2B}" type="datetimeFigureOut">
              <a:rPr lang="ru-RU" smtClean="0"/>
              <a:t>сб 30.11.19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754488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76A41D43-969F-46D2-80BC-8744D04EEE2B}" type="datetimeFigureOut">
              <a:rPr lang="ru-RU" smtClean="0"/>
              <a:t>сб 30.11.19</a:t>
            </a:fld>
            <a:endParaRPr lang="ru-RU"/>
          </a:p>
        </p:txBody>
      </p:sp>
      <p:sp>
        <p:nvSpPr>
          <p:cNvPr id="5" name="Footer Placeholder 4"/>
          <p:cNvSpPr>
            <a:spLocks noGrp="1"/>
          </p:cNvSpPr>
          <p:nvPr>
            <p:ph type="ftr" sz="quarter" idx="11"/>
          </p:nvPr>
        </p:nvSpPr>
        <p:spPr/>
        <p:txBody>
          <a:bodyPr/>
          <a:lstStyle/>
          <a:p>
            <a:endParaRPr lang="ru-RU"/>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91961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6A41D43-969F-46D2-80BC-8744D04EEE2B}" type="datetimeFigureOut">
              <a:rPr lang="ru-RU" smtClean="0"/>
              <a:t>сб 30.11.19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409956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6A41D43-969F-46D2-80BC-8744D04EEE2B}" type="datetimeFigureOut">
              <a:rPr lang="ru-RU" smtClean="0"/>
              <a:t>сб 30.11.19</a:t>
            </a:fld>
            <a:endParaRPr lang="ru-RU"/>
          </a:p>
        </p:txBody>
      </p:sp>
      <p:sp>
        <p:nvSpPr>
          <p:cNvPr id="5" name="Footer Placeholder 4"/>
          <p:cNvSpPr>
            <a:spLocks noGrp="1"/>
          </p:cNvSpPr>
          <p:nvPr>
            <p:ph type="ftr" sz="quarter" idx="11"/>
          </p:nvPr>
        </p:nvSpPr>
        <p:spPr/>
        <p:txBody>
          <a:bodyPr/>
          <a:lstStyle/>
          <a:p>
            <a:endParaRPr lang="ru-RU"/>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292097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6A41D43-969F-46D2-80BC-8744D04EEE2B}" type="datetimeFigureOut">
              <a:rPr lang="ru-RU" smtClean="0"/>
              <a:t>сб 30.11.19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68493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6A41D43-969F-46D2-80BC-8744D04EEE2B}" type="datetimeFigureOut">
              <a:rPr lang="ru-RU" smtClean="0"/>
              <a:t>сб 30.11.19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06759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6A41D43-969F-46D2-80BC-8744D04EEE2B}" type="datetimeFigureOut">
              <a:rPr lang="ru-RU" smtClean="0"/>
              <a:t>сб 30.11.19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13370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41D43-969F-46D2-80BC-8744D04EEE2B}" type="datetimeFigureOut">
              <a:rPr lang="ru-RU" smtClean="0"/>
              <a:t>сб 30.11.19</a:t>
            </a:fld>
            <a:endParaRPr lang="ru-RU"/>
          </a:p>
        </p:txBody>
      </p:sp>
      <p:sp>
        <p:nvSpPr>
          <p:cNvPr id="3" name="Footer Placeholder 2"/>
          <p:cNvSpPr>
            <a:spLocks noGrp="1"/>
          </p:cNvSpPr>
          <p:nvPr>
            <p:ph type="ftr" sz="quarter" idx="11"/>
          </p:nvPr>
        </p:nvSpPr>
        <p:spPr/>
        <p:txBody>
          <a:bodyPr/>
          <a:lstStyle/>
          <a:p>
            <a:endParaRPr lang="ru-RU"/>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3910489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6A41D43-969F-46D2-80BC-8744D04EEE2B}" type="datetimeFigureOut">
              <a:rPr lang="ru-RU" smtClean="0"/>
              <a:t>сб 30.11.19</a:t>
            </a:fld>
            <a:endParaRPr lang="ru-RU"/>
          </a:p>
        </p:txBody>
      </p:sp>
      <p:sp>
        <p:nvSpPr>
          <p:cNvPr id="6" name="Footer Placeholder 5"/>
          <p:cNvSpPr>
            <a:spLocks noGrp="1"/>
          </p:cNvSpPr>
          <p:nvPr>
            <p:ph type="ftr" sz="quarter" idx="11"/>
          </p:nvPr>
        </p:nvSpPr>
        <p:spPr/>
        <p:txBody>
          <a:bodyPr/>
          <a:lstStyle/>
          <a:p>
            <a:endParaRPr lang="ru-RU"/>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2037395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ru-RU" smtClean="0"/>
              <a:t>Вставка рисунка</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6A41D43-969F-46D2-80BC-8744D04EEE2B}" type="datetimeFigureOut">
              <a:rPr lang="ru-RU" smtClean="0"/>
              <a:t>сб 30.11.19</a:t>
            </a:fld>
            <a:endParaRPr lang="ru-RU"/>
          </a:p>
        </p:txBody>
      </p:sp>
      <p:sp>
        <p:nvSpPr>
          <p:cNvPr id="6" name="Footer Placeholder 5"/>
          <p:cNvSpPr>
            <a:spLocks noGrp="1"/>
          </p:cNvSpPr>
          <p:nvPr>
            <p:ph type="ftr" sz="quarter" idx="11"/>
          </p:nvPr>
        </p:nvSpPr>
        <p:spPr/>
        <p:txBody>
          <a:bodyPr/>
          <a:lstStyle/>
          <a:p>
            <a:endParaRPr lang="ru-RU"/>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582A305-0879-4E04-8383-B57B09CB3835}" type="slidenum">
              <a:rPr lang="ru-RU" smtClean="0"/>
              <a:t>‹#›</a:t>
            </a:fld>
            <a:endParaRPr lang="ru-RU"/>
          </a:p>
        </p:txBody>
      </p:sp>
    </p:spTree>
    <p:extLst>
      <p:ext uri="{BB962C8B-B14F-4D97-AF65-F5344CB8AC3E}">
        <p14:creationId xmlns:p14="http://schemas.microsoft.com/office/powerpoint/2010/main" val="11303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6A41D43-969F-46D2-80BC-8744D04EEE2B}" type="datetimeFigureOut">
              <a:rPr lang="ru-RU" smtClean="0"/>
              <a:t>сб 30.11.19</a:t>
            </a:fld>
            <a:endParaRPr lang="ru-RU"/>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ru-RU"/>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A582A305-0879-4E04-8383-B57B09CB3835}" type="slidenum">
              <a:rPr lang="ru-RU" smtClean="0"/>
              <a:t>‹#›</a:t>
            </a:fld>
            <a:endParaRPr lang="ru-RU"/>
          </a:p>
        </p:txBody>
      </p:sp>
    </p:spTree>
    <p:extLst>
      <p:ext uri="{BB962C8B-B14F-4D97-AF65-F5344CB8AC3E}">
        <p14:creationId xmlns:p14="http://schemas.microsoft.com/office/powerpoint/2010/main" val="87946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410" y="2938462"/>
            <a:ext cx="5295900" cy="3071178"/>
          </a:xfrm>
          <a:prstGeom prst="rect">
            <a:avLst/>
          </a:prstGeom>
          <a:ln>
            <a:noFill/>
          </a:ln>
          <a:effectLst>
            <a:softEdge rad="112500"/>
          </a:effectLst>
        </p:spPr>
      </p:pic>
      <p:sp>
        <p:nvSpPr>
          <p:cNvPr id="2" name="Заголовок 1"/>
          <p:cNvSpPr>
            <a:spLocks noGrp="1"/>
          </p:cNvSpPr>
          <p:nvPr>
            <p:ph type="ctrTitle"/>
          </p:nvPr>
        </p:nvSpPr>
        <p:spPr>
          <a:xfrm>
            <a:off x="1661160" y="1485899"/>
            <a:ext cx="9144000" cy="1452563"/>
          </a:xfrm>
        </p:spPr>
        <p:txBody>
          <a:bodyPr>
            <a:noAutofit/>
          </a:bodyPr>
          <a:lstStyle/>
          <a:p>
            <a:pPr algn="ctr"/>
            <a:r>
              <a:rPr lang="ru-RU" sz="2800" b="1" dirty="0"/>
              <a:t>МУЗЫКАЛЬНЫЙ ТЕАТР – КАК ОДНА ИЗ ФОРМ ОБРАЗОВАТЕЛЬНОЙ РАБОТЫ С ДЕТЬМИ ДОШКОЛЬНОГО ВОЗРАСТА</a:t>
            </a:r>
            <a:endParaRPr lang="ru-RU" sz="28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3" name="Подзаголовок 2"/>
          <p:cNvSpPr>
            <a:spLocks noGrp="1"/>
          </p:cNvSpPr>
          <p:nvPr>
            <p:ph type="subTitle" idx="1"/>
          </p:nvPr>
        </p:nvSpPr>
        <p:spPr>
          <a:xfrm>
            <a:off x="7764780" y="5245418"/>
            <a:ext cx="4427220" cy="1015682"/>
          </a:xfrm>
        </p:spPr>
        <p:txBody>
          <a:bodyPr>
            <a:normAutofit/>
          </a:bodyPr>
          <a:lstStyle/>
          <a:p>
            <a:pPr algn="ctr"/>
            <a:r>
              <a:rPr lang="ru-RU" sz="1400" b="1" i="1" dirty="0" smtClean="0">
                <a:solidFill>
                  <a:schemeClr val="bg1"/>
                </a:solidFill>
                <a:effectLst>
                  <a:outerShdw blurRad="38100" dist="38100" dir="2700000" algn="tl">
                    <a:srgbClr val="000000">
                      <a:alpha val="43137"/>
                    </a:srgbClr>
                  </a:outerShdw>
                </a:effectLst>
                <a:latin typeface="Comic Sans MS" panose="030F0702030302020204" pitchFamily="66" charset="0"/>
              </a:rPr>
              <a:t>Подготовила:</a:t>
            </a:r>
            <a:br>
              <a:rPr lang="ru-RU" sz="1400" b="1" i="1" dirty="0" smtClean="0">
                <a:solidFill>
                  <a:schemeClr val="bg1"/>
                </a:solidFill>
                <a:effectLst>
                  <a:outerShdw blurRad="38100" dist="38100" dir="2700000" algn="tl">
                    <a:srgbClr val="000000">
                      <a:alpha val="43137"/>
                    </a:srgbClr>
                  </a:outerShdw>
                </a:effectLst>
                <a:latin typeface="Comic Sans MS" panose="030F0702030302020204" pitchFamily="66" charset="0"/>
              </a:rPr>
            </a:br>
            <a:r>
              <a:rPr lang="ru-RU" sz="1400" b="1" i="1" dirty="0" smtClean="0">
                <a:solidFill>
                  <a:schemeClr val="bg1"/>
                </a:solidFill>
                <a:effectLst>
                  <a:outerShdw blurRad="38100" dist="38100" dir="2700000" algn="tl">
                    <a:srgbClr val="000000">
                      <a:alpha val="43137"/>
                    </a:srgbClr>
                  </a:outerShdw>
                </a:effectLst>
                <a:latin typeface="Comic Sans MS" panose="030F0702030302020204" pitchFamily="66" charset="0"/>
              </a:rPr>
              <a:t>музыкальный руководитель</a:t>
            </a:r>
            <a:br>
              <a:rPr lang="ru-RU" sz="1400" b="1" i="1" dirty="0" smtClean="0">
                <a:solidFill>
                  <a:schemeClr val="bg1"/>
                </a:solidFill>
                <a:effectLst>
                  <a:outerShdw blurRad="38100" dist="38100" dir="2700000" algn="tl">
                    <a:srgbClr val="000000">
                      <a:alpha val="43137"/>
                    </a:srgbClr>
                  </a:outerShdw>
                </a:effectLst>
                <a:latin typeface="Comic Sans MS" panose="030F0702030302020204" pitchFamily="66" charset="0"/>
              </a:rPr>
            </a:br>
            <a:r>
              <a:rPr lang="ru-RU" sz="1400" b="1" i="1" dirty="0" smtClean="0">
                <a:solidFill>
                  <a:schemeClr val="bg1"/>
                </a:solidFill>
                <a:effectLst>
                  <a:outerShdw blurRad="38100" dist="38100" dir="2700000" algn="tl">
                    <a:srgbClr val="000000">
                      <a:alpha val="43137"/>
                    </a:srgbClr>
                  </a:outerShdw>
                </a:effectLst>
                <a:latin typeface="Comic Sans MS" panose="030F0702030302020204" pitchFamily="66" charset="0"/>
              </a:rPr>
              <a:t>Зайцева М.И.</a:t>
            </a:r>
            <a:endParaRPr lang="ru-RU" sz="1400" b="1" i="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 name="Заголовок 1"/>
          <p:cNvSpPr txBox="1">
            <a:spLocks/>
          </p:cNvSpPr>
          <p:nvPr/>
        </p:nvSpPr>
        <p:spPr>
          <a:xfrm>
            <a:off x="1878330" y="406558"/>
            <a:ext cx="9144000" cy="8278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000" b="1" dirty="0" smtClean="0">
                <a:solidFill>
                  <a:schemeClr val="bg1"/>
                </a:solidFill>
                <a:effectLst>
                  <a:outerShdw blurRad="38100" dist="38100" dir="2700000" algn="tl">
                    <a:srgbClr val="000000">
                      <a:alpha val="43137"/>
                    </a:srgbClr>
                  </a:outerShdw>
                </a:effectLst>
                <a:latin typeface="Comic Sans MS" panose="030F0702030302020204" pitchFamily="66" charset="0"/>
              </a:rPr>
              <a:t>Муниципальное бюджетное дошкольное образовательное учреждение детский сад № 2 «Сказка» г. Демидова</a:t>
            </a:r>
            <a:endParaRPr lang="ru-RU" sz="20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417841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27083" t="21333" r="5417" b="26334"/>
          <a:stretch/>
        </p:blipFill>
        <p:spPr>
          <a:xfrm>
            <a:off x="822960" y="2583180"/>
            <a:ext cx="5509260" cy="3589020"/>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24307" b="17041"/>
          <a:stretch/>
        </p:blipFill>
        <p:spPr>
          <a:xfrm>
            <a:off x="6720840" y="2583180"/>
            <a:ext cx="4800600" cy="3589020"/>
          </a:xfrm>
          <a:prstGeom prst="rect">
            <a:avLst/>
          </a:prstGeom>
        </p:spPr>
      </p:pic>
    </p:spTree>
    <p:extLst>
      <p:ext uri="{BB962C8B-B14F-4D97-AF65-F5344CB8AC3E}">
        <p14:creationId xmlns:p14="http://schemas.microsoft.com/office/powerpoint/2010/main" val="1404921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1940" y="2157859"/>
            <a:ext cx="11696700" cy="3970318"/>
          </a:xfrm>
          <a:prstGeom prst="rect">
            <a:avLst/>
          </a:prstGeom>
        </p:spPr>
        <p:txBody>
          <a:bodyPr wrap="square">
            <a:spAutoFit/>
          </a:bodyPr>
          <a:lstStyle/>
          <a:p>
            <a:r>
              <a:rPr lang="ru-RU" sz="2800" b="1" u="sng" dirty="0">
                <a:solidFill>
                  <a:schemeClr val="accent1"/>
                </a:solidFill>
              </a:rPr>
              <a:t>4 возрастная ступень (5-6 лет)</a:t>
            </a:r>
          </a:p>
          <a:p>
            <a:r>
              <a:rPr lang="ru-RU" sz="2800" b="1" dirty="0">
                <a:solidFill>
                  <a:schemeClr val="accent1"/>
                </a:solidFill>
              </a:rPr>
              <a:t>В данный период усложняется игровой материал за счет постановки перед детьми все более перспективных художественных задач. Создаются творческие группы для подготовки и проведения спектаклей, концертов используя все имеющиеся возможности.</a:t>
            </a:r>
          </a:p>
          <a:p>
            <a:r>
              <a:rPr lang="ru-RU" sz="2800" b="1" dirty="0">
                <a:solidFill>
                  <a:schemeClr val="accent1"/>
                </a:solidFill>
              </a:rPr>
              <a:t>Воспитываются артистические качества, раскрывается творческий потенциал детей. Предоставляется возможность выступать перед сверстниками, родителями и гостями.</a:t>
            </a:r>
          </a:p>
        </p:txBody>
      </p:sp>
    </p:spTree>
    <p:extLst>
      <p:ext uri="{BB962C8B-B14F-4D97-AF65-F5344CB8AC3E}">
        <p14:creationId xmlns:p14="http://schemas.microsoft.com/office/powerpoint/2010/main" val="2920257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8680" y="605638"/>
            <a:ext cx="10835640" cy="2554545"/>
          </a:xfrm>
          <a:prstGeom prst="rect">
            <a:avLst/>
          </a:prstGeom>
        </p:spPr>
        <p:txBody>
          <a:bodyPr wrap="square">
            <a:spAutoFit/>
          </a:bodyPr>
          <a:lstStyle/>
          <a:p>
            <a:r>
              <a:rPr lang="ru-RU" sz="2000" i="1" u="sng" dirty="0">
                <a:solidFill>
                  <a:schemeClr val="bg1"/>
                </a:solidFill>
              </a:rPr>
              <a:t>В содержание работы с детьми включаются следующие на­правления</a:t>
            </a:r>
            <a:r>
              <a:rPr lang="ru-RU" sz="2000" i="1" dirty="0">
                <a:solidFill>
                  <a:schemeClr val="bg1"/>
                </a:solidFill>
              </a:rPr>
              <a:t>.</a:t>
            </a:r>
          </a:p>
          <a:p>
            <a:r>
              <a:rPr lang="ru-RU" sz="2000" i="1" dirty="0">
                <a:solidFill>
                  <a:schemeClr val="bg1"/>
                </a:solidFill>
              </a:rPr>
              <a:t>·        Основы театральной культуры.</a:t>
            </a:r>
          </a:p>
          <a:p>
            <a:r>
              <a:rPr lang="ru-RU" sz="2000" i="1" dirty="0">
                <a:solidFill>
                  <a:schemeClr val="bg1"/>
                </a:solidFill>
              </a:rPr>
              <a:t>·        Театральная игра.</a:t>
            </a:r>
          </a:p>
          <a:p>
            <a:r>
              <a:rPr lang="ru-RU" sz="2000" i="1" dirty="0">
                <a:solidFill>
                  <a:schemeClr val="bg1"/>
                </a:solidFill>
              </a:rPr>
              <a:t>·        Основы актерского мастерства.</a:t>
            </a:r>
          </a:p>
          <a:p>
            <a:r>
              <a:rPr lang="ru-RU" sz="2000" i="1" dirty="0">
                <a:solidFill>
                  <a:schemeClr val="bg1"/>
                </a:solidFill>
              </a:rPr>
              <a:t>·        Основы кукольного театра.</a:t>
            </a:r>
          </a:p>
          <a:p>
            <a:r>
              <a:rPr lang="ru-RU" sz="2000" i="1" dirty="0">
                <a:solidFill>
                  <a:schemeClr val="bg1"/>
                </a:solidFill>
              </a:rPr>
              <a:t>·        Культура и техника речи.</a:t>
            </a:r>
          </a:p>
          <a:p>
            <a:r>
              <a:rPr lang="ru-RU" sz="2000" i="1" dirty="0">
                <a:solidFill>
                  <a:schemeClr val="bg1"/>
                </a:solidFill>
              </a:rPr>
              <a:t>·        Творческая театральная мастерская.</a:t>
            </a:r>
          </a:p>
          <a:p>
            <a:r>
              <a:rPr lang="ru-RU" sz="2000" i="1" dirty="0">
                <a:solidFill>
                  <a:schemeClr val="bg1"/>
                </a:solidFill>
              </a:rPr>
              <a:t>·        Проведение праздников, </a:t>
            </a:r>
            <a:r>
              <a:rPr lang="ru-RU" sz="2000" i="1" dirty="0" smtClean="0">
                <a:solidFill>
                  <a:schemeClr val="bg1"/>
                </a:solidFill>
              </a:rPr>
              <a:t>развлечений.</a:t>
            </a: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3333" t="24001" r="15167" b="24000"/>
          <a:stretch/>
        </p:blipFill>
        <p:spPr>
          <a:xfrm>
            <a:off x="6972300" y="1371600"/>
            <a:ext cx="4411979" cy="2893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2583" t="18667" r="20667" b="21333"/>
          <a:stretch/>
        </p:blipFill>
        <p:spPr>
          <a:xfrm>
            <a:off x="2251709" y="3160183"/>
            <a:ext cx="4400550" cy="2966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007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20516" t="13043" r="16712"/>
          <a:stretch/>
        </p:blipFill>
        <p:spPr>
          <a:xfrm>
            <a:off x="365760" y="2251340"/>
            <a:ext cx="3749040" cy="4405554"/>
          </a:xfrm>
          <a:prstGeom prst="rect">
            <a:avLst/>
          </a:prstGeom>
          <a:ln>
            <a:noFill/>
          </a:ln>
          <a:effectLst>
            <a:softEdge rad="112500"/>
          </a:effectLst>
        </p:spPr>
      </p:pic>
      <p:sp>
        <p:nvSpPr>
          <p:cNvPr id="5" name="Прямоугольник 4"/>
          <p:cNvSpPr/>
          <p:nvPr/>
        </p:nvSpPr>
        <p:spPr>
          <a:xfrm>
            <a:off x="4114800" y="2409577"/>
            <a:ext cx="7772400" cy="4401205"/>
          </a:xfrm>
          <a:prstGeom prst="rect">
            <a:avLst/>
          </a:prstGeom>
        </p:spPr>
        <p:txBody>
          <a:bodyPr wrap="square">
            <a:spAutoFit/>
          </a:bodyPr>
          <a:lstStyle/>
          <a:p>
            <a:pPr algn="ctr"/>
            <a:r>
              <a:rPr lang="ru-RU" sz="2000" b="1" i="0" dirty="0" smtClean="0">
                <a:solidFill>
                  <a:schemeClr val="accent6"/>
                </a:solidFill>
                <a:effectLst>
                  <a:outerShdw blurRad="38100" dist="38100" dir="2700000" algn="tl">
                    <a:srgbClr val="000000">
                      <a:alpha val="43137"/>
                    </a:srgbClr>
                  </a:outerShdw>
                </a:effectLst>
                <a:latin typeface="+mj-lt"/>
              </a:rPr>
              <a:t>Непосредственно работу с маленькими артистами начинаем, знакомя их с сюжетом и разучивания музыкального материала. Некоторую трудность представляет распределение ролей, но благодаря нашему опыту и такту все желающие могут себя попробовать в разных ролях и потом, сообща, выбираем тех ребят, которые наиболее непосредственно и удачно создали образ того или иного героя театрализованного действия. Каждому ребёнку подбирается роль в соответствии с его речевыми, пластическими и актёрскими возможностями. Нет проблем в связи с тем, что кому – то достаётся роль отрицательного персонажа, кому – то только танцевальные номера, а некоторым и вовсе небольшая эпизодическая роль.</a:t>
            </a:r>
            <a:endParaRPr lang="ru-RU" sz="2000" b="1" dirty="0">
              <a:solidFill>
                <a:schemeClr val="accent6"/>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174715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355080" y="2539424"/>
            <a:ext cx="5524500" cy="4143375"/>
          </a:xfrm>
          <a:prstGeom prst="rect">
            <a:avLst/>
          </a:prstGeom>
          <a:ln>
            <a:noFill/>
          </a:ln>
          <a:effectLst>
            <a:softEdge rad="112500"/>
          </a:effectLst>
        </p:spPr>
      </p:pic>
      <p:sp>
        <p:nvSpPr>
          <p:cNvPr id="5" name="Прямоугольник 4"/>
          <p:cNvSpPr/>
          <p:nvPr/>
        </p:nvSpPr>
        <p:spPr>
          <a:xfrm>
            <a:off x="190500" y="2539424"/>
            <a:ext cx="6164580" cy="4093428"/>
          </a:xfrm>
          <a:prstGeom prst="rect">
            <a:avLst/>
          </a:prstGeom>
        </p:spPr>
        <p:txBody>
          <a:bodyPr wrap="square">
            <a:spAutoFit/>
          </a:bodyPr>
          <a:lstStyle/>
          <a:p>
            <a:pPr algn="ctr"/>
            <a:r>
              <a:rPr lang="ru-RU" sz="2000" b="1" i="0" dirty="0" smtClean="0">
                <a:solidFill>
                  <a:schemeClr val="accent6"/>
                </a:solidFill>
                <a:effectLst>
                  <a:outerShdw blurRad="38100" dist="38100" dir="2700000" algn="tl">
                    <a:srgbClr val="000000">
                      <a:alpha val="43137"/>
                    </a:srgbClr>
                  </a:outerShdw>
                </a:effectLst>
              </a:rPr>
              <a:t>Процесс разучивания всего материала – проходит в непосредственно образовательной деятельности, подгруппами, индивидуально. Работая над ролью при ведущей роли взрослого, дети учатся пантомиме, мимике (движение головы, туловища, походка, «говорящие» движения руками). Учатся умению динамикой голоса, характерными жестами создать образ сказочного персонажа, выразительно передавать не только содержание текста, но и эмоционально, чисто интонировать вокальные партии.</a:t>
            </a:r>
            <a:endParaRPr lang="ru-RU" sz="2000" b="1" i="0"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5646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1940" y="2333685"/>
            <a:ext cx="11605260" cy="4247317"/>
          </a:xfrm>
          <a:prstGeom prst="rect">
            <a:avLst/>
          </a:prstGeom>
        </p:spPr>
        <p:txBody>
          <a:bodyPr wrap="square">
            <a:spAutoFit/>
          </a:bodyPr>
          <a:lstStyle/>
          <a:p>
            <a:pPr algn="just"/>
            <a:r>
              <a:rPr lang="ru-RU" b="1" i="0" dirty="0" smtClean="0">
                <a:solidFill>
                  <a:schemeClr val="accent6"/>
                </a:solidFill>
                <a:effectLst>
                  <a:outerShdw blurRad="38100" dist="38100" dir="2700000" algn="tl">
                    <a:srgbClr val="000000">
                      <a:alpha val="43137"/>
                    </a:srgbClr>
                  </a:outerShdw>
                </a:effectLst>
              </a:rPr>
              <a:t>Работа над вокалом ведётся всей группой. Поём весь песенный материал: сольные номера, хоровые партии. Таким образом, вся группа детей исполняет роль хора, где нет безразличия к вокальному исполнительству, дикции, артикуляции, эмоциональной передаче характера образов героев. Вся прелесть музыкальной сказки заключается в том, что всё театральное действие проходит на фоне музыки. У детей вырабатывается внимание к каждому музыкальному вступлению и заключению, чтобы вовремя вступить и закончить пение; ответственность перед всеми участниками спектакля, ведь надо вовремя начать реплику или диалог, танец или сценическое действие, чтобы не было «затяжных пауз». Поэтому, при распределении ролей в спектакле вокальные данные детей не учитываются, важно эмоционально передавать образы героев в сценических действиях, а поём мы все вместе.</a:t>
            </a:r>
          </a:p>
          <a:p>
            <a:pPr algn="just"/>
            <a:r>
              <a:rPr lang="ru-RU" b="1" i="0" dirty="0" smtClean="0">
                <a:solidFill>
                  <a:schemeClr val="accent6"/>
                </a:solidFill>
                <a:effectLst>
                  <a:outerShdw blurRad="38100" dist="38100" dir="2700000" algn="tl">
                    <a:srgbClr val="000000">
                      <a:alpha val="43137"/>
                    </a:srgbClr>
                  </a:outerShdw>
                </a:effectLst>
              </a:rPr>
              <a:t>Голосовой аппарат дошкольников отличается хрупкостью и ранимостью, гортань с голосовыми связками ещё недостаточно развиты, связки короткие, звук слабый, поэтому голос у детей не сильный, хотя порой и звонкий. Именно пение хором наиболее приемлемый вариант исполнения, используемый в музыкальном спектакле. Основная цель работы – это добиться чистоты интонации, правильной фразировки и яркой динамики.</a:t>
            </a:r>
            <a:endParaRPr lang="ru-RU" b="1" i="0"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874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5032" t="25373" r="31557" b="24307"/>
          <a:stretch/>
        </p:blipFill>
        <p:spPr>
          <a:xfrm>
            <a:off x="571500" y="2367200"/>
            <a:ext cx="5410652" cy="3975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77643" y="1704657"/>
            <a:ext cx="3975259" cy="5300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64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9100" y="2448342"/>
            <a:ext cx="11376660" cy="3170099"/>
          </a:xfrm>
          <a:prstGeom prst="rect">
            <a:avLst/>
          </a:prstGeom>
        </p:spPr>
        <p:txBody>
          <a:bodyPr wrap="square">
            <a:spAutoFit/>
          </a:bodyPr>
          <a:lstStyle/>
          <a:p>
            <a:pPr algn="just"/>
            <a:r>
              <a:rPr lang="ru-RU" sz="2000" b="1" i="0" dirty="0" smtClean="0">
                <a:solidFill>
                  <a:schemeClr val="accent6"/>
                </a:solidFill>
                <a:effectLst>
                  <a:outerShdw blurRad="38100" dist="38100" dir="2700000" algn="tl">
                    <a:srgbClr val="000000">
                      <a:alpha val="43137"/>
                    </a:srgbClr>
                  </a:outerShdw>
                </a:effectLst>
              </a:rPr>
              <a:t>Массовые танцевальные номера мы разучиваем в непосредственно образовательной деятельности, начиная с отдельных танцевальных элементов, постепенно усложняя рисунок и отрабатывая выразительность движений, но используем и импровизации в зависимости от характера музыки.</a:t>
            </a:r>
          </a:p>
          <a:p>
            <a:pPr algn="just"/>
            <a:r>
              <a:rPr lang="ru-RU" sz="2000" b="1" i="0" dirty="0" smtClean="0">
                <a:solidFill>
                  <a:schemeClr val="accent6"/>
                </a:solidFill>
                <a:effectLst>
                  <a:outerShdw blurRad="38100" dist="38100" dir="2700000" algn="tl">
                    <a:srgbClr val="000000">
                      <a:alpha val="43137"/>
                    </a:srgbClr>
                  </a:outerShdw>
                </a:effectLst>
              </a:rPr>
              <a:t>Генеральная репетиция спектакля проходит в костюмах с использованием сценических атрибутов, поэтому во время показа его зрителям юные артисты не смущаются и не теряются. Выступив со спектаклем перед родителями, сказку показываем другим группам детского сада и жителям ТОС нашего микрорайона. От спектакля к спектаклю дети приобретают вкус к выступлениям и мечтают о новых музыкально – театрализованных представлениях.</a:t>
            </a:r>
            <a:endParaRPr lang="ru-RU" sz="2000" b="1" i="0"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2254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4800" r="11600"/>
          <a:stretch/>
        </p:blipFill>
        <p:spPr>
          <a:xfrm>
            <a:off x="411480" y="2537460"/>
            <a:ext cx="3352800" cy="3953774"/>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33399" t="17431" r="26835" b="22935"/>
          <a:stretch/>
        </p:blipFill>
        <p:spPr>
          <a:xfrm>
            <a:off x="8458199" y="2468880"/>
            <a:ext cx="3455325"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900" y="3120390"/>
            <a:ext cx="4114800"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933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9100" y="2448342"/>
            <a:ext cx="11376660" cy="1631216"/>
          </a:xfrm>
          <a:prstGeom prst="rect">
            <a:avLst/>
          </a:prstGeom>
        </p:spPr>
        <p:txBody>
          <a:bodyPr wrap="square">
            <a:spAutoFit/>
          </a:bodyPr>
          <a:lstStyle/>
          <a:p>
            <a:pPr algn="ctr"/>
            <a:r>
              <a:rPr lang="ru-RU" sz="2000" b="1" dirty="0">
                <a:solidFill>
                  <a:schemeClr val="accent6"/>
                </a:solidFill>
                <a:effectLst>
                  <a:outerShdw blurRad="38100" dist="38100" dir="2700000" algn="tl">
                    <a:srgbClr val="000000">
                      <a:alpha val="43137"/>
                    </a:srgbClr>
                  </a:outerShdw>
                </a:effectLst>
              </a:rPr>
              <a:t>Хочется отметить в этой работе роль воспитателей. Они не только способствуют организации детей, но и создают творческую атмосферу при разучивании сценария. Работают индивидуально над интонационной выразительностью речи маленьких актёров при создании образов сценических героев, не перекладывая эту работу на родителей.</a:t>
            </a:r>
          </a:p>
        </p:txBody>
      </p:sp>
    </p:spTree>
    <p:extLst>
      <p:ext uri="{BB962C8B-B14F-4D97-AF65-F5344CB8AC3E}">
        <p14:creationId xmlns:p14="http://schemas.microsoft.com/office/powerpoint/2010/main" val="255894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44880" y="1088797"/>
            <a:ext cx="9570720" cy="3046988"/>
          </a:xfrm>
          <a:prstGeom prst="rect">
            <a:avLst/>
          </a:prstGeom>
        </p:spPr>
        <p:txBody>
          <a:bodyPr wrap="square">
            <a:spAutoFit/>
          </a:bodyPr>
          <a:lstStyle/>
          <a:p>
            <a:pPr algn="r"/>
            <a:r>
              <a:rPr lang="ru-RU" sz="3200" b="1" i="1" dirty="0" smtClean="0">
                <a:solidFill>
                  <a:schemeClr val="bg1"/>
                </a:solidFill>
                <a:effectLst/>
              </a:rPr>
              <a:t>«Ни одно из искусств не обладает</a:t>
            </a:r>
            <a:endParaRPr lang="ru-RU" sz="3200" b="0" i="0" dirty="0" smtClean="0">
              <a:solidFill>
                <a:schemeClr val="bg1"/>
              </a:solidFill>
              <a:effectLst/>
            </a:endParaRPr>
          </a:p>
          <a:p>
            <a:pPr algn="r"/>
            <a:r>
              <a:rPr lang="ru-RU" sz="3200" b="1" i="1" dirty="0" smtClean="0">
                <a:solidFill>
                  <a:schemeClr val="bg1"/>
                </a:solidFill>
                <a:effectLst/>
              </a:rPr>
              <a:t>такой действенной воспитательной</a:t>
            </a:r>
            <a:endParaRPr lang="ru-RU" sz="3200" b="0" i="0" dirty="0" smtClean="0">
              <a:solidFill>
                <a:schemeClr val="bg1"/>
              </a:solidFill>
              <a:effectLst/>
            </a:endParaRPr>
          </a:p>
          <a:p>
            <a:pPr algn="r"/>
            <a:r>
              <a:rPr lang="ru-RU" sz="3200" b="1" i="1" dirty="0" smtClean="0">
                <a:solidFill>
                  <a:schemeClr val="bg1"/>
                </a:solidFill>
                <a:effectLst/>
              </a:rPr>
              <a:t>силой, как музыкально – театрализованная</a:t>
            </a:r>
            <a:endParaRPr lang="ru-RU" sz="3200" b="0" i="0" dirty="0" smtClean="0">
              <a:solidFill>
                <a:schemeClr val="bg1"/>
              </a:solidFill>
              <a:effectLst/>
            </a:endParaRPr>
          </a:p>
          <a:p>
            <a:pPr algn="r"/>
            <a:r>
              <a:rPr lang="ru-RU" sz="3200" b="1" i="1" dirty="0" smtClean="0">
                <a:solidFill>
                  <a:schemeClr val="bg1"/>
                </a:solidFill>
                <a:effectLst/>
              </a:rPr>
              <a:t> деятельность, являющая средством</a:t>
            </a:r>
            <a:endParaRPr lang="ru-RU" sz="3200" b="0" i="0" dirty="0" smtClean="0">
              <a:solidFill>
                <a:schemeClr val="bg1"/>
              </a:solidFill>
              <a:effectLst/>
            </a:endParaRPr>
          </a:p>
          <a:p>
            <a:pPr algn="r"/>
            <a:r>
              <a:rPr lang="ru-RU" sz="3200" b="1" i="1" dirty="0" smtClean="0">
                <a:solidFill>
                  <a:schemeClr val="bg1"/>
                </a:solidFill>
                <a:effectLst/>
              </a:rPr>
              <a:t>духовного самосознания человека…»</a:t>
            </a:r>
            <a:endParaRPr lang="ru-RU" sz="3200" b="0" i="0" dirty="0" smtClean="0">
              <a:solidFill>
                <a:schemeClr val="bg1"/>
              </a:solidFill>
              <a:effectLst/>
            </a:endParaRPr>
          </a:p>
          <a:p>
            <a:pPr algn="r"/>
            <a:r>
              <a:rPr lang="ru-RU" sz="3200" b="1" i="1" dirty="0" smtClean="0">
                <a:solidFill>
                  <a:schemeClr val="bg1"/>
                </a:solidFill>
                <a:effectLst/>
              </a:rPr>
              <a:t>Г. В. Кузнецова.</a:t>
            </a:r>
            <a:endParaRPr lang="ru-RU" sz="3200" b="0" i="0" dirty="0">
              <a:solidFill>
                <a:schemeClr val="bg1"/>
              </a:solidFill>
              <a:effectLst/>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5980" y="3680460"/>
            <a:ext cx="4429760" cy="2491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0921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2273" r="24496"/>
          <a:stretch/>
        </p:blipFill>
        <p:spPr>
          <a:xfrm>
            <a:off x="502920" y="2454241"/>
            <a:ext cx="5349240" cy="4160519"/>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27000" t="25333" r="28188"/>
          <a:stretch/>
        </p:blipFill>
        <p:spPr>
          <a:xfrm>
            <a:off x="6355080" y="2454241"/>
            <a:ext cx="5394960" cy="4113262"/>
          </a:xfrm>
          <a:prstGeom prst="rect">
            <a:avLst/>
          </a:prstGeom>
        </p:spPr>
      </p:pic>
    </p:spTree>
    <p:extLst>
      <p:ext uri="{BB962C8B-B14F-4D97-AF65-F5344CB8AC3E}">
        <p14:creationId xmlns:p14="http://schemas.microsoft.com/office/powerpoint/2010/main" val="420254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9100" y="2448342"/>
            <a:ext cx="11376660" cy="3477875"/>
          </a:xfrm>
          <a:prstGeom prst="rect">
            <a:avLst/>
          </a:prstGeom>
        </p:spPr>
        <p:txBody>
          <a:bodyPr wrap="square">
            <a:spAutoFit/>
          </a:bodyPr>
          <a:lstStyle/>
          <a:p>
            <a:pPr algn="ctr"/>
            <a:r>
              <a:rPr lang="ru-RU" sz="2000" b="1" dirty="0">
                <a:solidFill>
                  <a:schemeClr val="accent6"/>
                </a:solidFill>
                <a:effectLst>
                  <a:outerShdw blurRad="38100" dist="38100" dir="2700000" algn="tl">
                    <a:srgbClr val="000000">
                      <a:alpha val="43137"/>
                    </a:srgbClr>
                  </a:outerShdw>
                </a:effectLst>
              </a:rPr>
              <a:t>Раскрытию творческих способностей детей к театральному искусству, в детском саду способствует развивающая среда – это музыкальный зал с декорациями, сценическими атрибутами, музыкой, костюмами и «театральные уголки» в группах с кукольными театрами и музыкальной фонотекой.</a:t>
            </a:r>
          </a:p>
          <a:p>
            <a:pPr algn="ctr"/>
            <a:r>
              <a:rPr lang="ru-RU" sz="2000" b="1" dirty="0">
                <a:solidFill>
                  <a:schemeClr val="accent6"/>
                </a:solidFill>
                <a:effectLst>
                  <a:outerShdw blurRad="38100" dist="38100" dir="2700000" algn="tl">
                    <a:srgbClr val="000000">
                      <a:alpha val="43137"/>
                    </a:srgbClr>
                  </a:outerShdw>
                </a:effectLst>
              </a:rPr>
              <a:t>Таким образом, музыкально – театрализованная деятельность посредством комплекса музыкально - театрализованных игр является адекватной формой образовательной и развивающей работы с детьми дошкольного возраста. Является ярким эмоциональным средством, формирующим их эстетический вкус, воздействует на воображение ребёнка различными средствами: словом, действием, музыкой. Это сильное, но ненавязчивое педагогическое средство в образовательно – воспитательном процессе.</a:t>
            </a:r>
          </a:p>
        </p:txBody>
      </p:sp>
    </p:spTree>
    <p:extLst>
      <p:ext uri="{BB962C8B-B14F-4D97-AF65-F5344CB8AC3E}">
        <p14:creationId xmlns:p14="http://schemas.microsoft.com/office/powerpoint/2010/main" val="275586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8971" t="18128" r="14642"/>
          <a:stretch/>
        </p:blipFill>
        <p:spPr>
          <a:xfrm>
            <a:off x="617220" y="2514600"/>
            <a:ext cx="5206688" cy="3840480"/>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8240"/>
          <a:stretch/>
        </p:blipFill>
        <p:spPr>
          <a:xfrm>
            <a:off x="6332220" y="2514600"/>
            <a:ext cx="5280660" cy="3840480"/>
          </a:xfrm>
          <a:prstGeom prst="rect">
            <a:avLst/>
          </a:prstGeom>
        </p:spPr>
      </p:pic>
    </p:spTree>
    <p:extLst>
      <p:ext uri="{BB962C8B-B14F-4D97-AF65-F5344CB8AC3E}">
        <p14:creationId xmlns:p14="http://schemas.microsoft.com/office/powerpoint/2010/main" val="225620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77240" y="600790"/>
            <a:ext cx="10881360" cy="5632311"/>
          </a:xfrm>
          <a:prstGeom prst="rect">
            <a:avLst/>
          </a:prstGeom>
        </p:spPr>
        <p:txBody>
          <a:bodyPr wrap="square">
            <a:spAutoFit/>
          </a:bodyPr>
          <a:lstStyle/>
          <a:p>
            <a:pPr marL="152400">
              <a:spcAft>
                <a:spcPts val="0"/>
              </a:spcAft>
            </a:pPr>
            <a:r>
              <a:rPr lang="ru-RU" b="1" i="1" dirty="0">
                <a:solidFill>
                  <a:schemeClr val="bg1"/>
                </a:solidFill>
                <a:effectLst>
                  <a:outerShdw blurRad="38100" dist="38100" dir="2700000" algn="tl">
                    <a:srgbClr val="000000">
                      <a:alpha val="43137"/>
                    </a:srgbClr>
                  </a:outerShdw>
                </a:effectLst>
                <a:latin typeface="+mj-lt"/>
              </a:rPr>
              <a:t>Итак, театрализованная игра - один из самых эффективных способов воздействия на ребенка, в котором наиболее ярко проявляется принцип обучения: учить играя!</a:t>
            </a:r>
            <a:endParaRPr lang="ru-RU" sz="1100" b="1" i="1" dirty="0" smtClean="0">
              <a:solidFill>
                <a:schemeClr val="bg1"/>
              </a:solidFill>
              <a:effectLst>
                <a:outerShdw blurRad="38100" dist="38100" dir="2700000" algn="tl">
                  <a:srgbClr val="000000">
                    <a:alpha val="43137"/>
                  </a:srgbClr>
                </a:outerShdw>
              </a:effectLst>
              <a:latin typeface="+mj-lt"/>
            </a:endParaRPr>
          </a:p>
          <a:p>
            <a:pPr indent="152400">
              <a:spcAft>
                <a:spcPts val="0"/>
              </a:spcAft>
            </a:pPr>
            <a:r>
              <a:rPr lang="ru-RU" b="1" i="1" dirty="0">
                <a:solidFill>
                  <a:schemeClr val="bg1"/>
                </a:solidFill>
                <a:effectLst>
                  <a:outerShdw blurRad="38100" dist="38100" dir="2700000" algn="tl">
                    <a:srgbClr val="000000">
                      <a:alpha val="43137"/>
                    </a:srgbClr>
                  </a:outerShdw>
                </a:effectLst>
                <a:latin typeface="+mj-lt"/>
              </a:rPr>
              <a:t>Все вышеизложенное позволяет сделать следующие выводы:</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В процесс театрализованной игры расширяются и углубляются знания детей об окружающем мире;</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Развиваются психические процессы: внимание, память, восприятие, воображение, стимулируются мыслительные операции;</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Происходит развитие различных анализаторов;</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Активизируется и совершенствуется словарный запас, грамматический строй речи, звукопроизношение, навыки связной речи, мелодико-интонационная сторона речи, темп, выразительность речи.</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Совершенствуется моторика, координация, плавность, переключаемость, целенаправленность движений.</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Развивается эмоционально-волевая сфера;</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Происходит коррекция поведения;</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Развивается чувство коллективизма, ответственность друг за друга, формируется опыт нравственного поведения;</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Стимулируется развитие творческой, поисковой активности, самостоятельности;</a:t>
            </a:r>
            <a:endParaRPr lang="ru-RU" sz="1100" b="1" i="1" dirty="0" smtClean="0">
              <a:solidFill>
                <a:schemeClr val="bg1"/>
              </a:solidFill>
              <a:effectLst>
                <a:outerShdw blurRad="38100" dist="38100" dir="2700000" algn="tl">
                  <a:srgbClr val="000000">
                    <a:alpha val="43137"/>
                  </a:srgbClr>
                </a:outerShdw>
              </a:effectLst>
              <a:latin typeface="+mj-lt"/>
            </a:endParaRPr>
          </a:p>
          <a:p>
            <a:pPr indent="-228600">
              <a:spcAft>
                <a:spcPts val="0"/>
              </a:spcAft>
            </a:pPr>
            <a:r>
              <a:rPr lang="ru-RU" sz="1100" b="1" i="1" dirty="0" smtClean="0">
                <a:solidFill>
                  <a:schemeClr val="bg1"/>
                </a:solidFill>
                <a:effectLst>
                  <a:outerShdw blurRad="38100" dist="38100" dir="2700000" algn="tl">
                    <a:srgbClr val="000000">
                      <a:alpha val="43137"/>
                    </a:srgbClr>
                  </a:outerShdw>
                </a:effectLst>
                <a:latin typeface="+mj-lt"/>
              </a:rPr>
              <a:t>·</a:t>
            </a:r>
            <a:r>
              <a:rPr lang="ru-RU" sz="800" b="1" i="1" dirty="0" smtClean="0">
                <a:solidFill>
                  <a:schemeClr val="bg1"/>
                </a:solidFill>
                <a:effectLst>
                  <a:outerShdw blurRad="38100" dist="38100" dir="2700000" algn="tl">
                    <a:srgbClr val="000000">
                      <a:alpha val="43137"/>
                    </a:srgbClr>
                  </a:outerShdw>
                </a:effectLst>
                <a:latin typeface="+mj-lt"/>
              </a:rPr>
              <a:t>         </a:t>
            </a:r>
            <a:r>
              <a:rPr lang="ru-RU" b="1" i="1" dirty="0">
                <a:solidFill>
                  <a:schemeClr val="bg1"/>
                </a:solidFill>
                <a:effectLst>
                  <a:outerShdw blurRad="38100" dist="38100" dir="2700000" algn="tl">
                    <a:srgbClr val="000000">
                      <a:alpha val="43137"/>
                    </a:srgbClr>
                  </a:outerShdw>
                </a:effectLst>
                <a:latin typeface="+mj-lt"/>
              </a:rPr>
              <a:t>Участие в театрализованных играх доставляют детям радость, вызывают активный интерес, увлекают их.</a:t>
            </a:r>
            <a:endParaRPr lang="ru-RU" sz="1100" b="1" i="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08748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40080" y="1088797"/>
            <a:ext cx="10721340" cy="4524315"/>
          </a:xfrm>
          <a:prstGeom prst="rect">
            <a:avLst/>
          </a:prstGeom>
        </p:spPr>
        <p:txBody>
          <a:bodyPr wrap="square">
            <a:spAutoFit/>
          </a:bodyPr>
          <a:lstStyle/>
          <a:p>
            <a:pPr algn="ctr"/>
            <a:r>
              <a:rPr lang="ru-RU" sz="2400" b="1" u="sng" dirty="0">
                <a:solidFill>
                  <a:schemeClr val="bg1"/>
                </a:solidFill>
              </a:rPr>
              <a:t>Основная идея системы моей работы</a:t>
            </a:r>
            <a:r>
              <a:rPr lang="ru-RU" sz="2400" b="1" dirty="0">
                <a:solidFill>
                  <a:schemeClr val="bg1"/>
                </a:solidFill>
              </a:rPr>
              <a:t>: помочь детям раскрыть свои потенциальные возможности, развить творческие способности средствами театра. И я считаю, что заинтересовать ребенка сможет только увлеченный человек, поэтому моё кредо в работе - заинтересовать каждого дошкольника миром прекрасного, всячески поддерживая его малейшие успехи. Я уверена, что кому посчастливилось в раннем возрасте окунуться в атмосферу волшебства театра, тот всю жизнь будет воспринимать мир прекрасным, душа его не очерствеет, не ожесточится и духовно не обеднеет, а театр, как вид искусства, только наиболее полно способствует творческому развитию личности дошкольников.</a:t>
            </a:r>
            <a:endParaRPr lang="ru-RU" sz="2400" b="0" dirty="0">
              <a:solidFill>
                <a:schemeClr val="bg1"/>
              </a:solidFill>
              <a:effectLst/>
            </a:endParaRPr>
          </a:p>
        </p:txBody>
      </p:sp>
    </p:spTree>
    <p:extLst>
      <p:ext uri="{BB962C8B-B14F-4D97-AF65-F5344CB8AC3E}">
        <p14:creationId xmlns:p14="http://schemas.microsoft.com/office/powerpoint/2010/main" val="696175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31520" y="969229"/>
            <a:ext cx="10835640" cy="4401205"/>
          </a:xfrm>
          <a:prstGeom prst="rect">
            <a:avLst/>
          </a:prstGeom>
        </p:spPr>
        <p:txBody>
          <a:bodyPr wrap="square">
            <a:spAutoFit/>
          </a:bodyPr>
          <a:lstStyle/>
          <a:p>
            <a:pPr algn="ctr"/>
            <a:r>
              <a:rPr lang="ru-RU" sz="2000" b="1" i="1" u="sng" dirty="0">
                <a:solidFill>
                  <a:schemeClr val="bg1"/>
                </a:solidFill>
              </a:rPr>
              <a:t>Для организации театрализованной деятельности с дошколь­никами разного возраста используются следующие дидак­тические принципы:</a:t>
            </a:r>
          </a:p>
          <a:p>
            <a:r>
              <a:rPr lang="ru-RU" sz="2000" b="1" i="1" dirty="0" smtClean="0">
                <a:solidFill>
                  <a:schemeClr val="bg1"/>
                </a:solidFill>
              </a:rPr>
              <a:t>- психологического </a:t>
            </a:r>
            <a:r>
              <a:rPr lang="ru-RU" sz="2000" b="1" i="1" dirty="0">
                <a:solidFill>
                  <a:schemeClr val="bg1"/>
                </a:solidFill>
              </a:rPr>
              <a:t>комфорта — создание условий, в которых дети чувствуют себя «как дома», снятие </a:t>
            </a:r>
            <a:r>
              <a:rPr lang="ru-RU" sz="2000" b="1" i="1" dirty="0" err="1">
                <a:solidFill>
                  <a:schemeClr val="bg1"/>
                </a:solidFill>
              </a:rPr>
              <a:t>стрессообразующих</a:t>
            </a:r>
            <a:r>
              <a:rPr lang="ru-RU" sz="2000" b="1" i="1" dirty="0">
                <a:solidFill>
                  <a:schemeClr val="bg1"/>
                </a:solidFill>
              </a:rPr>
              <a:t> факторов, ориентация детей на успех и, главное, ощущение радости, получение удовольствия от самой деятельности;</a:t>
            </a:r>
          </a:p>
          <a:p>
            <a:r>
              <a:rPr lang="ru-RU" sz="2000" b="1" i="1" dirty="0" smtClean="0">
                <a:solidFill>
                  <a:schemeClr val="bg1"/>
                </a:solidFill>
              </a:rPr>
              <a:t>- творчества </a:t>
            </a:r>
            <a:r>
              <a:rPr lang="ru-RU" sz="2000" b="1" i="1" dirty="0">
                <a:solidFill>
                  <a:schemeClr val="bg1"/>
                </a:solidFill>
              </a:rPr>
              <a:t>(креативности) — максимальная ориентация на творческое начало, приобретение детьми собственного опыта творческой деятельности;</a:t>
            </a:r>
          </a:p>
          <a:p>
            <a:r>
              <a:rPr lang="ru-RU" sz="2000" b="1" i="1" dirty="0">
                <a:solidFill>
                  <a:schemeClr val="bg1"/>
                </a:solidFill>
              </a:rPr>
              <a:t>-</a:t>
            </a:r>
            <a:r>
              <a:rPr lang="ru-RU" sz="2000" b="1" i="1" dirty="0" smtClean="0">
                <a:solidFill>
                  <a:schemeClr val="bg1"/>
                </a:solidFill>
              </a:rPr>
              <a:t>вариативности </a:t>
            </a:r>
            <a:r>
              <a:rPr lang="ru-RU" sz="2000" b="1" i="1" dirty="0">
                <a:solidFill>
                  <a:schemeClr val="bg1"/>
                </a:solidFill>
              </a:rPr>
              <a:t>— развитие у детей вариативного мышления, т.е. понимания возможности различных вариантов решения задачи, умение искать выход из трудного положения, понимать, что без­выходных ситуаций практически не бывает. </a:t>
            </a:r>
            <a:endParaRPr lang="ru-RU" sz="2000" b="1" i="1" dirty="0" smtClean="0">
              <a:solidFill>
                <a:schemeClr val="bg1"/>
              </a:solidFill>
            </a:endParaRPr>
          </a:p>
          <a:p>
            <a:r>
              <a:rPr lang="ru-RU" sz="2000" b="1" i="1" dirty="0" smtClean="0">
                <a:solidFill>
                  <a:schemeClr val="bg1"/>
                </a:solidFill>
              </a:rPr>
              <a:t>-учета </a:t>
            </a:r>
            <a:r>
              <a:rPr lang="ru-RU" sz="2000" b="1" i="1" dirty="0">
                <a:solidFill>
                  <a:schemeClr val="bg1"/>
                </a:solidFill>
              </a:rPr>
              <a:t>индивидуальных особенностей детей и обеспечение им продвижения </a:t>
            </a:r>
            <a:r>
              <a:rPr lang="ru-RU" sz="2000" b="1" i="1" dirty="0" smtClean="0">
                <a:solidFill>
                  <a:schemeClr val="bg1"/>
                </a:solidFill>
              </a:rPr>
              <a:t>вперед</a:t>
            </a:r>
            <a:endParaRPr lang="ru-RU" sz="2000" b="1" i="1" dirty="0"/>
          </a:p>
        </p:txBody>
      </p:sp>
    </p:spTree>
    <p:extLst>
      <p:ext uri="{BB962C8B-B14F-4D97-AF65-F5344CB8AC3E}">
        <p14:creationId xmlns:p14="http://schemas.microsoft.com/office/powerpoint/2010/main" val="2388395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33583" t="19667" b="13000"/>
          <a:stretch/>
        </p:blipFill>
        <p:spPr>
          <a:xfrm>
            <a:off x="502920" y="2326005"/>
            <a:ext cx="5396676" cy="4103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5312" t="25741" r="18693" b="14607"/>
          <a:stretch/>
        </p:blipFill>
        <p:spPr>
          <a:xfrm>
            <a:off x="6217920" y="2326006"/>
            <a:ext cx="5669280" cy="4103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3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5800" y="512029"/>
            <a:ext cx="10835640" cy="5324535"/>
          </a:xfrm>
          <a:prstGeom prst="rect">
            <a:avLst/>
          </a:prstGeom>
        </p:spPr>
        <p:txBody>
          <a:bodyPr wrap="square">
            <a:spAutoFit/>
          </a:bodyPr>
          <a:lstStyle/>
          <a:p>
            <a:r>
              <a:rPr lang="ru-RU" sz="2000" b="1" u="sng" dirty="0">
                <a:solidFill>
                  <a:schemeClr val="bg1"/>
                </a:solidFill>
                <a:effectLst>
                  <a:outerShdw blurRad="38100" dist="38100" dir="2700000" algn="tl">
                    <a:srgbClr val="000000">
                      <a:alpha val="43137"/>
                    </a:srgbClr>
                  </a:outerShdw>
                </a:effectLst>
              </a:rPr>
              <a:t>Цель системы работы:</a:t>
            </a:r>
          </a:p>
          <a:p>
            <a:r>
              <a:rPr lang="ru-RU" sz="2000" b="1" dirty="0">
                <a:solidFill>
                  <a:schemeClr val="bg1"/>
                </a:solidFill>
                <a:effectLst>
                  <a:outerShdw blurRad="38100" dist="38100" dir="2700000" algn="tl">
                    <a:srgbClr val="000000">
                      <a:alpha val="43137"/>
                    </a:srgbClr>
                  </a:outerShdw>
                </a:effectLst>
              </a:rPr>
              <a:t>   Формировать художественно-эстетическое развитие личности дошкольника средствами театра­лизованной деятельности.</a:t>
            </a:r>
          </a:p>
          <a:p>
            <a:r>
              <a:rPr lang="ru-RU" sz="2000" b="1" dirty="0">
                <a:solidFill>
                  <a:schemeClr val="bg1"/>
                </a:solidFill>
                <a:effectLst>
                  <a:outerShdw blurRad="38100" dist="38100" dir="2700000" algn="tl">
                    <a:srgbClr val="000000">
                      <a:alpha val="43137"/>
                    </a:srgbClr>
                  </a:outerShdw>
                </a:effectLst>
              </a:rPr>
              <a:t>Задачи системы работы:</a:t>
            </a:r>
          </a:p>
          <a:p>
            <a:r>
              <a:rPr lang="ru-RU" sz="2000" b="1" dirty="0">
                <a:solidFill>
                  <a:schemeClr val="bg1"/>
                </a:solidFill>
                <a:effectLst>
                  <a:outerShdw blurRad="38100" dist="38100" dir="2700000" algn="tl">
                    <a:srgbClr val="000000">
                      <a:alpha val="43137"/>
                    </a:srgbClr>
                  </a:outerShdw>
                </a:effectLst>
              </a:rPr>
              <a:t>—  создавать условия для художественно-эстетического разви­тия личности дошкольников в театрализованной деятель­ности, взаимосвязи театрализованной и других видов дея­тельности в педагогическом процессе, а также поэтапного ос­воения детьми различных видов </a:t>
            </a:r>
            <a:r>
              <a:rPr lang="ru-RU" sz="2000" b="1" dirty="0" err="1">
                <a:solidFill>
                  <a:schemeClr val="bg1"/>
                </a:solidFill>
                <a:effectLst>
                  <a:outerShdw blurRad="38100" dist="38100" dir="2700000" algn="tl">
                    <a:srgbClr val="000000">
                      <a:alpha val="43137"/>
                    </a:srgbClr>
                  </a:outerShdw>
                </a:effectLst>
              </a:rPr>
              <a:t>театрализованно</a:t>
            </a:r>
            <a:r>
              <a:rPr lang="ru-RU" sz="2000" b="1" dirty="0">
                <a:solidFill>
                  <a:schemeClr val="bg1"/>
                </a:solidFill>
                <a:effectLst>
                  <a:outerShdw blurRad="38100" dist="38100" dir="2700000" algn="tl">
                    <a:srgbClr val="000000">
                      <a:alpha val="43137"/>
                    </a:srgbClr>
                  </a:outerShdw>
                </a:effectLst>
              </a:rPr>
              <a:t>-игрово­го творчества по возрастным группам;</a:t>
            </a:r>
          </a:p>
          <a:p>
            <a:r>
              <a:rPr lang="ru-RU" sz="2000" b="1" dirty="0">
                <a:solidFill>
                  <a:schemeClr val="bg1"/>
                </a:solidFill>
                <a:effectLst>
                  <a:outerShdw blurRad="38100" dist="38100" dir="2700000" algn="tl">
                    <a:srgbClr val="000000">
                      <a:alpha val="43137"/>
                    </a:srgbClr>
                  </a:outerShdw>
                </a:effectLst>
              </a:rPr>
              <a:t>—  организовать творческое взаимодействие в совместной те­атрализованной деятельности детей и взрослых;</a:t>
            </a:r>
          </a:p>
          <a:p>
            <a:r>
              <a:rPr lang="ru-RU" sz="2000" b="1" dirty="0">
                <a:solidFill>
                  <a:schemeClr val="bg1"/>
                </a:solidFill>
                <a:effectLst>
                  <a:outerShdw blurRad="38100" dist="38100" dir="2700000" algn="tl">
                    <a:srgbClr val="000000">
                      <a:alpha val="43137"/>
                    </a:srgbClr>
                  </a:outerShdw>
                </a:effectLst>
              </a:rPr>
              <a:t>—  гармонизировать отношения ребенка с окружающим миром с целью защиты от социальных и межличностных противо­стояний посредством формирования думающего и чувству­ющего, любящего и активного человека, готового к творчес­кой деятельности в любой сфере;</a:t>
            </a:r>
          </a:p>
          <a:p>
            <a:r>
              <a:rPr lang="ru-RU" sz="2000" b="1" dirty="0">
                <a:solidFill>
                  <a:schemeClr val="bg1"/>
                </a:solidFill>
                <a:effectLst>
                  <a:outerShdw blurRad="38100" dist="38100" dir="2700000" algn="tl">
                    <a:srgbClr val="000000">
                      <a:alpha val="43137"/>
                    </a:srgbClr>
                  </a:outerShdw>
                </a:effectLst>
              </a:rPr>
              <a:t>—  формировать в ДОУ творчески развивающуюся среду, спо­собствующую решению задач всестороннего развития лич­ности ребенка </a:t>
            </a:r>
          </a:p>
        </p:txBody>
      </p:sp>
    </p:spTree>
    <p:extLst>
      <p:ext uri="{BB962C8B-B14F-4D97-AF65-F5344CB8AC3E}">
        <p14:creationId xmlns:p14="http://schemas.microsoft.com/office/powerpoint/2010/main" val="379243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 y="2413338"/>
            <a:ext cx="11247120" cy="2677656"/>
          </a:xfrm>
          <a:prstGeom prst="rect">
            <a:avLst/>
          </a:prstGeom>
        </p:spPr>
        <p:txBody>
          <a:bodyPr wrap="square">
            <a:spAutoFit/>
          </a:bodyPr>
          <a:lstStyle/>
          <a:p>
            <a:pPr indent="342265" algn="just">
              <a:spcAft>
                <a:spcPts val="0"/>
              </a:spcAft>
            </a:pPr>
            <a:r>
              <a:rPr lang="ru-RU" sz="2800" b="1" u="sng" dirty="0">
                <a:solidFill>
                  <a:schemeClr val="accent1"/>
                </a:solidFill>
                <a:effectLst>
                  <a:outerShdw blurRad="38100" dist="38100" dir="2700000" algn="tl">
                    <a:srgbClr val="000000">
                      <a:alpha val="43137"/>
                    </a:srgbClr>
                  </a:outerShdw>
                </a:effectLst>
              </a:rPr>
              <a:t>1 возрастная </a:t>
            </a:r>
            <a:r>
              <a:rPr lang="ru-RU" sz="2800" b="1" u="sng" dirty="0" smtClean="0">
                <a:solidFill>
                  <a:schemeClr val="accent1"/>
                </a:solidFill>
                <a:effectLst>
                  <a:outerShdw blurRad="38100" dist="38100" dir="2700000" algn="tl">
                    <a:srgbClr val="000000">
                      <a:alpha val="43137"/>
                    </a:srgbClr>
                  </a:outerShdw>
                </a:effectLst>
              </a:rPr>
              <a:t>ступень (2 – 3 года)</a:t>
            </a:r>
          </a:p>
          <a:p>
            <a:pPr indent="342900" algn="just">
              <a:spcAft>
                <a:spcPts val="0"/>
              </a:spcAft>
            </a:pPr>
            <a:r>
              <a:rPr lang="ru-RU" sz="2800" b="1" dirty="0">
                <a:solidFill>
                  <a:schemeClr val="accent1"/>
                </a:solidFill>
                <a:effectLst>
                  <a:outerShdw blurRad="38100" dist="38100" dir="2700000" algn="tl">
                    <a:srgbClr val="000000">
                      <a:alpha val="43137"/>
                    </a:srgbClr>
                  </a:outerShdw>
                </a:effectLst>
              </a:rPr>
              <a:t>В первой младшей группе  организуется знакомство детей с разными видами театра. Встреча с театральной куклой, особенно в адаптационный период, помогает малышам расслабиться, снять напряжение, создает радостную атмосферу, воспитывает доброту.</a:t>
            </a:r>
          </a:p>
        </p:txBody>
      </p:sp>
    </p:spTree>
    <p:extLst>
      <p:ext uri="{BB962C8B-B14F-4D97-AF65-F5344CB8AC3E}">
        <p14:creationId xmlns:p14="http://schemas.microsoft.com/office/powerpoint/2010/main" val="3702040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1960" y="2455039"/>
            <a:ext cx="11170920" cy="3539430"/>
          </a:xfrm>
          <a:prstGeom prst="rect">
            <a:avLst/>
          </a:prstGeom>
        </p:spPr>
        <p:txBody>
          <a:bodyPr wrap="square">
            <a:spAutoFit/>
          </a:bodyPr>
          <a:lstStyle/>
          <a:p>
            <a:pPr indent="342265" algn="just">
              <a:spcAft>
                <a:spcPts val="0"/>
              </a:spcAft>
            </a:pPr>
            <a:r>
              <a:rPr lang="ru-RU" sz="2800" b="1" u="sng" dirty="0">
                <a:solidFill>
                  <a:schemeClr val="accent1"/>
                </a:solidFill>
              </a:rPr>
              <a:t>2 возрастная ступень (дети 3-4 года)</a:t>
            </a:r>
            <a:endParaRPr lang="ru-RU" sz="2800" b="1" u="sng" dirty="0" smtClean="0">
              <a:solidFill>
                <a:schemeClr val="accent1"/>
              </a:solidFill>
              <a:effectLst/>
            </a:endParaRPr>
          </a:p>
          <a:p>
            <a:pPr indent="342265" algn="just">
              <a:spcAft>
                <a:spcPts val="0"/>
              </a:spcAft>
            </a:pPr>
            <a:r>
              <a:rPr lang="ru-RU" sz="2800" b="1" dirty="0">
                <a:solidFill>
                  <a:schemeClr val="accent1"/>
                </a:solidFill>
              </a:rPr>
              <a:t>Во второй младшей группе происходит формирование простейших образно-выразительные умений (например, имитировать характерные движения сказочных животных). На этом же этапе происходит знакомство с видами театров, основами актерского мастерства, формируются  навыки отображения различных эмоций и настроений отдельных черт характера.</a:t>
            </a:r>
            <a:endParaRPr lang="ru-RU" sz="2800" b="1" dirty="0">
              <a:solidFill>
                <a:schemeClr val="accent1"/>
              </a:solidFill>
              <a:effectLst/>
            </a:endParaRPr>
          </a:p>
        </p:txBody>
      </p:sp>
    </p:spTree>
    <p:extLst>
      <p:ext uri="{BB962C8B-B14F-4D97-AF65-F5344CB8AC3E}">
        <p14:creationId xmlns:p14="http://schemas.microsoft.com/office/powerpoint/2010/main" val="2359087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1940" y="2157859"/>
            <a:ext cx="11696700" cy="4524315"/>
          </a:xfrm>
          <a:prstGeom prst="rect">
            <a:avLst/>
          </a:prstGeom>
        </p:spPr>
        <p:txBody>
          <a:bodyPr wrap="square">
            <a:spAutoFit/>
          </a:bodyPr>
          <a:lstStyle/>
          <a:p>
            <a:r>
              <a:rPr lang="ru-RU" sz="2400" b="1" u="sng" dirty="0" smtClean="0">
                <a:solidFill>
                  <a:schemeClr val="accent1"/>
                </a:solidFill>
              </a:rPr>
              <a:t>3 возрастная ступень (4 – 5 лет)</a:t>
            </a:r>
          </a:p>
          <a:p>
            <a:r>
              <a:rPr lang="ru-RU" sz="2400" b="1" dirty="0" smtClean="0">
                <a:solidFill>
                  <a:schemeClr val="accent1"/>
                </a:solidFill>
              </a:rPr>
              <a:t>В средней группе дети обучаются элементам художественно-образных выразительных средств (интонации, мимики и пантомимы).</a:t>
            </a:r>
          </a:p>
          <a:p>
            <a:r>
              <a:rPr lang="ru-RU" sz="2400" b="1" dirty="0" smtClean="0">
                <a:solidFill>
                  <a:schemeClr val="accent1"/>
                </a:solidFill>
              </a:rPr>
              <a:t>В данный возрастной период сочетается индивидуальное, творческое исполнение предложенной роли с выразительным ролевым диалогом. Организовывается активное участие в кукольных представлениях.</a:t>
            </a:r>
          </a:p>
          <a:p>
            <a:r>
              <a:rPr lang="ru-RU" sz="2400" b="1" dirty="0" smtClean="0">
                <a:solidFill>
                  <a:schemeClr val="accent1"/>
                </a:solidFill>
              </a:rPr>
              <a:t>Театрально - игровой опыт детей расширяется за счет освоения  игры – драматизации, разных видов театра.</a:t>
            </a:r>
          </a:p>
          <a:p>
            <a:r>
              <a:rPr lang="ru-RU" sz="2400" b="1" dirty="0" smtClean="0">
                <a:solidFill>
                  <a:schemeClr val="accent1"/>
                </a:solidFill>
              </a:rPr>
              <a:t>На этом же возрастном этапе  я побуждаю детей к проявлению инициативы и самостоятельности в выборе роли, сюжета, средств перевоплощения, представляю возможность для экспериментирования при создании одного и того же образа.</a:t>
            </a:r>
            <a:endParaRPr lang="ru-RU" sz="2400" b="1" dirty="0">
              <a:solidFill>
                <a:schemeClr val="accent1"/>
              </a:solidFill>
            </a:endParaRPr>
          </a:p>
        </p:txBody>
      </p:sp>
    </p:spTree>
    <p:extLst>
      <p:ext uri="{BB962C8B-B14F-4D97-AF65-F5344CB8AC3E}">
        <p14:creationId xmlns:p14="http://schemas.microsoft.com/office/powerpoint/2010/main" val="18081304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вет директоров">
  <a:themeElements>
    <a:clrScheme name="Совет директоров">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Совет директоров">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162</TotalTime>
  <Words>983</Words>
  <Application>Microsoft Office PowerPoint</Application>
  <PresentationFormat>Широкоэкранный</PresentationFormat>
  <Paragraphs>63</Paragraphs>
  <Slides>23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23</vt:i4>
      </vt:variant>
    </vt:vector>
  </HeadingPairs>
  <TitlesOfParts>
    <vt:vector size="28" baseType="lpstr">
      <vt:lpstr>Arial</vt:lpstr>
      <vt:lpstr>Century Gothic</vt:lpstr>
      <vt:lpstr>Comic Sans MS</vt:lpstr>
      <vt:lpstr>Wingdings 3</vt:lpstr>
      <vt:lpstr>Совет директоров</vt:lpstr>
      <vt:lpstr>МУЗЫКАЛЬНЫЙ ТЕАТР – КАК ОДНА ИЗ ФОРМ ОБРАЗОВАТЕЛЬНОЙ РАБОТЫ С ДЕТЬМИ ДОШКОЛЬНОГО ВОЗРАСТА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Театральная деятельность в работе музыкального руководителя</dc:title>
  <dc:creator>Пользователь</dc:creator>
  <cp:lastModifiedBy>Пользователь</cp:lastModifiedBy>
  <cp:revision>18</cp:revision>
  <dcterms:created xsi:type="dcterms:W3CDTF">2019-11-30T17:58:23Z</dcterms:created>
  <dcterms:modified xsi:type="dcterms:W3CDTF">2019-11-30T20:40:42Z</dcterms:modified>
</cp:coreProperties>
</file>