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122A6C"/>
    <a:srgbClr val="4F81BD"/>
    <a:srgbClr val="E1FFFB"/>
    <a:srgbClr val="A02032"/>
    <a:srgbClr val="694B15"/>
    <a:srgbClr val="D6AE4A"/>
    <a:srgbClr val="E8C378"/>
    <a:srgbClr val="FFF4E1"/>
    <a:srgbClr val="E5D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94660"/>
  </p:normalViewPr>
  <p:slideViewPr>
    <p:cSldViewPr>
      <p:cViewPr varScale="1">
        <p:scale>
          <a:sx n="68" d="100"/>
          <a:sy n="68" d="100"/>
        </p:scale>
        <p:origin x="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D67B"/>
            </a:gs>
            <a:gs pos="8000">
              <a:srgbClr val="FFF4E1"/>
            </a:gs>
            <a:gs pos="19000">
              <a:srgbClr val="E8C378"/>
            </a:gs>
            <a:gs pos="70000">
              <a:srgbClr val="D6AE4A"/>
            </a:gs>
            <a:gs pos="100000">
              <a:srgbClr val="694B15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23D67-7E23-4F07-B372-67665DAB0CD8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B07D-EC5A-4E53-A09C-D8BEE6F4C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-124601" y="1142985"/>
            <a:ext cx="9250325" cy="2428892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Arial Black" pitchFamily="34" charset="0"/>
              </a:rPr>
              <a:t>Проект 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188640"/>
            <a:ext cx="2579688" cy="5364450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3375554" y="5301208"/>
            <a:ext cx="5792624" cy="1408410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Составила: Князева Маргарита Андреевна, хореограф</a:t>
            </a:r>
          </a:p>
          <a:p>
            <a:pPr algn="ctr"/>
            <a:r>
              <a:rPr lang="ru-RU" sz="1600" b="1" i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МАДОУ «ДС «Мальвина»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71406" y="571501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571501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0034" y="571501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14348" y="571501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28662" y="571501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142976" y="571501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1357290" y="571501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1571604" y="571501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785918" y="571501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000232" y="571501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2214546" y="571501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28860" y="571501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2643174" y="571501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2857488" y="571501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7" name="Группа 126"/>
          <p:cNvGrpSpPr/>
          <p:nvPr/>
        </p:nvGrpSpPr>
        <p:grpSpPr>
          <a:xfrm>
            <a:off x="3071802" y="571501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3" name="Группа 132"/>
          <p:cNvGrpSpPr/>
          <p:nvPr/>
        </p:nvGrpSpPr>
        <p:grpSpPr>
          <a:xfrm>
            <a:off x="3286116" y="571501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3500430" y="571501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3714744" y="571501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929058" y="571501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4143372" y="571501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4357686" y="571501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9" name="Группа 168"/>
          <p:cNvGrpSpPr/>
          <p:nvPr/>
        </p:nvGrpSpPr>
        <p:grpSpPr>
          <a:xfrm>
            <a:off x="4572000" y="571501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Заголовок 175"/>
          <p:cNvSpPr>
            <a:spLocks noGrp="1"/>
          </p:cNvSpPr>
          <p:nvPr>
            <p:ph type="ctrTitle"/>
          </p:nvPr>
        </p:nvSpPr>
        <p:spPr>
          <a:xfrm>
            <a:off x="-456" y="31886"/>
            <a:ext cx="9122807" cy="968222"/>
          </a:xfrm>
          <a:prstGeom prst="round2SameRect">
            <a:avLst>
              <a:gd name="adj1" fmla="val 20908"/>
              <a:gd name="adj2" fmla="val 50000"/>
            </a:avLst>
          </a:prstGeom>
          <a:gradFill>
            <a:gsLst>
              <a:gs pos="50000">
                <a:schemeClr val="bg1">
                  <a:alpha val="72000"/>
                </a:schemeClr>
              </a:gs>
              <a:gs pos="0">
                <a:srgbClr val="226C30">
                  <a:alpha val="21000"/>
                </a:srgbClr>
              </a:gs>
            </a:gsLst>
            <a:lin ang="5400000" scaled="0"/>
          </a:gradFill>
          <a:ln w="19050">
            <a:solidFill>
              <a:schemeClr val="tx1">
                <a:alpha val="53000"/>
              </a:schemeClr>
            </a:solidFill>
          </a:ln>
          <a:effectLst/>
        </p:spPr>
        <p:txBody>
          <a:bodyPr>
            <a:noAutofit/>
          </a:bodyPr>
          <a:lstStyle/>
          <a:p>
            <a:br>
              <a:rPr lang="ru-RU" sz="1400" dirty="0"/>
            </a:br>
            <a:r>
              <a:rPr lang="ru-RU" sz="1400" dirty="0"/>
              <a:t>МАДОУ «Детский сад «Мальвина», город Новый Уренгой</a:t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400" b="1" dirty="0"/>
              <a:t> </a:t>
            </a:r>
            <a:br>
              <a:rPr lang="ru-RU" sz="1400" dirty="0"/>
            </a:br>
            <a:endParaRPr lang="ru-RU" sz="1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177" name="Подзаголовок 176"/>
          <p:cNvSpPr>
            <a:spLocks noGrp="1"/>
          </p:cNvSpPr>
          <p:nvPr>
            <p:ph type="subTitle" idx="1"/>
          </p:nvPr>
        </p:nvSpPr>
        <p:spPr>
          <a:xfrm>
            <a:off x="3357554" y="3714753"/>
            <a:ext cx="5811296" cy="1428759"/>
          </a:xfrm>
          <a:prstGeom prst="round2SameRect">
            <a:avLst>
              <a:gd name="adj1" fmla="val 16667"/>
              <a:gd name="adj2" fmla="val 27273"/>
            </a:avLst>
          </a:prstGeom>
          <a:solidFill>
            <a:schemeClr val="bg1">
              <a:alpha val="51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Танцы народов мира</a:t>
            </a:r>
          </a:p>
        </p:txBody>
      </p:sp>
      <p:pic>
        <p:nvPicPr>
          <p:cNvPr id="1027" name="Picture 3" descr="C:\Users\User\Documents\Анимированные картинки\muzykalnos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688" y="3000371"/>
            <a:ext cx="3949661" cy="370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4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1762" y="66141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  <a:t>3 этап   </a:t>
            </a: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kern="0" dirty="0">
                <a:solidFill>
                  <a:srgbClr val="FF0000"/>
                </a:solidFill>
                <a:latin typeface="Arial Black" pitchFamily="34" charset="0"/>
              </a:rPr>
              <a:t>Заключительный </a:t>
            </a:r>
            <a:b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май – июнь  2014г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52837"/>
              </p:ext>
            </p:extLst>
          </p:nvPr>
        </p:nvGraphicFramePr>
        <p:xfrm>
          <a:off x="35496" y="1484784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и анализ результатов работы.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Акетирование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родителей и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Доработка и систематизация методов, рекомендаций по данной проблеме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опыта работы опыта на педагогическом совете ДОУ.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перспектив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Итоговые выступления с проученными танцами народов мира.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 методических брошюр.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 банк данных.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Видеозаписи.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Презентация 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Выставка  демонстрационного материала по теме.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Ознакомление с различными видами танцев, которые могут передавать национальный характер, традиции, эмоции.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и родители смогут осуществлять работу в данном направлении, помогая детям.</a:t>
                      </a:r>
                    </a:p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89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3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9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ПАСПОРТ  ПРОЕКТА</a:t>
            </a:r>
          </a:p>
        </p:txBody>
      </p:sp>
      <p:sp>
        <p:nvSpPr>
          <p:cNvPr id="3" name="Rectangle 50"/>
          <p:cNvSpPr txBox="1">
            <a:spLocks noChangeArrowheads="1"/>
          </p:cNvSpPr>
          <p:nvPr/>
        </p:nvSpPr>
        <p:spPr>
          <a:xfrm>
            <a:off x="539552" y="1988840"/>
            <a:ext cx="7992888" cy="30243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Автор проекта:  </a:t>
            </a:r>
            <a:r>
              <a:rPr lang="ru-RU" sz="2800" b="1" i="1" u="sng" dirty="0">
                <a:solidFill>
                  <a:schemeClr val="accent4">
                    <a:lumMod val="75000"/>
                  </a:schemeClr>
                </a:solidFill>
              </a:rPr>
              <a:t>Князева Маргарита Андреевна, хореограф</a:t>
            </a:r>
            <a:endParaRPr lang="ru-RU" sz="28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Участники проекта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:  </a:t>
            </a:r>
            <a:r>
              <a:rPr lang="ru-RU" sz="2800" b="1" u="sng" dirty="0">
                <a:solidFill>
                  <a:schemeClr val="accent4">
                    <a:lumMod val="75000"/>
                  </a:schemeClr>
                </a:solidFill>
              </a:rPr>
              <a:t>воспитанники 5-7 лет</a:t>
            </a:r>
          </a:p>
          <a:p>
            <a:pPr algn="just"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Вид проекта: </a:t>
            </a:r>
            <a:r>
              <a:rPr lang="ru-RU" sz="2800" b="1" i="1" u="sng" dirty="0">
                <a:solidFill>
                  <a:schemeClr val="accent4">
                    <a:lumMod val="75000"/>
                  </a:schemeClr>
                </a:solidFill>
              </a:rPr>
              <a:t>образовательный, </a:t>
            </a:r>
            <a:r>
              <a:rPr lang="ru-RU" sz="2800" b="1" u="sng" dirty="0">
                <a:solidFill>
                  <a:schemeClr val="accent4">
                    <a:lumMod val="75000"/>
                  </a:schemeClr>
                </a:solidFill>
              </a:rPr>
              <a:t> долгосрочный.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Сроки реализации проекта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:  </a:t>
            </a:r>
            <a:r>
              <a:rPr lang="ru-RU" sz="2800" b="1" u="sng" dirty="0">
                <a:solidFill>
                  <a:schemeClr val="accent4">
                    <a:lumMod val="75000"/>
                  </a:schemeClr>
                </a:solidFill>
              </a:rPr>
              <a:t>2018-2019 учебный год.</a:t>
            </a:r>
          </a:p>
          <a:p>
            <a:pPr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</a:rPr>
              <a:t>База  реализации проекта: </a:t>
            </a:r>
            <a:r>
              <a:rPr lang="ru-RU" sz="2800" b="1" u="sng" dirty="0">
                <a:solidFill>
                  <a:schemeClr val="accent4">
                    <a:lumMod val="75000"/>
                  </a:schemeClr>
                </a:solidFill>
              </a:rPr>
              <a:t>МАДОУ  «ДС «Мальвина»</a:t>
            </a:r>
          </a:p>
          <a:p>
            <a:pPr>
              <a:buFont typeface="Wingdings" pitchFamily="2" charset="2"/>
              <a:buNone/>
              <a:defRPr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6703706"/>
      </p:ext>
    </p:extLst>
  </p:cSld>
  <p:clrMapOvr>
    <a:masterClrMapping/>
  </p:clrMapOvr>
  <p:transition spd="slow">
    <p:randomBar dir="vert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36173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algn="just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 </a:t>
            </a: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</a:t>
            </a: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ктуальность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AutoNum type="arabicPeriod"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задач ОО «Художественно-эстетическое развитие» ФГОС дошкольного образования: развитие предпосылок ценностно-смыслового восприятия и понимания разных видов искусства; формирование представлений о хореографии</a:t>
            </a:r>
          </a:p>
          <a:p>
            <a:pPr marL="342900" indent="-342900" algn="just">
              <a:buAutoNum type="arabicPeriod"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представлений о социокультурных ценностях  разных народов посредством изучения их танцевальной культуры.	</a:t>
            </a:r>
          </a:p>
          <a:p>
            <a:pPr marL="342900" indent="-342900" algn="just">
              <a:buAutoNum type="arabicPeriod"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детской одаренности, как основы  творческого самоопределения личности.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  <p:sp>
        <p:nvSpPr>
          <p:cNvPr id="41" name="Стрелка вправо 40"/>
          <p:cNvSpPr/>
          <p:nvPr/>
        </p:nvSpPr>
        <p:spPr>
          <a:xfrm>
            <a:off x="10794" y="1000108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Стрелка вправо 181"/>
          <p:cNvSpPr/>
          <p:nvPr/>
        </p:nvSpPr>
        <p:spPr>
          <a:xfrm>
            <a:off x="38177" y="1950284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Стрелка вправо 190"/>
          <p:cNvSpPr/>
          <p:nvPr/>
        </p:nvSpPr>
        <p:spPr>
          <a:xfrm>
            <a:off x="38177" y="271462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Стрелка вправо 191"/>
          <p:cNvSpPr/>
          <p:nvPr/>
        </p:nvSpPr>
        <p:spPr>
          <a:xfrm>
            <a:off x="38177" y="3715607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Стрелка вправо 192"/>
          <p:cNvSpPr/>
          <p:nvPr/>
        </p:nvSpPr>
        <p:spPr>
          <a:xfrm>
            <a:off x="25056" y="5442370"/>
            <a:ext cx="25003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-285784" y="-231204"/>
            <a:ext cx="257968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15580" y="116632"/>
            <a:ext cx="9144000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проекта:</a:t>
            </a: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Ознакомление с танцевальной культурой  разных народов детей старшего дошкольного возраста</a:t>
            </a:r>
          </a:p>
          <a:p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Задачи проекта: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Расширение представлений воспитанников о танцевальной культуре народов мира.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Знакомство с характерными элементами танцев народов мира.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Знакомство с костюмами народов мира для танцев.</a:t>
            </a:r>
          </a:p>
          <a:p>
            <a:r>
              <a:rPr lang="ru-RU" sz="2800" b="1" dirty="0">
                <a:solidFill>
                  <a:srgbClr val="7030A0"/>
                </a:solidFill>
              </a:rPr>
              <a:t>Развитие художественных способностей. воспитанников</a:t>
            </a:r>
          </a:p>
          <a:p>
            <a:r>
              <a:rPr lang="ru-RU" b="1" dirty="0">
                <a:solidFill>
                  <a:srgbClr val="7030A0"/>
                </a:solidFill>
              </a:rPr>
              <a:t>             </a:t>
            </a:r>
          </a:p>
          <a:p>
            <a:endParaRPr lang="ru-RU" b="1" dirty="0">
              <a:solidFill>
                <a:srgbClr val="7030A0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 rot="5400000">
            <a:off x="6322215" y="360761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 rot="16200000">
            <a:off x="-2607503" y="3574261"/>
            <a:ext cx="5429288" cy="21428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17988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ru-RU" sz="1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ru-RU" sz="1600" dirty="0"/>
          </a:p>
          <a:p>
            <a:pPr marL="0" lvl="0" indent="0">
              <a:buNone/>
            </a:pPr>
            <a:endParaRPr lang="ru-RU" sz="1600" dirty="0"/>
          </a:p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Планируемый  результат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497430" y="3714752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Развитие крупной моторики, координации, гибкости, пластичности</a:t>
            </a: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1497430" y="1866017"/>
            <a:ext cx="7624922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Овладение характерными элементами танцев народов мира</a:t>
            </a:r>
          </a:p>
          <a:p>
            <a:pPr lvl="0" algn="ctr"/>
            <a:r>
              <a:rPr lang="ru-RU" dirty="0">
                <a:solidFill>
                  <a:srgbClr val="122A6C"/>
                </a:solidFill>
              </a:rPr>
              <a:t> (русский, испанский, украинский, чешский, венгерский, австрийский)</a:t>
            </a:r>
          </a:p>
        </p:txBody>
      </p:sp>
      <p:sp>
        <p:nvSpPr>
          <p:cNvPr id="185" name="Скругленный прямоугольник 184"/>
          <p:cNvSpPr/>
          <p:nvPr/>
        </p:nvSpPr>
        <p:spPr>
          <a:xfrm>
            <a:off x="10438" y="875765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Овладение детьми представлениями о танцах народов мира</a:t>
            </a:r>
          </a:p>
        </p:txBody>
      </p:sp>
      <p:sp>
        <p:nvSpPr>
          <p:cNvPr id="186" name="Скругленный прямоугольник 185"/>
          <p:cNvSpPr/>
          <p:nvPr/>
        </p:nvSpPr>
        <p:spPr>
          <a:xfrm>
            <a:off x="-7562" y="2788347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Повышение исполнительских умений, развитие артистизма</a:t>
            </a:r>
          </a:p>
        </p:txBody>
      </p:sp>
      <p:sp>
        <p:nvSpPr>
          <p:cNvPr id="187" name="Скругленный прямоугольник 186"/>
          <p:cNvSpPr/>
          <p:nvPr/>
        </p:nvSpPr>
        <p:spPr>
          <a:xfrm>
            <a:off x="10470" y="4622521"/>
            <a:ext cx="7587488" cy="86865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122A6C"/>
                </a:solidFill>
              </a:rPr>
              <a:t>Развитие любознательности</a:t>
            </a:r>
          </a:p>
        </p:txBody>
      </p:sp>
      <p:pic>
        <p:nvPicPr>
          <p:cNvPr id="1026" name="Picture 2" descr="C:\Users\лариса егоровна\Desktop\ритмика\танец картинки\мальчик с девочко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17" y="5056849"/>
            <a:ext cx="204770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75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chimes.wav"/>
          </p:stSnd>
        </p:sndAc>
      </p:transition>
    </mc:Choice>
    <mc:Fallback xmlns="">
      <p:transition spd="slow">
        <p:checker/>
        <p:sndAc>
          <p:stSnd>
            <p:snd r:embed="rId4" name="chimes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9" name="Содержимое 168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072098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ru-RU" sz="1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375158" y="393166"/>
            <a:ext cx="4518562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Механизм  реализации  </a:t>
            </a:r>
            <a:b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</a:t>
            </a: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проекта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2282" y="1045849"/>
            <a:ext cx="8679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</p:txBody>
      </p:sp>
      <p:sp>
        <p:nvSpPr>
          <p:cNvPr id="176" name="Заголовок 1"/>
          <p:cNvSpPr txBox="1">
            <a:spLocks/>
          </p:cNvSpPr>
          <p:nvPr/>
        </p:nvSpPr>
        <p:spPr>
          <a:xfrm>
            <a:off x="5597905" y="66141"/>
            <a:ext cx="3438954" cy="796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Инновационность  </a:t>
            </a:r>
            <a:b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проекта</a:t>
            </a:r>
          </a:p>
        </p:txBody>
      </p:sp>
      <p:sp>
        <p:nvSpPr>
          <p:cNvPr id="185" name="Горизонтальный свиток 184"/>
          <p:cNvSpPr/>
          <p:nvPr/>
        </p:nvSpPr>
        <p:spPr>
          <a:xfrm>
            <a:off x="5597904" y="451604"/>
            <a:ext cx="3415761" cy="6406396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Работа по проекту дает возможность развивать творческие способности ребенка в танце, развивать его потенциал, уверенность в себе. Проект направлен на формирование нравственно-патриотических чувств, взаимоотношения со сверстниками и взрослыми, приобщения детей к   </a:t>
            </a:r>
            <a:r>
              <a:rPr lang="ru-RU" sz="1600" dirty="0" err="1"/>
              <a:t>к</a:t>
            </a:r>
            <a:r>
              <a:rPr lang="ru-RU" sz="1600" dirty="0"/>
              <a:t> национальной культуре своей страны и культуре других стран, посредством хореографического </a:t>
            </a:r>
            <a:r>
              <a:rPr lang="ru-RU" sz="1600"/>
              <a:t>исскуства</a:t>
            </a:r>
            <a:r>
              <a:rPr lang="ru-RU" sz="1600" dirty="0"/>
              <a:t>. Приобретаются такие качества, как выдержка, внимательность, умение владеть своим телом, ребенку дается возможность почувствовать радость от движения под музыку.</a:t>
            </a:r>
          </a:p>
        </p:txBody>
      </p:sp>
      <p:pic>
        <p:nvPicPr>
          <p:cNvPr id="186" name="Picture 5" descr="46375256fotoaleksay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93" y="5031909"/>
            <a:ext cx="2774381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9" name="Горизонтальный свиток 78"/>
          <p:cNvSpPr/>
          <p:nvPr/>
        </p:nvSpPr>
        <p:spPr>
          <a:xfrm>
            <a:off x="13693" y="660918"/>
            <a:ext cx="5401838" cy="4882799"/>
          </a:xfrm>
          <a:prstGeom prst="horizontalScroll">
            <a:avLst/>
          </a:prstGeom>
          <a:solidFill>
            <a:srgbClr val="4F81BD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122A6C"/>
                </a:solidFill>
              </a:rPr>
              <a:t>- анализ </a:t>
            </a:r>
            <a:r>
              <a:rPr lang="ru-RU" sz="1600" dirty="0" err="1">
                <a:solidFill>
                  <a:srgbClr val="122A6C"/>
                </a:solidFill>
              </a:rPr>
              <a:t>допроектной</a:t>
            </a:r>
            <a:r>
              <a:rPr lang="ru-RU" sz="1600" dirty="0">
                <a:solidFill>
                  <a:srgbClr val="122A6C"/>
                </a:solidFill>
              </a:rPr>
              <a:t> деятельности;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изучение и анализ психолого-педагогической, методической литературы по данному направлению;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подбор музыкального сопровождения,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пополнение развивающей среды  в группах;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-просмотр видеофильмов с различными танцами народов мира,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-разучивание и выполнение элементов различных танцев мира;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rgbClr val="122A6C"/>
                </a:solidFill>
              </a:rPr>
              <a:t>работа с родителями;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-показательные выступления проученных танцев народов мира;</a:t>
            </a:r>
          </a:p>
          <a:p>
            <a:r>
              <a:rPr lang="ru-RU" sz="1600" dirty="0">
                <a:solidFill>
                  <a:srgbClr val="122A6C"/>
                </a:solidFill>
              </a:rPr>
              <a:t>- мониторинг управления качеством реализации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3524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6215082"/>
            <a:ext cx="9144000" cy="642918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72277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олилиния 181"/>
          <p:cNvSpPr/>
          <p:nvPr/>
        </p:nvSpPr>
        <p:spPr>
          <a:xfrm>
            <a:off x="134924" y="536865"/>
            <a:ext cx="8987428" cy="5784294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90" name="Прямоугольник 189"/>
          <p:cNvSpPr/>
          <p:nvPr/>
        </p:nvSpPr>
        <p:spPr>
          <a:xfrm>
            <a:off x="0" y="33276"/>
            <a:ext cx="9233438" cy="500042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963" indent="549275" algn="ctr">
              <a:defRPr/>
            </a:pP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  <a:p>
            <a:pPr marL="80963" indent="549275" algn="ctr">
              <a:defRPr/>
            </a:pPr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Ресурсное   обеспечение  реализации   проекта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" name="Группа 35"/>
          <p:cNvGrpSpPr/>
          <p:nvPr/>
        </p:nvGrpSpPr>
        <p:grpSpPr>
          <a:xfrm>
            <a:off x="2071670" y="6357958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2285984" y="6357958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2500298" y="6357958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2714612" y="6357958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2928926" y="6357958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3143240" y="6357958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3357554" y="6357958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3571868" y="6357958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3786182" y="6357958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4000496" y="6357958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4214810" y="6357958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4429124" y="6357958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4643438" y="6357958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4857752" y="6357958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5072066" y="6357958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5286380" y="6357958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5500694" y="6357958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5715008" y="6357958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5929322" y="6357958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6143636" y="6357958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6357950" y="6357958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6572264" y="6357958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690072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940386"/>
            <a:ext cx="9122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Техническое обеспечение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Компьютер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Принтер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    Фотоаппарат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Проектор </a:t>
            </a:r>
          </a:p>
          <a:p>
            <a:pPr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Аудио и видеотехника</a:t>
            </a:r>
          </a:p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Материалы на печатной основе 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Методические пособия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Учебно-методическая литература</a:t>
            </a:r>
            <a:endParaRPr lang="ru-RU" sz="2000" b="1" dirty="0"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err="1">
                <a:solidFill>
                  <a:srgbClr val="C00000"/>
                </a:solidFill>
                <a:latin typeface="Georgia" pitchFamily="18" charset="0"/>
              </a:rPr>
              <a:t>Медиатека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Мультимедийные презентации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Фонограммы 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Видеозаписи.</a:t>
            </a:r>
          </a:p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Georgia" pitchFamily="18" charset="0"/>
              </a:rPr>
              <a:t>Оборудование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Различные  предметы для танцевального творчества (цветные платки, кастаньеты, тамбурины, деревянные ложки, куклы в национальных    костюмах, иллюстрации костюмов и др.)</a:t>
            </a:r>
          </a:p>
          <a:p>
            <a:pPr marL="179388" lvl="1" indent="268288" algn="ctr">
              <a:lnSpc>
                <a:spcPct val="80000"/>
              </a:lnSpc>
            </a:pPr>
            <a:r>
              <a:rPr lang="ru-RU" sz="2000" dirty="0">
                <a:latin typeface="Georgia" pitchFamily="18" charset="0"/>
              </a:rPr>
              <a:t>костюмы для выступлений</a:t>
            </a:r>
          </a:p>
        </p:txBody>
      </p:sp>
      <p:pic>
        <p:nvPicPr>
          <p:cNvPr id="163" name="Рисунок 5" descr="E:\UbogovaSV\media_materials\5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785813"/>
            <a:ext cx="188595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Рисунок 4" descr="E:\UbogovaSV\media_materials\4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9933"/>
              </a:clrFrom>
              <a:clrTo>
                <a:srgbClr val="00993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203" y="2275511"/>
            <a:ext cx="188595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лариса егоровна\Desktop\ритмика\клавиши в цветах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53" y="5250960"/>
            <a:ext cx="2543175" cy="14287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16536"/>
      </p:ext>
    </p:extLst>
  </p:cSld>
  <p:clrMapOvr>
    <a:masterClrMapping/>
  </p:clrMapOvr>
  <p:transition spd="slow">
    <p:wip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428736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ru-RU" sz="32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200" dirty="0">
                <a:solidFill>
                  <a:srgbClr val="C00000"/>
                </a:solidFill>
                <a:latin typeface="Arial Black" pitchFamily="34" charset="0"/>
              </a:rPr>
              <a:t>Содержание   проекта</a:t>
            </a:r>
            <a:br>
              <a:rPr lang="ru-RU" sz="32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этап </a:t>
            </a:r>
            <a:br>
              <a:rPr lang="ru-RU" sz="2400" u="sng" kern="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Организационно-подготовительный</a:t>
            </a:r>
            <a:b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сентябрь – октябрь 2018г</a:t>
            </a:r>
            <a:endParaRPr lang="ru-RU" sz="24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66845"/>
              </p:ext>
            </p:extLst>
          </p:nvPr>
        </p:nvGraphicFramePr>
        <p:xfrm>
          <a:off x="100010" y="1663305"/>
          <a:ext cx="9086856" cy="4960149"/>
        </p:xfrm>
        <a:graphic>
          <a:graphicData uri="http://schemas.openxmlformats.org/drawingml/2006/table">
            <a:tbl>
              <a:tblPr/>
              <a:tblGrid>
                <a:gridCol w="367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нормативной базы по данному направлению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-Теоретическое осмысление проекта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Анализ условий ДОУ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-Диагностика детей, педагогов и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-тематическое планирование работы по движению;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наглядного и дидактического материала, литературы;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Разработка плана проведения мероприятий проекта;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-Пополнение медиотеки, библиотек методической литературы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Подбор музыкального репертуара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нормативной документации и плана деятельности по внедрению инновационного проекта.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Перспективно-тематический  план.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Модель взаимодействия педагогов.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Обогащение среды в группе: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изготовление костюмов, атрибутов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 иллюстраций,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видеоматериалов, дисков с музыкой. Библиотека, медиотеки  для родителей и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Мультимедийные презентации.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родителями и педагогами значимости актуальности проблемы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Оптимальное взаимодействие всех участников образовательного процесса Модернизация предметно-пространственной среды ДОУ.</a:t>
                      </a: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6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3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олилиния 25"/>
          <p:cNvSpPr/>
          <p:nvPr/>
        </p:nvSpPr>
        <p:spPr>
          <a:xfrm>
            <a:off x="0" y="171448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0" y="1571612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0" y="185736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0" y="1000108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0" y="1142984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0" y="1285860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0" y="1428736"/>
            <a:ext cx="9250325" cy="2571768"/>
          </a:xfrm>
          <a:custGeom>
            <a:avLst/>
            <a:gdLst>
              <a:gd name="connsiteX0" fmla="*/ 0 w 9250325"/>
              <a:gd name="connsiteY0" fmla="*/ 841745 h 841745"/>
              <a:gd name="connsiteX1" fmla="*/ 1637414 w 9250325"/>
              <a:gd name="connsiteY1" fmla="*/ 12405 h 841745"/>
              <a:gd name="connsiteX2" fmla="*/ 3965945 w 9250325"/>
              <a:gd name="connsiteY2" fmla="*/ 767317 h 841745"/>
              <a:gd name="connsiteX3" fmla="*/ 6592186 w 9250325"/>
              <a:gd name="connsiteY3" fmla="*/ 416443 h 841745"/>
              <a:gd name="connsiteX4" fmla="*/ 8516680 w 9250325"/>
              <a:gd name="connsiteY4" fmla="*/ 660991 h 841745"/>
              <a:gd name="connsiteX5" fmla="*/ 9144000 w 9250325"/>
              <a:gd name="connsiteY5" fmla="*/ 660991 h 841745"/>
              <a:gd name="connsiteX6" fmla="*/ 9154633 w 9250325"/>
              <a:gd name="connsiteY6" fmla="*/ 671624 h 84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50325" h="841745">
                <a:moveTo>
                  <a:pt x="0" y="841745"/>
                </a:moveTo>
                <a:cubicBezTo>
                  <a:pt x="488211" y="433277"/>
                  <a:pt x="976423" y="24810"/>
                  <a:pt x="1637414" y="12405"/>
                </a:cubicBezTo>
                <a:cubicBezTo>
                  <a:pt x="2298405" y="0"/>
                  <a:pt x="3140150" y="699977"/>
                  <a:pt x="3965945" y="767317"/>
                </a:cubicBezTo>
                <a:cubicBezTo>
                  <a:pt x="4791740" y="834657"/>
                  <a:pt x="5833730" y="434164"/>
                  <a:pt x="6592186" y="416443"/>
                </a:cubicBezTo>
                <a:cubicBezTo>
                  <a:pt x="7350642" y="398722"/>
                  <a:pt x="8091378" y="620233"/>
                  <a:pt x="8516680" y="660991"/>
                </a:cubicBezTo>
                <a:cubicBezTo>
                  <a:pt x="8941982" y="701749"/>
                  <a:pt x="9037675" y="659219"/>
                  <a:pt x="9144000" y="660991"/>
                </a:cubicBezTo>
                <a:cubicBezTo>
                  <a:pt x="9250325" y="662763"/>
                  <a:pt x="9154633" y="671624"/>
                  <a:pt x="9154633" y="671624"/>
                </a:cubicBezTo>
              </a:path>
            </a:pathLst>
          </a:custGeom>
          <a:ln>
            <a:gradFill flip="none" rotWithShape="1"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8100000" scaled="1"/>
              <a:tileRect/>
            </a:gradFill>
          </a:ln>
          <a:effectLst>
            <a:outerShdw blurRad="1143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714744" y="-24"/>
            <a:ext cx="5444836" cy="568471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3714744" y="-24"/>
            <a:ext cx="5444836" cy="6316370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677516" y="0"/>
            <a:ext cx="5444836" cy="6858024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699196" y="9501"/>
            <a:ext cx="5444836" cy="4601858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3714744" y="-24"/>
            <a:ext cx="5444836" cy="514353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олилиния 174"/>
          <p:cNvSpPr/>
          <p:nvPr/>
        </p:nvSpPr>
        <p:spPr>
          <a:xfrm>
            <a:off x="3714744" y="-24"/>
            <a:ext cx="5444836" cy="4071966"/>
          </a:xfrm>
          <a:custGeom>
            <a:avLst/>
            <a:gdLst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  <a:gd name="connsiteX0" fmla="*/ 5444836 w 5444836"/>
              <a:gd name="connsiteY0" fmla="*/ 0 h 6816436"/>
              <a:gd name="connsiteX1" fmla="*/ 592282 w 5444836"/>
              <a:gd name="connsiteY1" fmla="*/ 1122218 h 6816436"/>
              <a:gd name="connsiteX2" fmla="*/ 1891145 w 5444836"/>
              <a:gd name="connsiteY2" fmla="*/ 4727863 h 6816436"/>
              <a:gd name="connsiteX3" fmla="*/ 5444836 w 5444836"/>
              <a:gd name="connsiteY3" fmla="*/ 6816436 h 6816436"/>
              <a:gd name="connsiteX4" fmla="*/ 5444836 w 5444836"/>
              <a:gd name="connsiteY4" fmla="*/ 6816436 h 681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836" h="6816436">
                <a:moveTo>
                  <a:pt x="5444836" y="0"/>
                </a:moveTo>
                <a:cubicBezTo>
                  <a:pt x="3314700" y="167120"/>
                  <a:pt x="1184564" y="334241"/>
                  <a:pt x="592282" y="1122218"/>
                </a:cubicBezTo>
                <a:cubicBezTo>
                  <a:pt x="0" y="1910195"/>
                  <a:pt x="1003305" y="3862888"/>
                  <a:pt x="1891145" y="4727863"/>
                </a:cubicBezTo>
                <a:cubicBezTo>
                  <a:pt x="2835457" y="5618404"/>
                  <a:pt x="5444836" y="6816436"/>
                  <a:pt x="5444836" y="6816436"/>
                </a:cubicBezTo>
                <a:lnTo>
                  <a:pt x="5444836" y="6816436"/>
                </a:lnTo>
              </a:path>
            </a:pathLst>
          </a:custGeom>
          <a:ln w="28575">
            <a:gradFill>
              <a:gsLst>
                <a:gs pos="0">
                  <a:schemeClr val="bg1">
                    <a:alpha val="34000"/>
                  </a:schemeClr>
                </a:gs>
                <a:gs pos="38000">
                  <a:srgbClr val="0070C0">
                    <a:alpha val="38000"/>
                  </a:srgbClr>
                </a:gs>
                <a:gs pos="82000">
                  <a:srgbClr val="00B050">
                    <a:alpha val="42000"/>
                  </a:srgbClr>
                </a:gs>
                <a:gs pos="82000">
                  <a:srgbClr val="FFC000">
                    <a:alpha val="62000"/>
                  </a:srgbClr>
                </a:gs>
              </a:gsLst>
              <a:lin ang="5400000" scaled="0"/>
            </a:gradFill>
          </a:ln>
          <a:effectLst>
            <a:outerShdw blurRad="317500" dist="203200" sx="103000" sy="103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олилиния 188"/>
          <p:cNvSpPr/>
          <p:nvPr/>
        </p:nvSpPr>
        <p:spPr>
          <a:xfrm>
            <a:off x="-560903" y="-42556"/>
            <a:ext cx="2579688" cy="542928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олилиния 183"/>
          <p:cNvSpPr/>
          <p:nvPr/>
        </p:nvSpPr>
        <p:spPr>
          <a:xfrm>
            <a:off x="-428660" y="-142900"/>
            <a:ext cx="2579688" cy="5634077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олилиния 180"/>
          <p:cNvSpPr/>
          <p:nvPr/>
        </p:nvSpPr>
        <p:spPr>
          <a:xfrm>
            <a:off x="-142908" y="-268224"/>
            <a:ext cx="2579688" cy="5859415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олилиния 177"/>
          <p:cNvSpPr/>
          <p:nvPr/>
        </p:nvSpPr>
        <p:spPr>
          <a:xfrm>
            <a:off x="-19050" y="-300727"/>
            <a:ext cx="2579688" cy="5939528"/>
          </a:xfrm>
          <a:custGeom>
            <a:avLst/>
            <a:gdLst>
              <a:gd name="connsiteX0" fmla="*/ 1476375 w 2579688"/>
              <a:gd name="connsiteY0" fmla="*/ 0 h 5648325"/>
              <a:gd name="connsiteX1" fmla="*/ 2571750 w 2579688"/>
              <a:gd name="connsiteY1" fmla="*/ 1114425 h 5648325"/>
              <a:gd name="connsiteX2" fmla="*/ 1524000 w 2579688"/>
              <a:gd name="connsiteY2" fmla="*/ 2962275 h 5648325"/>
              <a:gd name="connsiteX3" fmla="*/ 2047875 w 2579688"/>
              <a:gd name="connsiteY3" fmla="*/ 4486275 h 5648325"/>
              <a:gd name="connsiteX4" fmla="*/ 0 w 2579688"/>
              <a:gd name="connsiteY4" fmla="*/ 5648325 h 5648325"/>
              <a:gd name="connsiteX5" fmla="*/ 0 w 2579688"/>
              <a:gd name="connsiteY5" fmla="*/ 5648325 h 5648325"/>
              <a:gd name="connsiteX6" fmla="*/ 0 w 2579688"/>
              <a:gd name="connsiteY6" fmla="*/ 5648325 h 564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688" h="5648325">
                <a:moveTo>
                  <a:pt x="1476375" y="0"/>
                </a:moveTo>
                <a:cubicBezTo>
                  <a:pt x="2020094" y="310356"/>
                  <a:pt x="2563813" y="620713"/>
                  <a:pt x="2571750" y="1114425"/>
                </a:cubicBezTo>
                <a:cubicBezTo>
                  <a:pt x="2579688" y="1608138"/>
                  <a:pt x="1611312" y="2400300"/>
                  <a:pt x="1524000" y="2962275"/>
                </a:cubicBezTo>
                <a:cubicBezTo>
                  <a:pt x="1436688" y="3524250"/>
                  <a:pt x="2301875" y="4038600"/>
                  <a:pt x="2047875" y="4486275"/>
                </a:cubicBezTo>
                <a:cubicBezTo>
                  <a:pt x="1793875" y="4933950"/>
                  <a:pt x="0" y="5648325"/>
                  <a:pt x="0" y="5648325"/>
                </a:cubicBezTo>
                <a:lnTo>
                  <a:pt x="0" y="5648325"/>
                </a:lnTo>
                <a:lnTo>
                  <a:pt x="0" y="5648325"/>
                </a:lnTo>
              </a:path>
            </a:pathLst>
          </a:cu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  <a:effectLst>
            <a:outerShdw blurRad="63500" dist="50800" dir="1218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-71438" y="0"/>
            <a:ext cx="9144000" cy="1142984"/>
          </a:xfrm>
          <a:prstGeom prst="rect">
            <a:avLst/>
          </a:prstGeom>
          <a:gradFill>
            <a:gsLst>
              <a:gs pos="0">
                <a:srgbClr val="E5D67B"/>
              </a:gs>
              <a:gs pos="8000">
                <a:srgbClr val="FFF4E1"/>
              </a:gs>
              <a:gs pos="19000">
                <a:srgbClr val="E8C378"/>
              </a:gs>
              <a:gs pos="70000">
                <a:srgbClr val="D6AE4A"/>
              </a:gs>
              <a:gs pos="100000">
                <a:srgbClr val="694B15"/>
              </a:gs>
            </a:gsLst>
            <a:lin ang="5400000" scaled="1"/>
          </a:gradFill>
          <a:ln>
            <a:noFill/>
          </a:ln>
          <a:effectLst>
            <a:outerShdw blurRad="1016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5"/>
          <p:cNvGrpSpPr/>
          <p:nvPr/>
        </p:nvGrpSpPr>
        <p:grpSpPr>
          <a:xfrm>
            <a:off x="142844" y="357166"/>
            <a:ext cx="178876" cy="321752"/>
            <a:chOff x="642910" y="5500702"/>
            <a:chExt cx="178876" cy="321752"/>
          </a:xfrm>
        </p:grpSpPr>
        <p:sp>
          <p:nvSpPr>
            <p:cNvPr id="31" name="Овал 30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48"/>
          <p:cNvGrpSpPr/>
          <p:nvPr/>
        </p:nvGrpSpPr>
        <p:grpSpPr>
          <a:xfrm>
            <a:off x="357158" y="357166"/>
            <a:ext cx="178876" cy="321752"/>
            <a:chOff x="642910" y="5500702"/>
            <a:chExt cx="178876" cy="321752"/>
          </a:xfrm>
        </p:grpSpPr>
        <p:sp>
          <p:nvSpPr>
            <p:cNvPr id="50" name="Овал 4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54"/>
          <p:cNvGrpSpPr/>
          <p:nvPr/>
        </p:nvGrpSpPr>
        <p:grpSpPr>
          <a:xfrm>
            <a:off x="571472" y="357166"/>
            <a:ext cx="178876" cy="321752"/>
            <a:chOff x="642910" y="5500702"/>
            <a:chExt cx="178876" cy="321752"/>
          </a:xfrm>
        </p:grpSpPr>
        <p:sp>
          <p:nvSpPr>
            <p:cNvPr id="56" name="Овал 5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" name="Группа 60"/>
          <p:cNvGrpSpPr/>
          <p:nvPr/>
        </p:nvGrpSpPr>
        <p:grpSpPr>
          <a:xfrm>
            <a:off x="785786" y="357166"/>
            <a:ext cx="178876" cy="321752"/>
            <a:chOff x="642910" y="5500702"/>
            <a:chExt cx="178876" cy="321752"/>
          </a:xfrm>
        </p:grpSpPr>
        <p:sp>
          <p:nvSpPr>
            <p:cNvPr id="62" name="Овал 6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66"/>
          <p:cNvGrpSpPr/>
          <p:nvPr/>
        </p:nvGrpSpPr>
        <p:grpSpPr>
          <a:xfrm>
            <a:off x="1000100" y="357166"/>
            <a:ext cx="178876" cy="321752"/>
            <a:chOff x="642910" y="5500702"/>
            <a:chExt cx="178876" cy="321752"/>
          </a:xfrm>
        </p:grpSpPr>
        <p:sp>
          <p:nvSpPr>
            <p:cNvPr id="68" name="Овал 6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72"/>
          <p:cNvGrpSpPr/>
          <p:nvPr/>
        </p:nvGrpSpPr>
        <p:grpSpPr>
          <a:xfrm>
            <a:off x="1214414" y="357166"/>
            <a:ext cx="178876" cy="321752"/>
            <a:chOff x="642910" y="5500702"/>
            <a:chExt cx="178876" cy="321752"/>
          </a:xfrm>
        </p:grpSpPr>
        <p:sp>
          <p:nvSpPr>
            <p:cNvPr id="74" name="Овал 7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8"/>
          <p:cNvGrpSpPr/>
          <p:nvPr/>
        </p:nvGrpSpPr>
        <p:grpSpPr>
          <a:xfrm>
            <a:off x="1428728" y="357166"/>
            <a:ext cx="178876" cy="321752"/>
            <a:chOff x="642910" y="5500702"/>
            <a:chExt cx="178876" cy="321752"/>
          </a:xfrm>
        </p:grpSpPr>
        <p:sp>
          <p:nvSpPr>
            <p:cNvPr id="80" name="Овал 7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4"/>
          <p:cNvGrpSpPr/>
          <p:nvPr/>
        </p:nvGrpSpPr>
        <p:grpSpPr>
          <a:xfrm>
            <a:off x="1643042" y="357166"/>
            <a:ext cx="178876" cy="321752"/>
            <a:chOff x="642910" y="5500702"/>
            <a:chExt cx="178876" cy="321752"/>
          </a:xfrm>
        </p:grpSpPr>
        <p:sp>
          <p:nvSpPr>
            <p:cNvPr id="86" name="Овал 8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0"/>
          <p:cNvGrpSpPr/>
          <p:nvPr/>
        </p:nvGrpSpPr>
        <p:grpSpPr>
          <a:xfrm>
            <a:off x="1857356" y="357166"/>
            <a:ext cx="178876" cy="321752"/>
            <a:chOff x="642910" y="5500702"/>
            <a:chExt cx="178876" cy="321752"/>
          </a:xfrm>
        </p:grpSpPr>
        <p:sp>
          <p:nvSpPr>
            <p:cNvPr id="92" name="Овал 9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96"/>
          <p:cNvGrpSpPr/>
          <p:nvPr/>
        </p:nvGrpSpPr>
        <p:grpSpPr>
          <a:xfrm>
            <a:off x="2071670" y="357166"/>
            <a:ext cx="178876" cy="321752"/>
            <a:chOff x="642910" y="5500702"/>
            <a:chExt cx="178876" cy="321752"/>
          </a:xfrm>
        </p:grpSpPr>
        <p:sp>
          <p:nvSpPr>
            <p:cNvPr id="98" name="Овал 9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02"/>
          <p:cNvGrpSpPr/>
          <p:nvPr/>
        </p:nvGrpSpPr>
        <p:grpSpPr>
          <a:xfrm>
            <a:off x="2285984" y="357166"/>
            <a:ext cx="178876" cy="321752"/>
            <a:chOff x="642910" y="5500702"/>
            <a:chExt cx="178876" cy="321752"/>
          </a:xfrm>
        </p:grpSpPr>
        <p:sp>
          <p:nvSpPr>
            <p:cNvPr id="104" name="Овал 10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08"/>
          <p:cNvGrpSpPr/>
          <p:nvPr/>
        </p:nvGrpSpPr>
        <p:grpSpPr>
          <a:xfrm>
            <a:off x="2500298" y="357166"/>
            <a:ext cx="178876" cy="321752"/>
            <a:chOff x="642910" y="5500702"/>
            <a:chExt cx="178876" cy="321752"/>
          </a:xfrm>
        </p:grpSpPr>
        <p:sp>
          <p:nvSpPr>
            <p:cNvPr id="110" name="Овал 10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14"/>
          <p:cNvGrpSpPr/>
          <p:nvPr/>
        </p:nvGrpSpPr>
        <p:grpSpPr>
          <a:xfrm>
            <a:off x="2714612" y="357166"/>
            <a:ext cx="178876" cy="321752"/>
            <a:chOff x="642910" y="5500702"/>
            <a:chExt cx="178876" cy="321752"/>
          </a:xfrm>
        </p:grpSpPr>
        <p:sp>
          <p:nvSpPr>
            <p:cNvPr id="116" name="Овал 11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20"/>
          <p:cNvGrpSpPr/>
          <p:nvPr/>
        </p:nvGrpSpPr>
        <p:grpSpPr>
          <a:xfrm>
            <a:off x="2928926" y="357166"/>
            <a:ext cx="178876" cy="321752"/>
            <a:chOff x="642910" y="5500702"/>
            <a:chExt cx="178876" cy="321752"/>
          </a:xfrm>
        </p:grpSpPr>
        <p:sp>
          <p:nvSpPr>
            <p:cNvPr id="122" name="Овал 12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26"/>
          <p:cNvGrpSpPr/>
          <p:nvPr/>
        </p:nvGrpSpPr>
        <p:grpSpPr>
          <a:xfrm>
            <a:off x="3143240" y="357166"/>
            <a:ext cx="178876" cy="321752"/>
            <a:chOff x="642910" y="5500702"/>
            <a:chExt cx="178876" cy="321752"/>
          </a:xfrm>
        </p:grpSpPr>
        <p:sp>
          <p:nvSpPr>
            <p:cNvPr id="128" name="Овал 12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32"/>
          <p:cNvGrpSpPr/>
          <p:nvPr/>
        </p:nvGrpSpPr>
        <p:grpSpPr>
          <a:xfrm>
            <a:off x="3357554" y="357166"/>
            <a:ext cx="178876" cy="321752"/>
            <a:chOff x="642910" y="5500702"/>
            <a:chExt cx="178876" cy="321752"/>
          </a:xfrm>
        </p:grpSpPr>
        <p:sp>
          <p:nvSpPr>
            <p:cNvPr id="134" name="Овал 13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138"/>
          <p:cNvGrpSpPr/>
          <p:nvPr/>
        </p:nvGrpSpPr>
        <p:grpSpPr>
          <a:xfrm>
            <a:off x="3571868" y="357166"/>
            <a:ext cx="178876" cy="321752"/>
            <a:chOff x="642910" y="5500702"/>
            <a:chExt cx="178876" cy="321752"/>
          </a:xfrm>
        </p:grpSpPr>
        <p:sp>
          <p:nvSpPr>
            <p:cNvPr id="140" name="Овал 13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144"/>
          <p:cNvGrpSpPr/>
          <p:nvPr/>
        </p:nvGrpSpPr>
        <p:grpSpPr>
          <a:xfrm>
            <a:off x="3786182" y="357166"/>
            <a:ext cx="178876" cy="321752"/>
            <a:chOff x="642910" y="5500702"/>
            <a:chExt cx="178876" cy="321752"/>
          </a:xfrm>
        </p:grpSpPr>
        <p:sp>
          <p:nvSpPr>
            <p:cNvPr id="146" name="Овал 145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Группа 150"/>
          <p:cNvGrpSpPr/>
          <p:nvPr/>
        </p:nvGrpSpPr>
        <p:grpSpPr>
          <a:xfrm>
            <a:off x="4000496" y="357166"/>
            <a:ext cx="178876" cy="321752"/>
            <a:chOff x="642910" y="5500702"/>
            <a:chExt cx="178876" cy="321752"/>
          </a:xfrm>
        </p:grpSpPr>
        <p:sp>
          <p:nvSpPr>
            <p:cNvPr id="152" name="Овал 151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156"/>
          <p:cNvGrpSpPr/>
          <p:nvPr/>
        </p:nvGrpSpPr>
        <p:grpSpPr>
          <a:xfrm>
            <a:off x="4214810" y="357166"/>
            <a:ext cx="178876" cy="321752"/>
            <a:chOff x="642910" y="5500702"/>
            <a:chExt cx="178876" cy="321752"/>
          </a:xfrm>
        </p:grpSpPr>
        <p:sp>
          <p:nvSpPr>
            <p:cNvPr id="158" name="Овал 157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162"/>
          <p:cNvGrpSpPr/>
          <p:nvPr/>
        </p:nvGrpSpPr>
        <p:grpSpPr>
          <a:xfrm>
            <a:off x="4429124" y="357166"/>
            <a:ext cx="178876" cy="321752"/>
            <a:chOff x="642910" y="5500702"/>
            <a:chExt cx="178876" cy="321752"/>
          </a:xfrm>
        </p:grpSpPr>
        <p:sp>
          <p:nvSpPr>
            <p:cNvPr id="164" name="Овал 163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168"/>
          <p:cNvGrpSpPr/>
          <p:nvPr/>
        </p:nvGrpSpPr>
        <p:grpSpPr>
          <a:xfrm>
            <a:off x="4643438" y="357166"/>
            <a:ext cx="178876" cy="321752"/>
            <a:chOff x="642910" y="5500702"/>
            <a:chExt cx="178876" cy="321752"/>
          </a:xfrm>
        </p:grpSpPr>
        <p:sp>
          <p:nvSpPr>
            <p:cNvPr id="170" name="Овал 169"/>
            <p:cNvSpPr/>
            <p:nvPr/>
          </p:nvSpPr>
          <p:spPr>
            <a:xfrm>
              <a:off x="642910" y="5500702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14348" y="5572140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785786" y="5643578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714348" y="5715016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42910" y="5786454"/>
              <a:ext cx="36000" cy="360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7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142875"/>
            <a:ext cx="8229600" cy="796925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этап   </a:t>
            </a:r>
            <a:br>
              <a:rPr lang="ru-RU" sz="24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Основной </a:t>
            </a:r>
            <a:b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ноябрь 2018г – апрель 2019г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9067"/>
              </p:ext>
            </p:extLst>
          </p:nvPr>
        </p:nvGraphicFramePr>
        <p:xfrm>
          <a:off x="-815" y="1692853"/>
          <a:ext cx="9086855" cy="4901053"/>
        </p:xfrm>
        <a:graphic>
          <a:graphicData uri="http://schemas.openxmlformats.org/drawingml/2006/table">
            <a:tbl>
              <a:tblPr/>
              <a:tblGrid>
                <a:gridCol w="367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6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</a:t>
                      </a:r>
                      <a:b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ПРЕДПОЛАГАЕМЫЙ</a:t>
                      </a:r>
                      <a:b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43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системы развития творческих способностей детей с помощью музыкально-ритмической и танцевальной деятельности: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Танцевальный ансамбль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Мальвинка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предметно-музыкальной среды в группах (куклы в костюмах, музыкальное оформление национальной музыки в течение дня);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-просмотр видео фильмов с различными танцами народов мира;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-прослушивание национальных песен;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Разучивание танцевальных элементов национальных танцев;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-Консультации, семинары для педагогов и родителей;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Информационные материалы для педагогов и родителей.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-выступление с танцевальными композициями  на музыку народов мира;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план работы танцевального ансамбля «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Мальвинка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конспекты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сценарии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мультимедийные презентации: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Конспекты консультаций, выступлений;</a:t>
                      </a: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Буклеты, стенгазеты, тематические выставки, фотовыставки и др.;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Проявление самостоятельности и творческой инициативы у детей старшего дошкольного возраста в танце.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толерантного поведения у дошкольников;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Накопление методического материала для педагогов по данному направлению. </a:t>
                      </a:r>
                    </a:p>
                    <a:p>
                      <a:pPr marL="2063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организовать эффективное взаимодействие с родителями и детьми.</a:t>
                      </a:r>
                    </a:p>
                  </a:txBody>
                  <a:tcPr marL="34266" marR="3426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38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2" name="chimes.wav"/>
          </p:stSnd>
        </p:sndAc>
      </p:transition>
    </mc:Choice>
    <mc:Fallback xmlns="">
      <p:transition spd="slow">
        <p:dissolve/>
        <p:sndAc>
          <p:stSnd>
            <p:snd r:embed="rId3" name="chimes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S03000907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D1E9EA-4B50-4437-BDDE-4A827D2A0D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TS030009077</Template>
  <TotalTime>699</TotalTime>
  <Words>858</Words>
  <Application>Microsoft Office PowerPoint</Application>
  <PresentationFormat>Экран (4:3)</PresentationFormat>
  <Paragraphs>160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Georgia</vt:lpstr>
      <vt:lpstr>Times New Roman</vt:lpstr>
      <vt:lpstr>Wingdings</vt:lpstr>
      <vt:lpstr>TS030009077</vt:lpstr>
      <vt:lpstr> МАДОУ «Детский сад «Мальвина», город Новый Уренгой     </vt:lpstr>
      <vt:lpstr>Презентация PowerPoint</vt:lpstr>
      <vt:lpstr> Актуальность</vt:lpstr>
      <vt:lpstr>Презентация PowerPoint</vt:lpstr>
      <vt:lpstr>Планируемый  результат</vt:lpstr>
      <vt:lpstr>Механизм  реализации               проекта</vt:lpstr>
      <vt:lpstr>Презентация PowerPoint</vt:lpstr>
      <vt:lpstr> Содержание   проекта 1 этап  Организационно-подготовительный сентябрь – октябрь 2018г</vt:lpstr>
      <vt:lpstr>2 этап    Основной  ноябрь 2018г – апрель 2019г</vt:lpstr>
      <vt:lpstr> 3 этап    Заключительный  май – июнь  2014г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</dc:title>
  <dc:creator>лариса егоровна</dc:creator>
  <cp:lastModifiedBy>Денис Князев</cp:lastModifiedBy>
  <cp:revision>58</cp:revision>
  <dcterms:created xsi:type="dcterms:W3CDTF">2012-11-06T15:43:17Z</dcterms:created>
  <dcterms:modified xsi:type="dcterms:W3CDTF">2020-03-01T14:18:56Z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TC030009077</vt:lpwstr>
  </property>
</Properties>
</file>