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0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122A6C"/>
    <a:srgbClr val="4F81BD"/>
    <a:srgbClr val="E1FFFB"/>
    <a:srgbClr val="A02032"/>
    <a:srgbClr val="694B15"/>
    <a:srgbClr val="D6AE4A"/>
    <a:srgbClr val="E8C378"/>
    <a:srgbClr val="FFF4E1"/>
    <a:srgbClr val="E5D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7" autoAdjust="0"/>
    <p:restoredTop sz="94660"/>
  </p:normalViewPr>
  <p:slideViewPr>
    <p:cSldViewPr>
      <p:cViewPr varScale="1">
        <p:scale>
          <a:sx n="68" d="100"/>
          <a:sy n="68" d="100"/>
        </p:scale>
        <p:origin x="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5D67B"/>
            </a:gs>
            <a:gs pos="8000">
              <a:srgbClr val="FFF4E1"/>
            </a:gs>
            <a:gs pos="19000">
              <a:srgbClr val="E8C378"/>
            </a:gs>
            <a:gs pos="70000">
              <a:srgbClr val="D6AE4A"/>
            </a:gs>
            <a:gs pos="100000">
              <a:srgbClr val="694B15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3D67-7E23-4F07-B372-67665DAB0CD8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0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-124601" y="1142985"/>
            <a:ext cx="9250325" cy="2428892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Arial Black" pitchFamily="34" charset="0"/>
              </a:rPr>
              <a:t>Проект 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188640"/>
            <a:ext cx="2579688" cy="5364450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3375554" y="5301208"/>
            <a:ext cx="5792624" cy="1408410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1600" b="1" i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Составила: Князева Маргарита Андреевна, хореограф</a:t>
            </a:r>
          </a:p>
          <a:p>
            <a:pPr algn="ctr"/>
            <a:r>
              <a:rPr lang="ru-RU" sz="1600" b="1" i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МАДОУ «ДС «Мальвина»</a:t>
            </a:r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3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-456" y="31886"/>
            <a:ext cx="9122807" cy="968222"/>
          </a:xfrm>
          <a:prstGeom prst="round2SameRect">
            <a:avLst>
              <a:gd name="adj1" fmla="val 20908"/>
              <a:gd name="adj2" fmla="val 50000"/>
            </a:avLst>
          </a:prstGeom>
          <a:gradFill>
            <a:gsLst>
              <a:gs pos="50000">
                <a:schemeClr val="bg1">
                  <a:alpha val="72000"/>
                </a:schemeClr>
              </a:gs>
              <a:gs pos="0">
                <a:srgbClr val="226C30">
                  <a:alpha val="21000"/>
                </a:srgbClr>
              </a:gs>
            </a:gsLst>
            <a:lin ang="5400000" scaled="0"/>
          </a:gradFill>
          <a:ln w="19050">
            <a:solidFill>
              <a:schemeClr val="tx1">
                <a:alpha val="53000"/>
              </a:schemeClr>
            </a:solidFill>
          </a:ln>
          <a:effectLst/>
        </p:spPr>
        <p:txBody>
          <a:bodyPr>
            <a:noAutofit/>
          </a:bodyPr>
          <a:lstStyle/>
          <a:p>
            <a:br>
              <a:rPr lang="ru-RU" sz="1400" dirty="0"/>
            </a:br>
            <a:r>
              <a:rPr lang="ru-RU" sz="1400" dirty="0"/>
              <a:t>МАДОУ «Детский сад «Мальвина», город Новый Уренгой</a:t>
            </a:r>
            <a:br>
              <a:rPr lang="ru-RU" sz="1400" dirty="0"/>
            </a:br>
            <a:r>
              <a:rPr lang="ru-RU" sz="1400" dirty="0"/>
              <a:t> </a:t>
            </a:r>
            <a:br>
              <a:rPr lang="ru-RU" sz="1400" dirty="0"/>
            </a:br>
            <a:r>
              <a:rPr lang="ru-RU" sz="1400" b="1" dirty="0"/>
              <a:t> </a:t>
            </a:r>
            <a:br>
              <a:rPr lang="ru-RU" sz="1400" dirty="0"/>
            </a:br>
            <a:endParaRPr lang="ru-RU" sz="1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subTitle" idx="1"/>
          </p:nvPr>
        </p:nvSpPr>
        <p:spPr>
          <a:xfrm>
            <a:off x="3357554" y="3714753"/>
            <a:ext cx="5811296" cy="1428759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Танцы народов мира</a:t>
            </a:r>
          </a:p>
        </p:txBody>
      </p:sp>
      <p:pic>
        <p:nvPicPr>
          <p:cNvPr id="1027" name="Picture 3" descr="C:\Users\User\Documents\Анимированные картинки\muzykalnos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9688" y="3000371"/>
            <a:ext cx="3949661" cy="370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chimes.wav"/>
          </p:stSnd>
        </p:sndAc>
      </p:transition>
    </mc:Choice>
    <mc:Fallback xmlns="">
      <p:transition spd="slow">
        <p:circle/>
        <p:sndAc>
          <p:stSnd>
            <p:snd r:embed="rId4" name="chimes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-71438" y="0"/>
            <a:ext cx="9144000" cy="1142984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7" name="Заголовок 1"/>
          <p:cNvSpPr txBox="1">
            <a:spLocks noGrp="1"/>
          </p:cNvSpPr>
          <p:nvPr>
            <p:ph type="title"/>
          </p:nvPr>
        </p:nvSpPr>
        <p:spPr>
          <a:xfrm>
            <a:off x="421762" y="66141"/>
            <a:ext cx="8229600" cy="796925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br>
              <a:rPr lang="ru-RU" sz="2400" u="sng" kern="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u="sng" kern="0" dirty="0">
                <a:solidFill>
                  <a:srgbClr val="FF0000"/>
                </a:solidFill>
                <a:latin typeface="Arial Black" pitchFamily="34" charset="0"/>
              </a:rPr>
              <a:t>3 этап   </a:t>
            </a:r>
            <a:br>
              <a:rPr lang="ru-RU" sz="2400" u="sng" kern="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kern="0" dirty="0">
                <a:solidFill>
                  <a:srgbClr val="FF0000"/>
                </a:solidFill>
                <a:latin typeface="Arial Black" pitchFamily="34" charset="0"/>
              </a:rPr>
              <a:t>Заключительный </a:t>
            </a:r>
            <a:b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май – июнь  2014г</a:t>
            </a: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152837"/>
              </p:ext>
            </p:extLst>
          </p:nvPr>
        </p:nvGraphicFramePr>
        <p:xfrm>
          <a:off x="35496" y="1484784"/>
          <a:ext cx="9086855" cy="4901053"/>
        </p:xfrm>
        <a:graphic>
          <a:graphicData uri="http://schemas.openxmlformats.org/drawingml/2006/table">
            <a:tbl>
              <a:tblPr/>
              <a:tblGrid>
                <a:gridCol w="367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4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</a:t>
                      </a:r>
                      <a:b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ПРЕДПОЛАГАЕМЫЙ</a:t>
                      </a:r>
                      <a:b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3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Подведение итогов и анализ результатов работы.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Акетирование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родителей и педагогов.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Доработка и систематизация методов, рекомендаций по данной проблеме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Обобщение опыта работы опыта на педагогическом совете ДОУ.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перспектив</a:t>
                      </a:r>
                    </a:p>
                  </a:txBody>
                  <a:tcPr marL="34266" marR="34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Итоговые выступления с проученными танцами народов мира.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 методических брошюр.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Информационный банк данных.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Видеозаписи.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Презентация 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Выставка  демонстрационного материала по теме.</a:t>
                      </a:r>
                    </a:p>
                  </a:txBody>
                  <a:tcPr marL="34266" marR="34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Ознакомление с различными видами танцев, которые могут передавать национальный характер, традиции, эмоции.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Педагоги и родители смогут осуществлять работу в данном направлении, помогая детям.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4266" marR="34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89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chimes.wav"/>
          </p:stSnd>
        </p:sndAc>
      </p:transition>
    </mc:Choice>
    <mc:Fallback xmlns="">
      <p:transition spd="slow">
        <p:circle/>
        <p:sndAc>
          <p:stSnd>
            <p:snd r:embed="rId3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9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ПАСПОРТ  ПРОЕКТА</a:t>
            </a:r>
          </a:p>
        </p:txBody>
      </p:sp>
      <p:sp>
        <p:nvSpPr>
          <p:cNvPr id="3" name="Rectangle 50"/>
          <p:cNvSpPr txBox="1">
            <a:spLocks noChangeArrowheads="1"/>
          </p:cNvSpPr>
          <p:nvPr/>
        </p:nvSpPr>
        <p:spPr>
          <a:xfrm>
            <a:off x="539552" y="1988840"/>
            <a:ext cx="7992888" cy="30243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  <a:defRPr/>
            </a:pP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ru-RU" sz="2800" b="1" i="1" dirty="0">
                <a:solidFill>
                  <a:schemeClr val="accent4">
                    <a:lumMod val="75000"/>
                  </a:schemeClr>
                </a:solidFill>
              </a:rPr>
              <a:t>Автор проекта:  </a:t>
            </a:r>
            <a:r>
              <a:rPr lang="ru-RU" sz="2800" b="1" i="1" u="sng" dirty="0">
                <a:solidFill>
                  <a:schemeClr val="accent4">
                    <a:lumMod val="75000"/>
                  </a:schemeClr>
                </a:solidFill>
              </a:rPr>
              <a:t>Князева Маргарита Андреевна, хореограф</a:t>
            </a:r>
            <a:endParaRPr lang="ru-RU" sz="2800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2800" b="1" i="1" dirty="0">
                <a:solidFill>
                  <a:schemeClr val="accent4">
                    <a:lumMod val="75000"/>
                  </a:schemeClr>
                </a:solidFill>
              </a:rPr>
              <a:t>Участники проекта</a:t>
            </a: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:  </a:t>
            </a:r>
            <a:r>
              <a:rPr lang="ru-RU" sz="2800" b="1" u="sng" dirty="0">
                <a:solidFill>
                  <a:schemeClr val="accent4">
                    <a:lumMod val="75000"/>
                  </a:schemeClr>
                </a:solidFill>
              </a:rPr>
              <a:t>воспитанники 5-7 лет</a:t>
            </a:r>
          </a:p>
          <a:p>
            <a:pPr algn="just">
              <a:defRPr/>
            </a:pPr>
            <a:r>
              <a:rPr lang="ru-RU" sz="2800" b="1" i="1" dirty="0">
                <a:solidFill>
                  <a:schemeClr val="accent4">
                    <a:lumMod val="75000"/>
                  </a:schemeClr>
                </a:solidFill>
              </a:rPr>
              <a:t>Вид проекта: </a:t>
            </a:r>
            <a:r>
              <a:rPr lang="ru-RU" sz="2800" b="1" i="1" u="sng" dirty="0">
                <a:solidFill>
                  <a:schemeClr val="accent4">
                    <a:lumMod val="75000"/>
                  </a:schemeClr>
                </a:solidFill>
              </a:rPr>
              <a:t>образовательный, </a:t>
            </a:r>
            <a:r>
              <a:rPr lang="ru-RU" sz="2800" b="1" u="sng" dirty="0">
                <a:solidFill>
                  <a:schemeClr val="accent4">
                    <a:lumMod val="75000"/>
                  </a:schemeClr>
                </a:solidFill>
              </a:rPr>
              <a:t> долгосрочный.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800" b="1" i="1" dirty="0">
                <a:solidFill>
                  <a:schemeClr val="accent4">
                    <a:lumMod val="75000"/>
                  </a:schemeClr>
                </a:solidFill>
              </a:rPr>
              <a:t>Сроки реализации проекта</a:t>
            </a: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:  </a:t>
            </a:r>
            <a:r>
              <a:rPr lang="ru-RU" sz="2800" b="1" u="sng" dirty="0">
                <a:solidFill>
                  <a:schemeClr val="accent4">
                    <a:lumMod val="75000"/>
                  </a:schemeClr>
                </a:solidFill>
              </a:rPr>
              <a:t>2018-2019 учебный год.</a:t>
            </a:r>
          </a:p>
          <a:p>
            <a:pPr>
              <a:defRPr/>
            </a:pPr>
            <a:r>
              <a:rPr lang="ru-RU" sz="2800" b="1" i="1" dirty="0">
                <a:solidFill>
                  <a:schemeClr val="accent4">
                    <a:lumMod val="75000"/>
                  </a:schemeClr>
                </a:solidFill>
              </a:rPr>
              <a:t>База  реализации проекта: </a:t>
            </a:r>
            <a:r>
              <a:rPr lang="ru-RU" sz="2800" b="1" u="sng" dirty="0">
                <a:solidFill>
                  <a:schemeClr val="accent4">
                    <a:lumMod val="75000"/>
                  </a:schemeClr>
                </a:solidFill>
              </a:rPr>
              <a:t>МАДОУ  «ДС «Мальвина»</a:t>
            </a:r>
          </a:p>
          <a:p>
            <a:pPr>
              <a:buFont typeface="Wingdings" pitchFamily="2" charset="2"/>
              <a:buNone/>
              <a:defRPr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36703706"/>
      </p:ext>
    </p:extLst>
  </p:cSld>
  <p:clrMapOvr>
    <a:masterClrMapping/>
  </p:clrMapOvr>
  <p:transition spd="slow">
    <p:randomBar dir="vert"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 rot="5400000">
            <a:off x="6322215" y="3607611"/>
            <a:ext cx="5429288" cy="214282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rot="16200000">
            <a:off x="-2607503" y="3536173"/>
            <a:ext cx="5429288" cy="214282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142984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9" name="Содержимое 168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072098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ru-RU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algn="just">
              <a:buNone/>
            </a:pPr>
            <a:r>
              <a:rPr lang="ru-RU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Заголовок 1"/>
          <p:cNvSpPr txBox="1">
            <a:spLocks noGrp="1"/>
          </p:cNvSpPr>
          <p:nvPr>
            <p:ph type="title"/>
          </p:nvPr>
        </p:nvSpPr>
        <p:spPr>
          <a:xfrm>
            <a:off x="428625" y="142875"/>
            <a:ext cx="8229600" cy="79692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 </a:t>
            </a:r>
            <a:r>
              <a:rPr lang="ru-RU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</a:t>
            </a:r>
            <a:r>
              <a:rPr lang="ru-RU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ктуальность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32282" y="1045849"/>
            <a:ext cx="867943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AutoNum type="arabicPeriod"/>
            </a:pPr>
            <a:r>
              <a:rPr lang="ru-RU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задач ОО «Художественно-эстетическое развитие» ФГОС дошкольного образования: развитие предпосылок ценностно-смыслового восприятия и понимания разных видов искусства; формирование представлений о хореографии</a:t>
            </a:r>
          </a:p>
          <a:p>
            <a:pPr marL="342900" indent="-342900" algn="just">
              <a:buAutoNum type="arabicPeriod"/>
            </a:pPr>
            <a:r>
              <a:rPr lang="ru-RU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представлений о социокультурных ценностях  разных народов посредством изучения их танцевальной культуры.	</a:t>
            </a:r>
          </a:p>
          <a:p>
            <a:pPr marL="342900" indent="-342900" algn="just">
              <a:buAutoNum type="arabicPeriod"/>
            </a:pPr>
            <a:r>
              <a:rPr lang="ru-RU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детской одаренности, как основы  творческого самоопределения личности.</a:t>
            </a:r>
          </a:p>
          <a:p>
            <a:pPr algn="just"/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</p:txBody>
      </p:sp>
      <p:sp>
        <p:nvSpPr>
          <p:cNvPr id="41" name="Стрелка вправо 40"/>
          <p:cNvSpPr/>
          <p:nvPr/>
        </p:nvSpPr>
        <p:spPr>
          <a:xfrm>
            <a:off x="10794" y="1000108"/>
            <a:ext cx="25003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Стрелка вправо 181"/>
          <p:cNvSpPr/>
          <p:nvPr/>
        </p:nvSpPr>
        <p:spPr>
          <a:xfrm>
            <a:off x="38177" y="1950284"/>
            <a:ext cx="25003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1" name="Стрелка вправо 190"/>
          <p:cNvSpPr/>
          <p:nvPr/>
        </p:nvSpPr>
        <p:spPr>
          <a:xfrm>
            <a:off x="38177" y="2714620"/>
            <a:ext cx="25003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2" name="Стрелка вправо 191"/>
          <p:cNvSpPr/>
          <p:nvPr/>
        </p:nvSpPr>
        <p:spPr>
          <a:xfrm>
            <a:off x="38177" y="3715607"/>
            <a:ext cx="25003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3" name="Стрелка вправо 192"/>
          <p:cNvSpPr/>
          <p:nvPr/>
        </p:nvSpPr>
        <p:spPr>
          <a:xfrm>
            <a:off x="25056" y="5442370"/>
            <a:ext cx="25003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15580" y="116632"/>
            <a:ext cx="9144000" cy="500042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963" indent="549275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Цель проекта:</a:t>
            </a:r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107504" y="690072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Ознакомление с танцевальной культурой  разных народов детей старшего дошкольного возраста</a:t>
            </a:r>
          </a:p>
          <a:p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Задачи проекта: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Расширение представлений воспитанников о танцевальной культуре народов мира.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Знакомство с характерными элементами танцев народов мира.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Знакомство с костюмами народов мира для танцев.</a:t>
            </a:r>
          </a:p>
          <a:p>
            <a:r>
              <a:rPr lang="ru-RU" sz="2800" b="1" dirty="0">
                <a:solidFill>
                  <a:srgbClr val="7030A0"/>
                </a:solidFill>
              </a:rPr>
              <a:t>Развитие художественных способностей. воспитанников</a:t>
            </a:r>
          </a:p>
          <a:p>
            <a:r>
              <a:rPr lang="ru-RU" b="1" dirty="0">
                <a:solidFill>
                  <a:srgbClr val="7030A0"/>
                </a:solidFill>
              </a:rPr>
              <a:t>             </a:t>
            </a:r>
          </a:p>
          <a:p>
            <a:endParaRPr lang="ru-RU" b="1" dirty="0">
              <a:solidFill>
                <a:srgbClr val="7030A0"/>
              </a:solidFill>
            </a:endParaRPr>
          </a:p>
          <a:p>
            <a:endParaRPr lang="ru-RU" b="1" dirty="0">
              <a:solidFill>
                <a:srgbClr val="7030A0"/>
              </a:solidFill>
            </a:endParaRPr>
          </a:p>
          <a:p>
            <a:pPr algn="ctr"/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 rot="5400000">
            <a:off x="6322215" y="3607611"/>
            <a:ext cx="5429288" cy="214282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rot="16200000">
            <a:off x="-2607503" y="3574261"/>
            <a:ext cx="5429288" cy="214282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17988"/>
            <a:ext cx="9144000" cy="1142984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9" name="Содержимое 168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072098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ru-RU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ru-RU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ru-RU" sz="1600" dirty="0"/>
          </a:p>
          <a:p>
            <a:pPr marL="0" lvl="0" indent="0">
              <a:buNone/>
            </a:pPr>
            <a:endParaRPr lang="ru-RU" sz="1600" dirty="0"/>
          </a:p>
          <a:p>
            <a:pPr marL="0" algn="just">
              <a:buNone/>
            </a:pPr>
            <a:endParaRPr lang="ru-RU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Заголовок 1"/>
          <p:cNvSpPr txBox="1">
            <a:spLocks noGrp="1"/>
          </p:cNvSpPr>
          <p:nvPr>
            <p:ph type="title"/>
          </p:nvPr>
        </p:nvSpPr>
        <p:spPr>
          <a:xfrm>
            <a:off x="428625" y="142875"/>
            <a:ext cx="8229600" cy="79692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Планируемый  результат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32282" y="1045849"/>
            <a:ext cx="8679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497430" y="3714752"/>
            <a:ext cx="7587488" cy="868656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22A6C"/>
                </a:solidFill>
              </a:rPr>
              <a:t>Развитие крупной моторики, координации, гибкости, пластичности</a:t>
            </a:r>
          </a:p>
        </p:txBody>
      </p:sp>
      <p:sp>
        <p:nvSpPr>
          <p:cNvPr id="176" name="Скругленный прямоугольник 175"/>
          <p:cNvSpPr/>
          <p:nvPr/>
        </p:nvSpPr>
        <p:spPr>
          <a:xfrm>
            <a:off x="1497430" y="1866017"/>
            <a:ext cx="7624922" cy="868656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22A6C"/>
                </a:solidFill>
              </a:rPr>
              <a:t>Овладение характерными элементами танцев народов мира</a:t>
            </a:r>
          </a:p>
          <a:p>
            <a:pPr lvl="0" algn="ctr"/>
            <a:r>
              <a:rPr lang="ru-RU" dirty="0">
                <a:solidFill>
                  <a:srgbClr val="122A6C"/>
                </a:solidFill>
              </a:rPr>
              <a:t> (русский, испанский, украинский, чешский, венгерский, австрийский)</a:t>
            </a:r>
          </a:p>
        </p:txBody>
      </p:sp>
      <p:sp>
        <p:nvSpPr>
          <p:cNvPr id="185" name="Скругленный прямоугольник 184"/>
          <p:cNvSpPr/>
          <p:nvPr/>
        </p:nvSpPr>
        <p:spPr>
          <a:xfrm>
            <a:off x="10438" y="875765"/>
            <a:ext cx="7587488" cy="868656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22A6C"/>
                </a:solidFill>
              </a:rPr>
              <a:t>Овладение детьми представлениями о танцах народов мира</a:t>
            </a:r>
          </a:p>
        </p:txBody>
      </p:sp>
      <p:sp>
        <p:nvSpPr>
          <p:cNvPr id="186" name="Скругленный прямоугольник 185"/>
          <p:cNvSpPr/>
          <p:nvPr/>
        </p:nvSpPr>
        <p:spPr>
          <a:xfrm>
            <a:off x="-7562" y="2788347"/>
            <a:ext cx="7587488" cy="868656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22A6C"/>
                </a:solidFill>
              </a:rPr>
              <a:t>Повышение исполнительских умений, развитие артистизма</a:t>
            </a:r>
          </a:p>
        </p:txBody>
      </p:sp>
      <p:sp>
        <p:nvSpPr>
          <p:cNvPr id="187" name="Скругленный прямоугольник 186"/>
          <p:cNvSpPr/>
          <p:nvPr/>
        </p:nvSpPr>
        <p:spPr>
          <a:xfrm>
            <a:off x="10470" y="4622521"/>
            <a:ext cx="7587488" cy="868656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122A6C"/>
                </a:solidFill>
              </a:rPr>
              <a:t>Развитие любознательности</a:t>
            </a:r>
          </a:p>
        </p:txBody>
      </p:sp>
      <p:pic>
        <p:nvPicPr>
          <p:cNvPr id="1026" name="Picture 2" descr="C:\Users\лариса егоровна\Desktop\ритмика\танец картинки\мальчик с девочко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717" y="5056849"/>
            <a:ext cx="2047706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75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  <p:sndAc>
          <p:stSnd>
            <p:snd r:embed="rId2" name="chimes.wav"/>
          </p:stSnd>
        </p:sndAc>
      </p:transition>
    </mc:Choice>
    <mc:Fallback xmlns="">
      <p:transition spd="slow">
        <p:checker/>
        <p:sndAc>
          <p:stSnd>
            <p:snd r:embed="rId4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9" name="Содержимое 168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072098"/>
          </a:xfrm>
        </p:spPr>
        <p:txBody>
          <a:bodyPr>
            <a:normAutofit/>
          </a:bodyPr>
          <a:lstStyle/>
          <a:p>
            <a:pPr marL="0" algn="just">
              <a:buNone/>
            </a:pPr>
            <a:endParaRPr lang="ru-RU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177" name="Заголовок 1"/>
          <p:cNvSpPr txBox="1">
            <a:spLocks noGrp="1"/>
          </p:cNvSpPr>
          <p:nvPr>
            <p:ph type="title"/>
          </p:nvPr>
        </p:nvSpPr>
        <p:spPr>
          <a:xfrm>
            <a:off x="375158" y="393166"/>
            <a:ext cx="4518562" cy="796925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Механизм  реализации  </a:t>
            </a:r>
            <a:b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</a:br>
            <a: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      </a:t>
            </a:r>
            <a: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проекта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32282" y="1045849"/>
            <a:ext cx="8679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</p:txBody>
      </p:sp>
      <p:sp>
        <p:nvSpPr>
          <p:cNvPr id="176" name="Заголовок 1"/>
          <p:cNvSpPr txBox="1">
            <a:spLocks/>
          </p:cNvSpPr>
          <p:nvPr/>
        </p:nvSpPr>
        <p:spPr>
          <a:xfrm>
            <a:off x="5597905" y="66141"/>
            <a:ext cx="3438954" cy="796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Инновационность  </a:t>
            </a:r>
            <a:b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24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проекта</a:t>
            </a:r>
          </a:p>
        </p:txBody>
      </p:sp>
      <p:sp>
        <p:nvSpPr>
          <p:cNvPr id="185" name="Горизонтальный свиток 184"/>
          <p:cNvSpPr/>
          <p:nvPr/>
        </p:nvSpPr>
        <p:spPr>
          <a:xfrm>
            <a:off x="5597904" y="451604"/>
            <a:ext cx="3415761" cy="6406396"/>
          </a:xfrm>
          <a:prstGeom prst="horizontalScroll">
            <a:avLst/>
          </a:prstGeom>
          <a:solidFill>
            <a:srgbClr val="4F81BD">
              <a:alpha val="2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Работа по проекту дает возможность развивать творческие способности ребенка в танце, развивать его потенциал, уверенность в себе. Проект направлен на формирование нравственно-патриотических чувств, взаимоотношения со сверстниками и взрослыми, приобщения детей к   </a:t>
            </a:r>
            <a:r>
              <a:rPr lang="ru-RU" sz="1600" dirty="0" err="1"/>
              <a:t>к</a:t>
            </a:r>
            <a:r>
              <a:rPr lang="ru-RU" sz="1600" dirty="0"/>
              <a:t> национальной культуре своей страны и культуре других стран, посредством хореографического </a:t>
            </a:r>
            <a:r>
              <a:rPr lang="ru-RU" sz="1600"/>
              <a:t>исскуства</a:t>
            </a:r>
            <a:r>
              <a:rPr lang="ru-RU" sz="1600" dirty="0"/>
              <a:t>. Приобретаются такие качества, как выдержка, внимательность, умение владеть своим телом, ребенку дается возможность почувствовать радость от движения под музыку.</a:t>
            </a:r>
          </a:p>
        </p:txBody>
      </p:sp>
      <p:pic>
        <p:nvPicPr>
          <p:cNvPr id="186" name="Picture 5" descr="46375256fotoaleksay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493" y="5031909"/>
            <a:ext cx="2774381" cy="180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9" name="Горизонтальный свиток 78"/>
          <p:cNvSpPr/>
          <p:nvPr/>
        </p:nvSpPr>
        <p:spPr>
          <a:xfrm>
            <a:off x="13693" y="660918"/>
            <a:ext cx="5401838" cy="4882799"/>
          </a:xfrm>
          <a:prstGeom prst="horizontalScroll">
            <a:avLst/>
          </a:prstGeom>
          <a:solidFill>
            <a:srgbClr val="4F81BD">
              <a:alpha val="2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rgbClr val="122A6C"/>
                </a:solidFill>
              </a:rPr>
              <a:t>- анализ </a:t>
            </a:r>
            <a:r>
              <a:rPr lang="ru-RU" sz="1600" dirty="0" err="1">
                <a:solidFill>
                  <a:srgbClr val="122A6C"/>
                </a:solidFill>
              </a:rPr>
              <a:t>допроектной</a:t>
            </a:r>
            <a:r>
              <a:rPr lang="ru-RU" sz="1600" dirty="0">
                <a:solidFill>
                  <a:srgbClr val="122A6C"/>
                </a:solidFill>
              </a:rPr>
              <a:t> деятельности;</a:t>
            </a:r>
          </a:p>
          <a:p>
            <a:r>
              <a:rPr lang="ru-RU" sz="1600" dirty="0">
                <a:solidFill>
                  <a:srgbClr val="122A6C"/>
                </a:solidFill>
              </a:rPr>
              <a:t>- изучение и анализ психолого-педагогической, методической литературы по данному направлению;</a:t>
            </a:r>
          </a:p>
          <a:p>
            <a:r>
              <a:rPr lang="ru-RU" sz="1600" dirty="0">
                <a:solidFill>
                  <a:srgbClr val="122A6C"/>
                </a:solidFill>
              </a:rPr>
              <a:t>- подбор музыкального сопровождения,</a:t>
            </a:r>
          </a:p>
          <a:p>
            <a:r>
              <a:rPr lang="ru-RU" sz="1600" dirty="0">
                <a:solidFill>
                  <a:srgbClr val="122A6C"/>
                </a:solidFill>
              </a:rPr>
              <a:t>- пополнение развивающей среды  в группах;</a:t>
            </a:r>
          </a:p>
          <a:p>
            <a:r>
              <a:rPr lang="ru-RU" sz="1600" dirty="0">
                <a:solidFill>
                  <a:srgbClr val="122A6C"/>
                </a:solidFill>
              </a:rPr>
              <a:t>-просмотр видеофильмов с различными танцами народов мира,</a:t>
            </a:r>
          </a:p>
          <a:p>
            <a:r>
              <a:rPr lang="ru-RU" sz="1600" dirty="0">
                <a:solidFill>
                  <a:srgbClr val="122A6C"/>
                </a:solidFill>
              </a:rPr>
              <a:t>-разучивание и выполнение элементов различных танцев мира;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rgbClr val="122A6C"/>
                </a:solidFill>
              </a:rPr>
              <a:t>работа с родителями;</a:t>
            </a:r>
          </a:p>
          <a:p>
            <a:r>
              <a:rPr lang="ru-RU" sz="1600" dirty="0">
                <a:solidFill>
                  <a:srgbClr val="122A6C"/>
                </a:solidFill>
              </a:rPr>
              <a:t>-показательные выступления проученных танцев народов мира;</a:t>
            </a:r>
          </a:p>
          <a:p>
            <a:r>
              <a:rPr lang="ru-RU" sz="1600" dirty="0">
                <a:solidFill>
                  <a:srgbClr val="122A6C"/>
                </a:solidFill>
              </a:rPr>
              <a:t>- мониторинг управления качеством реализации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93524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chimes.wav"/>
          </p:stSnd>
        </p:sndAc>
      </p:transition>
    </mc:Choice>
    <mc:Fallback xmlns="">
      <p:transition spd="slow">
        <p:blinds dir="vert"/>
        <p:sndAc>
          <p:stSnd>
            <p:snd r:embed="rId4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72277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134924" y="536865"/>
            <a:ext cx="898742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ru-RU" dirty="0"/>
          </a:p>
          <a:p>
            <a:r>
              <a:rPr lang="ru-RU" dirty="0"/>
              <a:t> </a:t>
            </a:r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33276"/>
            <a:ext cx="9233438" cy="500042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963" indent="549275" algn="ctr">
              <a:defRPr/>
            </a:pP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  <a:p>
            <a:pPr marL="80963" indent="549275" algn="ctr">
              <a:defRPr/>
            </a:pPr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>Ресурсное   обеспечение  реализации   проекта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107504" y="690072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0" y="940386"/>
            <a:ext cx="91223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Техническое обеспечение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Компьютер 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Принтер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    Фотоаппарат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Проектор </a:t>
            </a:r>
          </a:p>
          <a:p>
            <a:pPr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Аудио и видеотехника</a:t>
            </a:r>
          </a:p>
          <a:p>
            <a:pPr algn="ctr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Материалы на печатной основе  </a:t>
            </a:r>
          </a:p>
          <a:p>
            <a:pPr marL="179388" lvl="1" indent="268288"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Методические пособия</a:t>
            </a:r>
          </a:p>
          <a:p>
            <a:pPr marL="179388" lvl="1" indent="268288"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Учебно-методическая литература</a:t>
            </a:r>
            <a:endParaRPr lang="ru-RU" sz="2000" b="1" dirty="0">
              <a:latin typeface="Georgia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err="1">
                <a:solidFill>
                  <a:srgbClr val="C00000"/>
                </a:solidFill>
                <a:latin typeface="Georgia" pitchFamily="18" charset="0"/>
              </a:rPr>
              <a:t>Медиатека</a:t>
            </a: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  <a:p>
            <a:pPr marL="179388" lvl="1" indent="268288"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Мультимедийные презентации</a:t>
            </a:r>
          </a:p>
          <a:p>
            <a:pPr marL="179388" lvl="1" indent="268288"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Фонограммы </a:t>
            </a:r>
          </a:p>
          <a:p>
            <a:pPr marL="179388" lvl="1" indent="268288"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Видеозаписи.</a:t>
            </a:r>
          </a:p>
          <a:p>
            <a:pPr algn="ctr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>Оборудование</a:t>
            </a:r>
          </a:p>
          <a:p>
            <a:pPr marL="179388" lvl="1" indent="268288"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Различные  предметы для танцевального творчества (цветные платки, кастаньеты, тамбурины, деревянные ложки, куклы в национальных    костюмах, иллюстрации костюмов и др.)</a:t>
            </a:r>
          </a:p>
          <a:p>
            <a:pPr marL="179388" lvl="1" indent="268288" algn="ctr">
              <a:lnSpc>
                <a:spcPct val="80000"/>
              </a:lnSpc>
            </a:pPr>
            <a:r>
              <a:rPr lang="ru-RU" sz="2000" dirty="0">
                <a:latin typeface="Georgia" pitchFamily="18" charset="0"/>
              </a:rPr>
              <a:t>костюмы для выступлений</a:t>
            </a:r>
          </a:p>
        </p:txBody>
      </p:sp>
      <p:pic>
        <p:nvPicPr>
          <p:cNvPr id="163" name="Рисунок 5" descr="E:\UbogovaSV\media_materials\5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9933"/>
              </a:clrFrom>
              <a:clrTo>
                <a:srgbClr val="00993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785813"/>
            <a:ext cx="188595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9" name="Рисунок 4" descr="E:\UbogovaSV\media_materials\4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9933"/>
              </a:clrFrom>
              <a:clrTo>
                <a:srgbClr val="00993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203" y="2275511"/>
            <a:ext cx="188595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:\Users\лариса егоровна\Desktop\ритмика\клавиши в цветах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53" y="5250960"/>
            <a:ext cx="2543175" cy="142875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16536"/>
      </p:ext>
    </p:extLst>
  </p:cSld>
  <p:clrMapOvr>
    <a:masterClrMapping/>
  </p:clrMapOvr>
  <p:transition spd="slow">
    <p:wip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-71438" y="0"/>
            <a:ext cx="9144000" cy="1428736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7" name="Заголовок 1"/>
          <p:cNvSpPr txBox="1">
            <a:spLocks noGrp="1"/>
          </p:cNvSpPr>
          <p:nvPr>
            <p:ph type="title"/>
          </p:nvPr>
        </p:nvSpPr>
        <p:spPr>
          <a:xfrm>
            <a:off x="428625" y="142875"/>
            <a:ext cx="8229600" cy="796925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ru-RU" sz="3200" dirty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3200" dirty="0">
                <a:solidFill>
                  <a:srgbClr val="C00000"/>
                </a:solidFill>
                <a:latin typeface="Arial Black" pitchFamily="34" charset="0"/>
              </a:rPr>
              <a:t>Содержание   проекта</a:t>
            </a:r>
            <a:br>
              <a:rPr lang="ru-RU" sz="3200" dirty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2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 этап </a:t>
            </a:r>
            <a:br>
              <a:rPr lang="ru-RU" sz="2400" u="sng" kern="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Организационно-подготовительный</a:t>
            </a:r>
            <a:b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сентябрь – октябрь 2018г</a:t>
            </a:r>
            <a:endParaRPr lang="ru-RU" sz="24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366845"/>
              </p:ext>
            </p:extLst>
          </p:nvPr>
        </p:nvGraphicFramePr>
        <p:xfrm>
          <a:off x="100010" y="1663305"/>
          <a:ext cx="9086856" cy="4960149"/>
        </p:xfrm>
        <a:graphic>
          <a:graphicData uri="http://schemas.openxmlformats.org/drawingml/2006/table">
            <a:tbl>
              <a:tblPr/>
              <a:tblGrid>
                <a:gridCol w="3677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58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</a:t>
                      </a:r>
                      <a:b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ПРЕДПОЛАГАЕМЫЙ</a:t>
                      </a:r>
                      <a:b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нормативной базы по данному направлению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-Теоретическое осмысление проекта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Анализ условий ДОУ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-Диагностика детей, педагогов и родителей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-тематическое планирование работы по движению;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наглядного и дидактического материала, литературы;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Разработка плана проведения мероприятий проекта;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-Пополнение медиотеки, библиотек методической литературы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Подбор музыкального репертуара</a:t>
                      </a: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нормативной документации и плана деятельности по внедрению инновационного проекта.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Перспективно-тематический  план.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Модель взаимодействия педагогов.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Обогащение среды в группе: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изготовление костюмов, атрибутов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Приобретение  иллюстраций,</a:t>
                      </a:r>
                    </a:p>
                    <a:p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видеоматериалов, дисков с музыкой. Библиотека, медиотеки  для родителей и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Мультимедийные презентации.</a:t>
                      </a: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Осознание родителями и педагогами значимости актуальности проблемы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Оптимальное взаимодействие всех участников образовательного процесса Модернизация предметно-пространственной среды ДОУ.</a:t>
                      </a: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06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3" name="chimes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-71438" y="0"/>
            <a:ext cx="9144000" cy="1142984"/>
          </a:xfrm>
          <a:prstGeom prst="rect">
            <a:avLst/>
          </a:prstGeom>
          <a:gradFill>
            <a:gsLst>
              <a:gs pos="0">
                <a:srgbClr val="E5D67B"/>
              </a:gs>
              <a:gs pos="8000">
                <a:srgbClr val="FFF4E1"/>
              </a:gs>
              <a:gs pos="19000">
                <a:srgbClr val="E8C378"/>
              </a:gs>
              <a:gs pos="70000">
                <a:srgbClr val="D6AE4A"/>
              </a:gs>
              <a:gs pos="100000">
                <a:srgbClr val="694B15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7" name="Заголовок 1"/>
          <p:cNvSpPr txBox="1">
            <a:spLocks noGrp="1"/>
          </p:cNvSpPr>
          <p:nvPr>
            <p:ph type="title"/>
          </p:nvPr>
        </p:nvSpPr>
        <p:spPr>
          <a:xfrm>
            <a:off x="428625" y="142875"/>
            <a:ext cx="8229600" cy="796925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 этап   </a:t>
            </a:r>
            <a:br>
              <a:rPr lang="ru-RU" sz="24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Основной </a:t>
            </a:r>
            <a:b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ноябрь 2018г – апрель 2019г</a:t>
            </a:r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9067"/>
              </p:ext>
            </p:extLst>
          </p:nvPr>
        </p:nvGraphicFramePr>
        <p:xfrm>
          <a:off x="-815" y="1692853"/>
          <a:ext cx="9086855" cy="4901053"/>
        </p:xfrm>
        <a:graphic>
          <a:graphicData uri="http://schemas.openxmlformats.org/drawingml/2006/table">
            <a:tbl>
              <a:tblPr/>
              <a:tblGrid>
                <a:gridCol w="367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</a:t>
                      </a:r>
                      <a:b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ПРЕДПОЛАГАЕМЫЙ</a:t>
                      </a:r>
                      <a:b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25" marR="476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3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системы развития творческих способностей детей с помощью музыкально-ритмической и танцевальной деятельности: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Танцевальный ансамбль «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Мальвинка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предметно-музыкальной среды в группах (куклы в костюмах, музыкальное оформление национальной музыки в течение дня);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-просмотр видео фильмов с различными танцами народов мира;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-прослушивание национальных песен;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Разучивание танцевальных элементов национальных танцев;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-Консультации, семинары для педагогов и родителей;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Информационные материалы для педагогов и родителей.</a:t>
                      </a:r>
                    </a:p>
                  </a:txBody>
                  <a:tcPr marL="34266" marR="34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-выступление с танцевальными композициями  на музыку народов мира;</a:t>
                      </a: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план работы танцевального ансамбля «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Мальвинка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конспекты</a:t>
                      </a: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сценарии</a:t>
                      </a: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мультимедийные презентации:</a:t>
                      </a: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Конспекты консультаций, выступлений;</a:t>
                      </a: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8" marR="0" lvl="0" indent="-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Буклеты, стенгазеты, тематические выставки, фотовыставки и др.;</a:t>
                      </a:r>
                    </a:p>
                  </a:txBody>
                  <a:tcPr marL="34266" marR="34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6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Проявление самостоятельности и творческой инициативы у детей старшего дошкольного возраста в танце.</a:t>
                      </a:r>
                    </a:p>
                    <a:p>
                      <a:pPr marL="206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толерантного поведения у дошкольников;</a:t>
                      </a:r>
                    </a:p>
                    <a:p>
                      <a:pPr marL="206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Накопление методического материала для педагогов по данному направлению. </a:t>
                      </a:r>
                    </a:p>
                    <a:p>
                      <a:pPr marL="206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организовать эффективное взаимодействие с родителями и детьми.</a:t>
                      </a:r>
                    </a:p>
                  </a:txBody>
                  <a:tcPr marL="34266" marR="34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38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  <p:sndAc>
          <p:stSnd>
            <p:snd r:embed="rId2" name="chimes.wav"/>
          </p:stSnd>
        </p:sndAc>
      </p:transition>
    </mc:Choice>
    <mc:Fallback xmlns="">
      <p:transition spd="slow">
        <p:dissolve/>
        <p:sndAc>
          <p:stSnd>
            <p:snd r:embed="rId3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TS03000907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D1E9EA-4B50-4437-BDDE-4A827D2A0D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TS030009077</Template>
  <TotalTime>699</TotalTime>
  <Words>858</Words>
  <Application>Microsoft Office PowerPoint</Application>
  <PresentationFormat>Экран (4:3)</PresentationFormat>
  <Paragraphs>160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Georgia</vt:lpstr>
      <vt:lpstr>Times New Roman</vt:lpstr>
      <vt:lpstr>Wingdings</vt:lpstr>
      <vt:lpstr>TS030009077</vt:lpstr>
      <vt:lpstr> МАДОУ «Детский сад «Мальвина», город Новый Уренгой     </vt:lpstr>
      <vt:lpstr>Презентация PowerPoint</vt:lpstr>
      <vt:lpstr> Актуальность</vt:lpstr>
      <vt:lpstr>Презентация PowerPoint</vt:lpstr>
      <vt:lpstr>Планируемый  результат</vt:lpstr>
      <vt:lpstr>Механизм  реализации               проекта</vt:lpstr>
      <vt:lpstr>Презентация PowerPoint</vt:lpstr>
      <vt:lpstr> Содержание   проекта 1 этап  Организационно-подготовительный сентябрь – октябрь 2018г</vt:lpstr>
      <vt:lpstr>2 этап    Основной  ноябрь 2018г – апрель 2019г</vt:lpstr>
      <vt:lpstr> 3 этап    Заключительный  май – июнь  2014г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</dc:title>
  <dc:creator>лариса егоровна</dc:creator>
  <cp:lastModifiedBy>Денис Князев</cp:lastModifiedBy>
  <cp:revision>58</cp:revision>
  <dcterms:created xsi:type="dcterms:W3CDTF">2012-11-06T15:43:17Z</dcterms:created>
  <dcterms:modified xsi:type="dcterms:W3CDTF">2020-03-01T14:18:56Z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TC030009077</vt:lpwstr>
  </property>
</Properties>
</file>