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8" r:id="rId8"/>
    <p:sldId id="265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764BB2-12CE-461F-9F5D-DD9CDF7E1385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AF81EA-4066-453C-9839-CDDA32D69B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«Орнаментальная  графика в формировании предпосылок учебной деятельности».</a:t>
            </a:r>
            <a:endParaRPr lang="ru-RU" dirty="0" smtClean="0"/>
          </a:p>
          <a:p>
            <a:pPr algn="r"/>
            <a:r>
              <a:rPr lang="ru-RU" sz="1500" dirty="0" smtClean="0"/>
              <a:t>                               Нестеренко Тамара Михайловна</a:t>
            </a:r>
          </a:p>
          <a:p>
            <a:pPr algn="r"/>
            <a:r>
              <a:rPr lang="ru-RU" sz="1500" dirty="0" smtClean="0"/>
              <a:t>                                  Преподаватель высшей категории </a:t>
            </a:r>
          </a:p>
          <a:p>
            <a:pPr algn="r"/>
            <a:r>
              <a:rPr lang="ru-RU" sz="1500" dirty="0" smtClean="0"/>
              <a:t>                                        по классу изобразительное искусство </a:t>
            </a:r>
          </a:p>
          <a:p>
            <a:pPr algn="r"/>
            <a:r>
              <a:rPr lang="ru-RU" sz="1500" dirty="0" smtClean="0"/>
              <a:t>                                                   МБУДО «ДЕТСКАЯ ШКОЛА ИСКУССТВ» </a:t>
            </a:r>
          </a:p>
          <a:p>
            <a:pPr algn="r"/>
            <a:r>
              <a:rPr lang="ru-RU" sz="1500" dirty="0" smtClean="0"/>
              <a:t>                                                            г.Апатиты.</a:t>
            </a:r>
          </a:p>
          <a:p>
            <a:r>
              <a:rPr lang="ru-RU" dirty="0" smtClean="0"/>
              <a:t>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r>
              <a:rPr lang="ru-RU" sz="1800" dirty="0" smtClean="0">
                <a:solidFill>
                  <a:schemeClr val="tx1"/>
                </a:solidFill>
              </a:rPr>
              <a:t>Импровизация. «Композиция из сочетания линий и точек».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i="1" dirty="0" smtClean="0">
                <a:solidFill>
                  <a:schemeClr val="tx1"/>
                </a:solidFill>
              </a:rPr>
              <a:t>Точка</a:t>
            </a:r>
            <a:r>
              <a:rPr lang="ru-RU" sz="1800" dirty="0" smtClean="0">
                <a:solidFill>
                  <a:schemeClr val="tx1"/>
                </a:solidFill>
              </a:rPr>
              <a:t> – это важный элемент, используемый в орнаменте.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Набор точек, создающий определённый ритм, преобразуется в орнамент.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Пуантилизм</a:t>
            </a:r>
            <a:r>
              <a:rPr lang="ru-RU" sz="1800" dirty="0" smtClean="0">
                <a:solidFill>
                  <a:schemeClr val="tx1"/>
                </a:solidFill>
              </a:rPr>
              <a:t> – графическое изображение с использованием точек.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2\Desktop\Графика\IMG_38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500043"/>
            <a:ext cx="5857915" cy="418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96296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Орнаментальные элементы. Рисуем горные массивы. Линия может нести и смысловой и образный характер (тяжелая, рваная, волнистая).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2\Desktop\Графика\IMG_3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321" y="530225"/>
            <a:ext cx="6696711" cy="46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143932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Стилизация. Образы деревьев в графике. Используем характерные линии (спокойная, легкая, певучая, волнистая, спиральная).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2\Desktop\Графика\IMG_3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01" y="642918"/>
            <a:ext cx="7574497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212484" cy="122949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Сказочные образы деревьев. Важную роль в орнаментации графических форм играет цвет.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2\Desktop\Графика\IMG_3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316" y="530225"/>
            <a:ext cx="3577246" cy="5041926"/>
          </a:xfrm>
          <a:prstGeom prst="rect">
            <a:avLst/>
          </a:prstGeom>
          <a:noFill/>
        </p:spPr>
      </p:pic>
      <p:pic>
        <p:nvPicPr>
          <p:cNvPr id="6" name="Picture 2" descr="C:\Users\2\Desktop\Графика\IMG_38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157" y="530224"/>
            <a:ext cx="3816713" cy="5041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Рисуем архитектуру. Орнаментация.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Терем – теремок.                                   Дворец.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2\Desktop\Графика\IMG_38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339" y="530224"/>
            <a:ext cx="3915591" cy="4684725"/>
          </a:xfrm>
          <a:prstGeom prst="rect">
            <a:avLst/>
          </a:prstGeom>
          <a:noFill/>
        </p:spPr>
      </p:pic>
      <p:pic>
        <p:nvPicPr>
          <p:cNvPr id="10243" name="Picture 3" descr="C:\Users\2\Desktop\Графика\IMG_38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353" y="530224"/>
            <a:ext cx="3410985" cy="46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Стилизация предметов неживой натуры. Натюрморт.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2\Desktop\Графика\IMG_38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749" y="530225"/>
            <a:ext cx="5962106" cy="525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«Золотая рыбка». Изучаем подводный мир.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Стилизация живой натуры.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2\Desktop\Графика\IMG_3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888" y="530225"/>
            <a:ext cx="6919054" cy="475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«Северные олени».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орнаменте внутренняя сущность элементов определяется изображением символов. Обращение к источникам народного творчества, знакомства с различными элементами имеющими смысловое значение – это важный момент нравственного развития личности ребёнка.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2\Desktop\Графика\IMG_3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8714" y="530225"/>
            <a:ext cx="5772609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5016"/>
            <a:ext cx="7929618" cy="57150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Познание самого себя как части «</a:t>
            </a:r>
            <a:r>
              <a:rPr lang="ru-RU" sz="1600" dirty="0" err="1" smtClean="0">
                <a:solidFill>
                  <a:schemeClr val="tx1"/>
                </a:solidFill>
              </a:rPr>
              <a:t>космочеловека</a:t>
            </a:r>
            <a:r>
              <a:rPr lang="ru-RU" sz="1600" dirty="0" smtClean="0">
                <a:solidFill>
                  <a:schemeClr val="tx1"/>
                </a:solidFill>
              </a:rPr>
              <a:t>». «Снегурочка» Знакомство с произведениями искусства через сказку.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2\Desktop\Графика\IMG_38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24338"/>
            <a:ext cx="3143272" cy="5063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66009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«Образ незнакомой птицы». Рисуем с закрытыми глазами.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2\Desktop\Графика\IMG_3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368" y="530225"/>
            <a:ext cx="6563480" cy="482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/>
              <a:t>                     </a:t>
            </a:r>
          </a:p>
          <a:p>
            <a:r>
              <a:rPr lang="ru-RU" sz="2900" b="1" dirty="0" smtClean="0"/>
              <a:t>     «Графическое изображение появилось раньше науки. Все виды искусства связаны между собой, и черпают своё содержание из жизни».  </a:t>
            </a:r>
            <a:endParaRPr lang="ru-RU" sz="2900" dirty="0" smtClean="0"/>
          </a:p>
          <a:p>
            <a:r>
              <a:rPr lang="ru-RU" sz="2900" dirty="0" smtClean="0"/>
              <a:t> </a:t>
            </a:r>
          </a:p>
          <a:p>
            <a:r>
              <a:rPr lang="ru-RU" sz="2900" dirty="0" smtClean="0"/>
              <a:t>     </a:t>
            </a:r>
            <a:r>
              <a:rPr lang="ru-RU" sz="2900" b="1" dirty="0" smtClean="0"/>
              <a:t>- ЦЕЛЬ: Развитие психики ребёнка и его навыков, овладение движениями рук, совершенствованием в процессе разнообразной деятельности. </a:t>
            </a:r>
            <a:endParaRPr lang="ru-RU" sz="2900" dirty="0" smtClean="0"/>
          </a:p>
          <a:p>
            <a:r>
              <a:rPr lang="ru-RU" sz="2900" b="1" dirty="0" smtClean="0"/>
              <a:t>     Использовать графические приемы  изображения (учитывая сенсомоторный характер) в развитии двигательных навыков.                                                  </a:t>
            </a:r>
            <a:endParaRPr lang="ru-RU" sz="2900" dirty="0" smtClean="0"/>
          </a:p>
          <a:p>
            <a:r>
              <a:rPr lang="ru-RU" sz="2900" b="1" dirty="0" smtClean="0"/>
              <a:t>     Заложить элементы зрительно-двигательной координации, которые будут в дальнейшем помогать в процессе обучения в школе.</a:t>
            </a:r>
            <a:endParaRPr lang="ru-RU" sz="2900" dirty="0" smtClean="0"/>
          </a:p>
          <a:p>
            <a:r>
              <a:rPr lang="ru-RU" sz="2900" b="1" dirty="0" smtClean="0"/>
              <a:t> </a:t>
            </a:r>
            <a:endParaRPr lang="ru-RU" sz="2900" dirty="0" smtClean="0"/>
          </a:p>
          <a:p>
            <a:r>
              <a:rPr lang="ru-RU" sz="2900" b="1" dirty="0" smtClean="0"/>
              <a:t>     - ЗАДАЧИ: Учитывая возрастные особенности,  выполнить возможные варианты упражнений, используемых в графике от импровизации до стилизации переработки природных форм. </a:t>
            </a:r>
            <a:endParaRPr lang="ru-RU" sz="29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Дети совершенствуют приёмы, изображая большие и малые формы, линии проводят ритмично, легко, сверху вниз, слева направо, плавно, без отрыва. Кисть находится перпендикулярно к листу.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2\Desktop\Графика\IMG_3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882" y="788429"/>
            <a:ext cx="6357896" cy="4497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212484" cy="42862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Человеческая рука, как рабочий орган развивается и совершенствуется в процессе различных видов деятельности.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Важная роль отводится рисованию, занятием художественным творчеством под руководством взрослых.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Одновременно учимся понимать себя, слышать, созерцать, и мыслить, создавая умозрительные образы.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     Варианты тематических заданий используемых в работе.</a:t>
            </a:r>
            <a:endParaRPr lang="ru-RU" dirty="0" smtClean="0"/>
          </a:p>
          <a:p>
            <a:r>
              <a:rPr lang="ru-RU" b="1" dirty="0" smtClean="0"/>
              <a:t>     1. Импровизация «Композиция из линий».</a:t>
            </a:r>
            <a:endParaRPr lang="ru-RU" dirty="0" smtClean="0"/>
          </a:p>
          <a:p>
            <a:r>
              <a:rPr lang="ru-RU" b="1" dirty="0" smtClean="0"/>
              <a:t>     2. «Сказочные деревья».</a:t>
            </a:r>
            <a:endParaRPr lang="ru-RU" dirty="0" smtClean="0"/>
          </a:p>
          <a:p>
            <a:r>
              <a:rPr lang="ru-RU" b="1" dirty="0" smtClean="0"/>
              <a:t>     3. «Горные массивы Хибин».</a:t>
            </a:r>
            <a:endParaRPr lang="ru-RU" dirty="0" smtClean="0"/>
          </a:p>
          <a:p>
            <a:r>
              <a:rPr lang="ru-RU" b="1" dirty="0" smtClean="0"/>
              <a:t>     4. «Золотая рыбка».</a:t>
            </a:r>
            <a:endParaRPr lang="ru-RU" dirty="0" smtClean="0"/>
          </a:p>
          <a:p>
            <a:r>
              <a:rPr lang="ru-RU" b="1" dirty="0" smtClean="0"/>
              <a:t>     5. «Теремок», «Дворец».</a:t>
            </a:r>
            <a:endParaRPr lang="ru-RU" dirty="0" smtClean="0"/>
          </a:p>
          <a:p>
            <a:r>
              <a:rPr lang="ru-RU" b="1" dirty="0" smtClean="0"/>
              <a:t>     6. «Натюрморт».</a:t>
            </a:r>
            <a:endParaRPr lang="ru-RU" dirty="0" smtClean="0"/>
          </a:p>
          <a:p>
            <a:r>
              <a:rPr lang="ru-RU" b="1" dirty="0" smtClean="0"/>
              <a:t>     7. «Северный олень», «Сказочная бабочка», «Рисуем сказочных птиц».</a:t>
            </a:r>
            <a:endParaRPr lang="ru-RU" dirty="0" smtClean="0"/>
          </a:p>
          <a:p>
            <a:r>
              <a:rPr lang="ru-RU" b="1" dirty="0" smtClean="0"/>
              <a:t>     8. «Живая буквица», «Коврик».</a:t>
            </a:r>
            <a:endParaRPr lang="ru-RU" dirty="0" smtClean="0"/>
          </a:p>
          <a:p>
            <a:r>
              <a:rPr lang="ru-RU" b="1" dirty="0" smtClean="0"/>
              <a:t>     9. «Рисуем с закрытыми глазами».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2900" b="1" dirty="0" smtClean="0"/>
              <a:t>     Важную роль в орнаментации графических форм играет цвет.   </a:t>
            </a:r>
          </a:p>
          <a:p>
            <a:r>
              <a:rPr lang="ru-RU" sz="2900" b="1" dirty="0" smtClean="0"/>
              <a:t>  </a:t>
            </a:r>
            <a:endParaRPr lang="ru-RU" sz="2900" dirty="0" smtClean="0"/>
          </a:p>
          <a:p>
            <a:r>
              <a:rPr lang="ru-RU" sz="2900" b="1" dirty="0" smtClean="0"/>
              <a:t>     - Цвет - это полезное средство для выражения эмоций, особенно тех, которые ребёнку трудно выразить словами, с помощью чего можно начинать </a:t>
            </a:r>
            <a:r>
              <a:rPr lang="ru-RU" sz="2900" b="1" dirty="0" err="1" smtClean="0"/>
              <a:t>самоутверждаться</a:t>
            </a:r>
            <a:r>
              <a:rPr lang="ru-RU" sz="2900" b="1" dirty="0" smtClean="0"/>
              <a:t>. Действие цветов обусловлено, с одной стороны непосредственным влиянием на организм, а с другой - ассоциациями, которые цвета вызывают на основе предшествовавшего опыта. </a:t>
            </a:r>
          </a:p>
          <a:p>
            <a:r>
              <a:rPr lang="ru-RU" sz="2900" b="1" dirty="0" smtClean="0"/>
              <a:t>                                                                                                   </a:t>
            </a:r>
            <a:endParaRPr lang="ru-RU" sz="2900" dirty="0" smtClean="0"/>
          </a:p>
          <a:p>
            <a:r>
              <a:rPr lang="ru-RU" sz="2900" b="1" dirty="0" smtClean="0"/>
              <a:t>     Хоть главным органом для человека, дающим возможность увидеть удивительный, разноцветный мир вокруг себя является зрение. В сущности, человек видит не глазами, а головным мозгом. Вместе с мозгом глаза работают поочерёдно «включаются» и «выключаются». </a:t>
            </a:r>
          </a:p>
          <a:p>
            <a:endParaRPr lang="ru-RU" sz="2900" dirty="0" smtClean="0"/>
          </a:p>
          <a:p>
            <a:r>
              <a:rPr lang="ru-RU" sz="2900" b="1" dirty="0" smtClean="0"/>
              <a:t>     - Цветовой голод может стать причиной серьёзных заболеваний, как физических, так и психологических.                                                                                               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2900" b="1" dirty="0" smtClean="0"/>
              <a:t>     Литература:                                                                                                                                                               </a:t>
            </a:r>
            <a:endParaRPr lang="ru-RU" sz="2900" dirty="0" smtClean="0"/>
          </a:p>
          <a:p>
            <a:r>
              <a:rPr lang="ru-RU" sz="2900" b="1" dirty="0" smtClean="0"/>
              <a:t>     - </a:t>
            </a:r>
            <a:r>
              <a:rPr lang="ru-RU" sz="2900" b="1" dirty="0" err="1" smtClean="0"/>
              <a:t>С.В.Жарикова</a:t>
            </a:r>
            <a:r>
              <a:rPr lang="ru-RU" sz="2900" b="1" dirty="0" smtClean="0"/>
              <a:t>, «Архаические мотивы Северорусской орнаментики», Москва. 1988г;</a:t>
            </a:r>
            <a:endParaRPr lang="ru-RU" sz="2900" dirty="0" smtClean="0"/>
          </a:p>
          <a:p>
            <a:r>
              <a:rPr lang="ru-RU" sz="2900" b="1" dirty="0" smtClean="0"/>
              <a:t>     - М.П. Жабинская «Составь узор», Минск, 1992г;</a:t>
            </a:r>
            <a:endParaRPr lang="ru-RU" sz="2900" dirty="0" smtClean="0"/>
          </a:p>
          <a:p>
            <a:r>
              <a:rPr lang="ru-RU" sz="2900" b="1" dirty="0" smtClean="0"/>
              <a:t>     - Т. Соколов, «Орнамент почерк Эпохи», Ленинград, «Аврора», 1972г.</a:t>
            </a:r>
            <a:endParaRPr lang="ru-RU" sz="2900" dirty="0" smtClean="0"/>
          </a:p>
          <a:p>
            <a:r>
              <a:rPr lang="ru-RU" sz="2900" b="1" dirty="0" smtClean="0"/>
              <a:t>     - А.О.Мелик-Пашаев, «О состоянии и возможностях художественного образования: Аналитическая записка» . - «Искусство в школе». №1, 2008г.           </a:t>
            </a:r>
            <a:endParaRPr lang="ru-RU" sz="2900" dirty="0" smtClean="0"/>
          </a:p>
          <a:p>
            <a:r>
              <a:rPr lang="ru-RU" sz="2900" b="1" dirty="0" smtClean="0"/>
              <a:t>     - «Что общего у хирургии и живописи?» - стр. 55-56 - журнал «Искусство в школе» №5,2009г.          </a:t>
            </a:r>
            <a:endParaRPr lang="ru-RU" sz="2900" dirty="0" smtClean="0"/>
          </a:p>
          <a:p>
            <a:r>
              <a:rPr lang="ru-RU" sz="2900" b="1" dirty="0" smtClean="0"/>
              <a:t>     - «Психологические особенности восприятия детьми дошкольного возраста различных цветов и их оттенков» - журнал «Книжки, нотки и игрушки для Катюшки и Андрюшки» №7, 2008г.                                                                                                          </a:t>
            </a:r>
            <a:endParaRPr lang="ru-RU" sz="2900" dirty="0" smtClean="0"/>
          </a:p>
          <a:p>
            <a:r>
              <a:rPr lang="ru-RU" sz="2900" b="1" dirty="0" smtClean="0"/>
              <a:t>     - «Цвет и зрение» - журнал «Будь здоров» №10, 2004г.                                                                                   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75550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Орнамент - (лат. украшение, узор) - в котором сочетаются и повторяются геометрические и изобразительные элементы.</a:t>
            </a:r>
            <a:endParaRPr lang="ru-RU" sz="1600" b="1" dirty="0"/>
          </a:p>
        </p:txBody>
      </p:sp>
      <p:pic>
        <p:nvPicPr>
          <p:cNvPr id="10" name="Picture 2" descr="C:\Users\2\Desktop\Графика\IMG_3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141" y="1142984"/>
            <a:ext cx="4090649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57760"/>
            <a:ext cx="8183880" cy="128588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Линия – уникальный инструмент, который используется для изменения направления её от вертикали, горизонтали, наклона, до самых различных закруглений.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Линия – может нести и смысловой и образный характер (спокойная, лёгкая, певучая, тяжёлая, колючая, рваная, волнистая). 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2\Desktop\Графика\IMG_3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803" y="714356"/>
            <a:ext cx="31398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«Период каракуль».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Возможность управлять движением своих рук появляется к 2-м годам.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Элементы зрительно-двигательной координации закладываются в первой младшей группе. Дети путём подражания многократно выполняют кругообразные движения, пятнышки, точки, линии разного характера.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2\Desktop\ПРЕЗЕНТАЦИИ\IMG_4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360" y="530225"/>
            <a:ext cx="585331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786322"/>
            <a:ext cx="7615262" cy="12487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Следует прививать навык держать кисть, карандаш тремя пальцами (между большим, средним и указательным).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07" r="8341" b="25663"/>
          <a:stretch>
            <a:fillRect/>
          </a:stretch>
        </p:blipFill>
        <p:spPr bwMode="auto">
          <a:xfrm>
            <a:off x="1428728" y="530225"/>
            <a:ext cx="6143668" cy="389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</TotalTime>
  <Words>277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Линия – уникальный инструмент, который используется для изменения направления её от вертикали, горизонтали, наклона, до самых различных закруглений.      Линия – может нести и смысловой и образный характер (спокойная, лёгкая, певучая, тяжёлая, колючая, рваная, волнистая).   </vt:lpstr>
      <vt:lpstr>«Период каракуль».  Возможность управлять движением своих рук появляется к 2-м годам. Элементы зрительно-двигательной координации закладываются в первой младшей группе. Дети путём подражания многократно выполняют кругообразные движения, пятнышки, точки, линии разного характера.</vt:lpstr>
      <vt:lpstr>Следует прививать навык держать кисть, карандаш тремя пальцами (между большим, средним и указательным).  </vt:lpstr>
      <vt:lpstr>     Импровизация. «Композиция из сочетания линий и точек». -Точка – это важный элемент, используемый в орнаменте.  Набор точек, создающий определённый ритм, преобразуется в орнамент. Пуантилизм – графическое изображение с использованием точек.</vt:lpstr>
      <vt:lpstr>     Орнаментальные элементы. Рисуем горные массивы. Линия может нести и смысловой и образный характер (тяжелая, рваная, волнистая).</vt:lpstr>
      <vt:lpstr>Стилизация. Образы деревьев в графике. Используем характерные линии (спокойная, легкая, певучая, волнистая, спиральная).</vt:lpstr>
      <vt:lpstr>Сказочные образы деревьев. Важную роль в орнаментации графических форм играет цвет.</vt:lpstr>
      <vt:lpstr>Рисуем архитектуру. Орнаментация.  Терем – теремок.                                   Дворец.</vt:lpstr>
      <vt:lpstr>Стилизация предметов неживой натуры. Натюрморт.</vt:lpstr>
      <vt:lpstr>«Золотая рыбка». Изучаем подводный мир.  Стилизация живой натуры.</vt:lpstr>
      <vt:lpstr>                                                  «Северные олени».  В орнаменте внутренняя сущность элементов определяется изображением символов. Обращение к источникам народного творчества, знакомства с различными элементами имеющими смысловое значение – это важный момент нравственного развития личности ребёнка.</vt:lpstr>
      <vt:lpstr>Познание самого себя как части «космочеловека». «Снегурочка» Знакомство с произведениями искусства через сказку.</vt:lpstr>
      <vt:lpstr>«Образ незнакомой птицы». Рисуем с закрытыми глазами.</vt:lpstr>
      <vt:lpstr>     Дети совершенствуют приёмы, изображая большие и малые формы, линии проводят ритмично, легко, сверху вниз, слева направо, плавно, без отрыва. Кисть находится перпендикулярно к листу.</vt:lpstr>
      <vt:lpstr>             Человеческая рука, как рабочий орган развивается и совершенствуется в процессе различных видов деятельности.          Важная роль отводится рисованию, занятием художественным творчеством под руководством взрослых.      Одновременно учимся понимать себя, слышать, созерцать, и мыслить, создавая умозрительные образы. </vt:lpstr>
    </vt:vector>
  </TitlesOfParts>
  <Company>ПКО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Нестеренко</dc:creator>
  <cp:lastModifiedBy>Нестеренко Иван Васильевич</cp:lastModifiedBy>
  <cp:revision>34</cp:revision>
  <dcterms:created xsi:type="dcterms:W3CDTF">2017-03-27T18:39:30Z</dcterms:created>
  <dcterms:modified xsi:type="dcterms:W3CDTF">2018-02-27T07:06:40Z</dcterms:modified>
</cp:coreProperties>
</file>