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CDE5EB"/>
    <a:srgbClr val="FFFFEF"/>
    <a:srgbClr val="FFF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692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2DD4-5E89-4D96-B266-5A38DC6FEB8F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5344-DF13-4F03-AA1A-5D1C239D4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9F79-68A6-4490-BD35-C38CC4759084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458E-538F-4F9B-974A-5B74F8BED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10AF-F8DA-4EE5-83A1-F5EC13E56946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D955-773E-407F-96FB-6436ADB32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2B15-E298-4FE3-852A-020A1F93E076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E47F-53B0-4B18-BB9E-53A9EFA40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8559-4C09-4AB4-A334-9BDEB4D2A782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DDF4-4268-4DF6-9DE6-F02210928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6986-4F49-4133-8393-D2A573A6CDB9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A63A-8730-4276-A9B3-F05AE87AC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473C-6466-40EA-A5BD-59C46CF3704D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17C1-3D87-4DF3-ADB2-66F959AD1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815A-3ABA-41F4-80F0-9FF697A74E1B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3B54-BD90-45F3-97EF-2599312E3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02EF-CCC4-4DFB-94AA-E9054E1B28FB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6A37-7704-4845-B534-88371BEF1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404F-02A2-441E-9BF2-446B9743B339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B40E-9397-446C-ACF7-1E8E54B6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DFED-3A46-4E81-98EB-CB90BB393BE3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FCF7-519E-43EB-B90D-475D42808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96E63-1EEC-4D66-B88F-3C0387C53389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2E4FC-C6B5-4B2C-91F5-A391D7E8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5763" y="765175"/>
            <a:ext cx="8443912" cy="2792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E46C0A"/>
                </a:solidFill>
                <a:latin typeface="Times New Roman" pitchFamily="18" charset="0"/>
              </a:rPr>
              <a:t>Работа творческих групп </a:t>
            </a:r>
            <a:br>
              <a:rPr lang="ru-RU" sz="3600" b="1">
                <a:solidFill>
                  <a:srgbClr val="E46C0A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E46C0A"/>
                </a:solidFill>
                <a:latin typeface="Times New Roman" pitchFamily="18" charset="0"/>
              </a:rPr>
              <a:t> в  ГБДОУ детском саду № 84 </a:t>
            </a:r>
            <a:br>
              <a:rPr lang="ru-RU" sz="3600" b="1">
                <a:solidFill>
                  <a:srgbClr val="E46C0A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E46C0A"/>
                </a:solidFill>
                <a:latin typeface="Times New Roman" pitchFamily="18" charset="0"/>
              </a:rPr>
              <a:t>Приморского района  </a:t>
            </a:r>
            <a:br>
              <a:rPr lang="ru-RU" sz="3600" b="1">
                <a:solidFill>
                  <a:srgbClr val="E46C0A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E46C0A"/>
                </a:solidFill>
                <a:latin typeface="Times New Roman" pitchFamily="18" charset="0"/>
              </a:rPr>
              <a:t> Санкт-Петербурга</a:t>
            </a:r>
            <a:r>
              <a:rPr lang="ru-RU" sz="3600" b="1">
                <a:solidFill>
                  <a:srgbClr val="E46C0A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3284538"/>
            <a:ext cx="9001125" cy="2165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Выступление</a:t>
            </a:r>
          </a:p>
          <a:p>
            <a:pPr algn="ctr"/>
            <a:r>
              <a:rPr lang="ru-RU" sz="32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МАРУЩЕНКО ТАТЬЯНЫ   ШАФКАТОВНЫ, </a:t>
            </a:r>
            <a:endParaRPr lang="ru-RU" sz="3600" b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algn="ctr"/>
            <a:r>
              <a:rPr lang="ru-RU" sz="3200" b="1" i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Users\Гыук\Desktop\Новая папка (4)\134812_14107744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98326">
            <a:off x="5335588" y="2298700"/>
            <a:ext cx="3741737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33338" y="115888"/>
            <a:ext cx="9144001" cy="487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План  работы  ТГ  «Умеешь  сам – научи  других»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/>
        </p:nvGraphicFramePr>
        <p:xfrm>
          <a:off x="468313" y="1016000"/>
          <a:ext cx="4419600" cy="5260980"/>
        </p:xfrm>
        <a:graphic>
          <a:graphicData uri="http://schemas.openxmlformats.org/drawingml/2006/table">
            <a:tbl>
              <a:tblPr/>
              <a:tblGrid>
                <a:gridCol w="1914525"/>
                <a:gridCol w="2505075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Осенняя  палитра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Природные  материалы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Чудо ладошки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Поделки из пуговиц.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Пуговицы,  шнур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Авторская  игрушка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Бросовый  материал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Поделки  на  дисках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Диски, пластилин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Оригами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Бумага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Цветы  для  мамы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Открытки,  объёмные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Пластилинография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«Никто  не  забыт, ничто не забыто»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4967288" y="896938"/>
            <a:ext cx="4048125" cy="1793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 ЭТОЙ  ГРУППЫ –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5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ТАЦИЙ ОЛЬГА НИКОЛАЕВНА</a:t>
            </a:r>
            <a:r>
              <a:rPr lang="ru-RU" sz="5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5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 ВЫСШЕЙ  КВАЛИФИКАЦИОННОЙ  КАТЕГОРИИ.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063" y="3500438"/>
            <a:ext cx="3252787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12.09.2016 г.  </a:t>
            </a:r>
          </a:p>
          <a:p>
            <a:pPr algn="ctr"/>
            <a:endParaRPr lang="ru-RU" sz="2400" b="1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Прошло  первое  заседание:</a:t>
            </a:r>
          </a:p>
          <a:p>
            <a:pPr algn="ctr"/>
            <a:r>
              <a:rPr lang="ru-RU" sz="2400" b="1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«Осенняя  палитра»</a:t>
            </a:r>
            <a:r>
              <a:rPr lang="ru-RU" sz="24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188" y="1158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Выступление  Ровновой К.Э.  с  презентацией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«Поделки  из  природных  материалов»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1" descr="F:\ров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8731"/>
            <a:ext cx="2957264" cy="487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220335" cy="249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8-5.jpg"/>
          <p:cNvPicPr>
            <a:picLocks noChangeAspect="1" noChangeArrowheads="1"/>
          </p:cNvPicPr>
          <p:nvPr/>
        </p:nvPicPr>
        <p:blipFill>
          <a:blip r:embed="rId4" cstate="print"/>
          <a:srcRect l="15920" t="7772" r="4452"/>
          <a:stretch>
            <a:fillRect/>
          </a:stretch>
        </p:blipFill>
        <p:spPr bwMode="auto">
          <a:xfrm>
            <a:off x="3525597" y="3644408"/>
            <a:ext cx="3124200" cy="277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11 членов  творческой  группы  активно  включились  в  работу</a:t>
            </a:r>
          </a:p>
        </p:txBody>
      </p:sp>
      <p:pic>
        <p:nvPicPr>
          <p:cNvPr id="3" name="Picture 2" descr="C:\Users\Рома\Desktop\С Таниной  флешки\20160915_13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89" y="1340768"/>
            <a:ext cx="8835940" cy="497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Рома\Desktop\С Таниной  флешки\20160915_135035.jpg"/>
          <p:cNvPicPr>
            <a:picLocks noChangeAspect="1" noChangeArrowheads="1"/>
          </p:cNvPicPr>
          <p:nvPr/>
        </p:nvPicPr>
        <p:blipFill>
          <a:blip r:embed="rId2" cstate="print"/>
          <a:srcRect t="45556" b="20000"/>
          <a:stretch>
            <a:fillRect/>
          </a:stretch>
        </p:blipFill>
        <p:spPr bwMode="auto">
          <a:xfrm>
            <a:off x="120232" y="4374034"/>
            <a:ext cx="3675707" cy="225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Рома\Desktop\С Таниной  флешки\20160915_135040.jpg"/>
          <p:cNvPicPr>
            <a:picLocks noChangeAspect="1" noChangeArrowheads="1"/>
          </p:cNvPicPr>
          <p:nvPr/>
        </p:nvPicPr>
        <p:blipFill>
          <a:blip r:embed="rId3" cstate="print"/>
          <a:srcRect l="24321" t="53333" r="32222" b="21111"/>
          <a:stretch>
            <a:fillRect/>
          </a:stretch>
        </p:blipFill>
        <p:spPr bwMode="auto">
          <a:xfrm>
            <a:off x="3198962" y="2888028"/>
            <a:ext cx="3101230" cy="29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Рома\Desktop\С Таниной  флешки\20160915_134358.jpg"/>
          <p:cNvPicPr>
            <a:picLocks noChangeAspect="1" noChangeArrowheads="1"/>
          </p:cNvPicPr>
          <p:nvPr/>
        </p:nvPicPr>
        <p:blipFill>
          <a:blip r:embed="rId4" cstate="print"/>
          <a:srcRect t="8390" r="3607" b="29288"/>
          <a:stretch>
            <a:fillRect/>
          </a:stretch>
        </p:blipFill>
        <p:spPr bwMode="auto">
          <a:xfrm>
            <a:off x="120232" y="127382"/>
            <a:ext cx="344805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Рома\Desktop\С Таниной  флешки\20160915_134927.jpg"/>
          <p:cNvPicPr>
            <a:picLocks noChangeAspect="1" noChangeArrowheads="1"/>
          </p:cNvPicPr>
          <p:nvPr/>
        </p:nvPicPr>
        <p:blipFill>
          <a:blip r:embed="rId5" cstate="print"/>
          <a:srcRect t="15556" b="38889"/>
          <a:stretch>
            <a:fillRect/>
          </a:stretch>
        </p:blipFill>
        <p:spPr bwMode="auto">
          <a:xfrm>
            <a:off x="4806928" y="9489"/>
            <a:ext cx="3847752" cy="311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Рома\Desktop\С Таниной  флешки\20160915_134711.jpg"/>
          <p:cNvPicPr>
            <a:picLocks noChangeAspect="1" noChangeArrowheads="1"/>
          </p:cNvPicPr>
          <p:nvPr/>
        </p:nvPicPr>
        <p:blipFill>
          <a:blip r:embed="rId6" cstate="print"/>
          <a:srcRect t="18520"/>
          <a:stretch>
            <a:fillRect/>
          </a:stretch>
        </p:blipFill>
        <p:spPr bwMode="auto">
          <a:xfrm>
            <a:off x="6300192" y="3125693"/>
            <a:ext cx="2664296" cy="351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44450"/>
            <a:ext cx="89281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ТГ « Теория и практика образовательной области «Познавательное развитие»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6680" name="Group 56"/>
          <p:cNvGraphicFramePr>
            <a:graphicFrameLocks noGrp="1"/>
          </p:cNvGraphicFramePr>
          <p:nvPr/>
        </p:nvGraphicFramePr>
        <p:xfrm>
          <a:off x="4006850" y="1122363"/>
          <a:ext cx="4464050" cy="5383216"/>
        </p:xfrm>
        <a:graphic>
          <a:graphicData uri="http://schemas.openxmlformats.org/drawingml/2006/table">
            <a:tbl>
              <a:tblPr/>
              <a:tblGrid>
                <a:gridCol w="868363"/>
                <a:gridCol w="3595687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22.09.2016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Введение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Познавательно-исследовательская деятельность.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Картотека опытов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20.10.2016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Проектная деятельность.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Макет проекта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17.11.2016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Ознакомление с миром природы.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Леппбуки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15.12.2016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Ознакомление с предметным окружением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Картотека развивающих игр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19.01.2017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ФЭМП.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Игры Воскобовича на занятиях по ФЭМП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8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16.02.2017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Ознакомление с социальным миром.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Разрезные карточки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9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16.03.2017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Создание условий для развития познавательной деятельности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6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Обмен опытом.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20.04.2016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Год особо охраняемой природы территории.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Развивающие игры по экологии.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18.05.2017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Итоги.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Анкетирование </a:t>
                      </a:r>
                    </a:p>
                  </a:txBody>
                  <a:tcPr marL="57694" marR="57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" descr="C:\Users\Рома\Desktop\маруси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42832"/>
            <a:ext cx="3120752" cy="31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7488" y="1495425"/>
            <a:ext cx="37433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 руководитель  этой  группы.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План  создавался  таким  образом,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 помочь  педагогам  как  в  теории,  так  и  в  практической  части.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8" y="106363"/>
            <a:ext cx="8135937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04A7B"/>
                </a:solidFill>
                <a:latin typeface="Times New Roman" pitchFamily="18" charset="0"/>
              </a:rPr>
              <a:t>22.09.2016 состоялось  первое  заседание</a:t>
            </a:r>
          </a:p>
          <a:p>
            <a:pPr algn="ctr"/>
            <a:r>
              <a:rPr lang="ru-RU" sz="2800" b="1">
                <a:solidFill>
                  <a:srgbClr val="604A7B"/>
                </a:solidFill>
                <a:latin typeface="Times New Roman" pitchFamily="18" charset="0"/>
              </a:rPr>
              <a:t>Творческой группы «Познавательное развитие»</a:t>
            </a:r>
          </a:p>
        </p:txBody>
      </p:sp>
      <p:pic>
        <p:nvPicPr>
          <p:cNvPr id="5" name="Picture 4" descr="https://pp.vk.me/c836739/v836739666/2973/P57Ygs8NX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 rot="20687413">
            <a:off x="402754" y="1641818"/>
            <a:ext cx="5582579" cy="406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pp.vk.me/c836739/v836739666/2969/i70d2lhYGOA.jpg"/>
          <p:cNvPicPr>
            <a:picLocks noChangeAspect="1" noChangeArrowheads="1"/>
          </p:cNvPicPr>
          <p:nvPr/>
        </p:nvPicPr>
        <p:blipFill>
          <a:blip r:embed="rId3" cstate="print"/>
          <a:srcRect l="22011" r="7065"/>
          <a:stretch>
            <a:fillRect/>
          </a:stretch>
        </p:blipFill>
        <p:spPr bwMode="auto">
          <a:xfrm>
            <a:off x="6228243" y="980728"/>
            <a:ext cx="2569840" cy="24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pp.vk.me/c836739/v836739666/2987/0TQ-L0rk69Q.jpg"/>
          <p:cNvPicPr>
            <a:picLocks noChangeAspect="1" noChangeArrowheads="1"/>
          </p:cNvPicPr>
          <p:nvPr/>
        </p:nvPicPr>
        <p:blipFill>
          <a:blip r:embed="rId4"/>
          <a:srcRect l="17583" r="23806"/>
          <a:stretch>
            <a:fillRect/>
          </a:stretch>
        </p:blipFill>
        <p:spPr bwMode="auto">
          <a:xfrm>
            <a:off x="5106276" y="3356992"/>
            <a:ext cx="2952328" cy="33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971600" y="404664"/>
            <a:ext cx="6912768" cy="5832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defRPr/>
            </a:pP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В заключении хочется отметить, что всё в педагогической деятельности взаимосвязано и взаимозависимо.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В ней не должно быть “отдельно стоящих”.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  Лишь системный подход дает возможность четко обозначить проблему, проанализировать ситуацию, найти возможные решения, скорректировать и проанализировать свои действия, работать с опережением, на перспективу.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 Работа </a:t>
            </a:r>
            <a:r>
              <a:rPr lang="ru-RU" sz="1800" b="1" dirty="0" smtClean="0">
                <a:latin typeface="Comic Sans MS" pitchFamily="66" charset="0"/>
                <a:cs typeface="Times New Roman" pitchFamily="18" charset="0"/>
              </a:rPr>
              <a:t>творческих групп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, является лишь одной цепочкой в образовательной системе ДОУ, но и она способна влиять на развитие компетентности педагогов и повышение качества образования.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ru-RU" sz="18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620713"/>
            <a:ext cx="66246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Lucida Sans Unicode" pitchFamily="34" charset="0"/>
              </a:rPr>
              <a:t>Не  живите  уныло,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Lucida Sans Unicode" pitchFamily="34" charset="0"/>
              </a:rPr>
              <a:t>Не  жалейте,  что  было,</a:t>
            </a:r>
            <a:br>
              <a:rPr lang="ru-RU" sz="3600" b="1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Lucida Sans Unicode" pitchFamily="34" charset="0"/>
              </a:rPr>
            </a:br>
            <a:r>
              <a:rPr lang="ru-RU" sz="3600" b="1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Lucida Sans Unicode" pitchFamily="34" charset="0"/>
              </a:rPr>
              <a:t>Не  гадайте,  что  будет,</a:t>
            </a:r>
            <a:br>
              <a:rPr lang="ru-RU" sz="3600" b="1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Lucida Sans Unicode" pitchFamily="34" charset="0"/>
              </a:rPr>
            </a:br>
            <a:r>
              <a:rPr lang="ru-RU" sz="3600" b="1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Lucida Sans Unicode" pitchFamily="34" charset="0"/>
              </a:rPr>
              <a:t>Берегите,  что  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foto_sad_le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4229"/>
            <a:ext cx="3744416" cy="2798753"/>
          </a:xfrm>
          <a:prstGeom prst="rect">
            <a:avLst/>
          </a:prstGeom>
          <a:ln w="1270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3898900" y="609600"/>
            <a:ext cx="511333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МОДЕРНИЗАЦИИ ОБРАЗОВАНИЯ ПРЕДЪЯВИЛ СЕРЬЕЗНЫЕ ТРЕБОВАНИЯ К ДОШКОЛЬНЫМ УЧРЕЖДЕНИЯМ, КАК ПЕРВОЙ СТУПЕНИ В СИСТЕМЕ НЕПРЕРЫВНОГО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775" y="3284538"/>
            <a:ext cx="56705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 НАХОДИТСЯ В ПРЯМОЙ ЗАВИСИМОСТИ ОТ КАДРОВ.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4724400"/>
            <a:ext cx="84550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 ОТМЕТИТЬ, ЧТО В СОВРЕМЕННЫХ УСЛОВИЯХ РЕФОРМИРОВАНИЯ ОБРАЗОВАНИЯ РАДИКАЛЬНО МЕНЯЕТСЯ СТАТУС ПЕДАГОГА, ЕГО ОБРАЗОВАТЕЛЬНЫЕ ФУНКЦИИ, СООТВЕТСТВЕННО МЕНЯЮТСЯ ТРЕБОВАНИЯ К ЕГО ПРОФЕССИОНАЛЬНО-ПЕДАГОГИЧЕСКОЙ КОМПЕТЕНТНОСТИ, К УРОВНЮ ЕГО ПРОФЕССИОНАЛИЗМА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604325/v604325380/2da8c/RqIQYZRUVU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>
            <a:off x="251520" y="288609"/>
            <a:ext cx="4160133" cy="28523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4159250" y="838200"/>
            <a:ext cx="468471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Сегодня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востребован педагог творческий, компетентный, способный к развитию умений мобилизовать свой личностный потенциал в современной системе воспитания и развития дошкольника.</a:t>
            </a:r>
          </a:p>
        </p:txBody>
      </p:sp>
      <p:pic>
        <p:nvPicPr>
          <p:cNvPr id="4" name="Picture 4" descr="https://pp.vk.me/c625819/v625819380/53f30/N8IA7mNs4sQ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>
            <a:off x="4691359" y="3501008"/>
            <a:ext cx="3962399" cy="2971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36525" y="3860800"/>
            <a:ext cx="47275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связи с повышением требований к качеству дошкольного образования и профессиональной компетенции педагогов  меняется и методическая работа с кадрами, характер которой зависит от профессиональной компетентности каждого педагога.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Рома\Desktop\марусик\SePGZJb7h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1773">
            <a:off x="4990809" y="447744"/>
            <a:ext cx="3861658" cy="257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Рома\Desktop\марусик\QpAj2Guxm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92717"/>
            <a:ext cx="2376264" cy="427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13" descr="iNVrHVsCk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73" y="180362"/>
            <a:ext cx="4346340" cy="24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Рома\Desktop\марусик\Sp6r0ixgAN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452647"/>
            <a:ext cx="4218536" cy="237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2124075" y="2574925"/>
            <a:ext cx="5886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 нашем детском саду работают педагоги разной квалификации, с разным педагогическим стажем. И во многом от правильной организации деятельности зависит повышение творческого потенциала всего педагогического коллектива.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ома\Desktop\марусик\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5089">
            <a:off x="5311662" y="1322436"/>
            <a:ext cx="3263172" cy="189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73038" y="333375"/>
            <a:ext cx="8674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ОСОБОЕ МЕСТО ПРИ ЭТОМ ОТВОДИТСЯ 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ОРГАНИЗАЦИОННО-УПРАВЛЕНЧЕСКИМ ВОПРОСАМ.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963" y="1773238"/>
            <a:ext cx="5659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Для этого используются различные формы деятельности: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038" y="3284538"/>
            <a:ext cx="78374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традиционные (проблемные семинары, семинары – практикумы, педагогический совет, наставничество, повышение квалификации)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8888" y="4978400"/>
            <a:ext cx="73453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инновационные - мастер– классы, проектную деятельность,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ТВОРЧЕСКИЕ ГРУППЫ.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ма\Desktop\марусик\hello_html_7c80c4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97" y="834885"/>
            <a:ext cx="2482742" cy="192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388" y="333375"/>
            <a:ext cx="8856662" cy="1858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ОСНОВНЫЕ ЗАДАЧИ ТВОРЧЕСКИХ ГРУПП</a:t>
            </a:r>
            <a:r>
              <a:rPr lang="ru-RU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 </a:t>
            </a:r>
          </a:p>
          <a:p>
            <a:pPr algn="ctr"/>
            <a:endParaRPr lang="ru-RU" sz="2400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E46C0A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200" b="1" i="1">
                <a:solidFill>
                  <a:srgbClr val="E46C0A"/>
                </a:solidFill>
                <a:latin typeface="Comic Sans MS" pitchFamily="66" charset="0"/>
                <a:cs typeface="Times New Roman" pitchFamily="18" charset="0"/>
              </a:rPr>
              <a:t>                    </a:t>
            </a:r>
            <a:endParaRPr lang="ru-RU" sz="2400" b="1">
              <a:latin typeface="Comic Sans MS" pitchFamily="66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2238" y="1196975"/>
            <a:ext cx="6157912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обеспечение качества образования, отработка  и </a:t>
            </a:r>
            <a:r>
              <a:rPr lang="ru-RU" sz="2000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внедрение</a:t>
            </a:r>
            <a:r>
              <a:rPr lang="ru-RU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лучших традиционных и новых образцов педагогической деятельности;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6513" y="2762250"/>
            <a:ext cx="333692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профессиональное</a:t>
            </a:r>
            <a:r>
              <a:rPr lang="ru-RU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общение;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4588" y="3744913"/>
            <a:ext cx="191135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обмен оп</a:t>
            </a:r>
            <a:r>
              <a:rPr lang="ru-RU" sz="2000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ытом</a:t>
            </a:r>
            <a:r>
              <a:rPr lang="ru-RU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150" y="4437063"/>
            <a:ext cx="8497888" cy="1585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i="1">
              <a:solidFill>
                <a:srgbClr val="215968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ru-RU" sz="2000" b="1" i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выработка  единых критериев, норм и требований к оценке результатов образовательной деятельности, чтобы  тем самым коренным образом преобразовать образовательную среду нашего учреждения.</a:t>
            </a:r>
          </a:p>
        </p:txBody>
      </p:sp>
      <p:pic>
        <p:nvPicPr>
          <p:cNvPr id="18440" name="Picture 2" descr="C:\Users\Гыук\Desktop\Новая папка (4)\7509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511425"/>
            <a:ext cx="34575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 txBox="1">
            <a:spLocks/>
          </p:cNvSpPr>
          <p:nvPr/>
        </p:nvSpPr>
        <p:spPr bwMode="auto">
          <a:xfrm rot="-738880">
            <a:off x="293688" y="863600"/>
            <a:ext cx="75612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260350"/>
            <a:ext cx="74898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 формировании групп учитывалось желание, профессиональные интересы самих педагогов.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Руководителей творческих групп выделили из числа высококвалифицированных педагогов, имеющих организаторские способности, хорошую теоретическую и практическую базу.</a:t>
            </a:r>
          </a:p>
        </p:txBody>
      </p:sp>
      <p:pic>
        <p:nvPicPr>
          <p:cNvPr id="19460" name="Picture 2" descr="C:\Users\Рома\Desktop\марусик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00438"/>
            <a:ext cx="73517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ома\Desktop\марусик\8af43b98e0fc925e2ea0247a75e31b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"/>
            <a:ext cx="3136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Рома\Desktop\марусик\tvorchestvo-art-of-smile-buddha-680x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588" y="3200400"/>
            <a:ext cx="3032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258888" y="260350"/>
            <a:ext cx="358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ИЗ  ИСТОРИИ…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79388" y="1052513"/>
            <a:ext cx="566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Первая  творческая группа педагогов ГБДОУ детского сада № 84  была создана 1 год назад, руководитель  Таций О.Н. Группа  называлась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«Цветы – осколки  рая  на  земле»</a:t>
            </a:r>
            <a:endParaRPr lang="ru-RU">
              <a:latin typeface="Calibri" pitchFamily="34" charset="0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185738" y="2600325"/>
            <a:ext cx="566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По  результатам  анкетирования  воспитателей  за  прошлый  учебный  год  возникла  необходимость  в  создании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двух  творческих  групп: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317500" y="4005263"/>
            <a:ext cx="5473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Творческая  группа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«Умеешь  сам  -  научи  других»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 рамках  области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«Художественно – эстетическое  развитие»</a:t>
            </a: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376238" y="5157788"/>
            <a:ext cx="54737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Творческая группа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«Теория и практика образовательной области «Познавательное развитие»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ыук\Desktop\Новая папка (4)\10ac3b17fe9f820e8b8d24eb7f4a2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862234"/>
            <a:ext cx="7474830" cy="597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179388" y="44450"/>
            <a:ext cx="84248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Документация творческой группы: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6938" y="1563688"/>
            <a:ext cx="4249737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Положение</a:t>
            </a:r>
          </a:p>
          <a:p>
            <a:pPr algn="ctr"/>
            <a:r>
              <a:rPr lang="ru-RU" b="1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о творческой группе;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9013" y="2660650"/>
            <a:ext cx="403225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Приказ</a:t>
            </a:r>
          </a:p>
          <a:p>
            <a:pPr algn="ctr"/>
            <a:r>
              <a:rPr lang="ru-RU" b="1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об открытии творческих групп;</a:t>
            </a:r>
            <a:endParaRPr lang="ru-RU" b="1">
              <a:solidFill>
                <a:srgbClr val="4F6228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3325" y="3667125"/>
            <a:ext cx="36369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Списочный состав группы;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3800" y="4460875"/>
            <a:ext cx="36984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План работы на текущий </a:t>
            </a:r>
            <a:r>
              <a:rPr lang="ru-RU" b="1" dirty="0" smtClean="0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год;</a:t>
            </a:r>
          </a:p>
          <a:p>
            <a:pPr algn="just"/>
            <a:endParaRPr lang="ru-RU" b="1" dirty="0" smtClean="0">
              <a:solidFill>
                <a:srgbClr val="4F6228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4F6228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4F6228"/>
                </a:solidFill>
                <a:latin typeface="Comic Sans MS" pitchFamily="66" charset="0"/>
                <a:cs typeface="Times New Roman" pitchFamily="18" charset="0"/>
              </a:rPr>
              <a:t>Протоколы заседаний ТГ.</a:t>
            </a:r>
            <a:endParaRPr lang="ru-RU" b="1" dirty="0">
              <a:solidFill>
                <a:srgbClr val="4F6228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325" y="522922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b="1" dirty="0">
              <a:solidFill>
                <a:srgbClr val="4F6228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325" y="3937000"/>
            <a:ext cx="2771775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9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 качестве общего результата работы группы является педагогический продукт деятельности творческой группы. </a:t>
            </a:r>
          </a:p>
          <a:p>
            <a:pPr indent="109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Срок действия  положения не ограничен.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664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Гыук</dc:creator>
  <cp:lastModifiedBy>АСУС</cp:lastModifiedBy>
  <cp:revision>27</cp:revision>
  <dcterms:created xsi:type="dcterms:W3CDTF">2016-09-26T17:12:22Z</dcterms:created>
  <dcterms:modified xsi:type="dcterms:W3CDTF">2016-09-28T06:27:07Z</dcterms:modified>
</cp:coreProperties>
</file>