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7" r:id="rId5"/>
    <p:sldId id="258" r:id="rId6"/>
    <p:sldId id="259" r:id="rId7"/>
    <p:sldId id="260" r:id="rId8"/>
    <p:sldId id="273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93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 userDrawn="1"/>
        </p:nvSpPr>
        <p:spPr>
          <a:xfrm>
            <a:off x="0" y="0"/>
            <a:ext cx="9144000" cy="5589240"/>
          </a:xfrm>
          <a:prstGeom prst="rect">
            <a:avLst/>
          </a:prstGeom>
          <a:ln w="28575">
            <a:solidFill>
              <a:srgbClr val="FF33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7"/>
          <p:cNvSpPr/>
          <p:nvPr userDrawn="1"/>
        </p:nvSpPr>
        <p:spPr>
          <a:xfrm>
            <a:off x="0" y="5733256"/>
            <a:ext cx="2051720" cy="1008112"/>
          </a:xfrm>
          <a:prstGeom prst="rect">
            <a:avLst/>
          </a:prstGeom>
          <a:solidFill>
            <a:srgbClr val="FF33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8"/>
          <p:cNvSpPr/>
          <p:nvPr userDrawn="1"/>
        </p:nvSpPr>
        <p:spPr>
          <a:xfrm>
            <a:off x="2267744" y="5733256"/>
            <a:ext cx="6876256" cy="1008112"/>
          </a:xfrm>
          <a:prstGeom prst="rect">
            <a:avLst/>
          </a:prstGeom>
          <a:solidFill>
            <a:srgbClr val="FF33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9"/>
          <p:cNvSpPr/>
          <p:nvPr userDrawn="1"/>
        </p:nvSpPr>
        <p:spPr>
          <a:xfrm>
            <a:off x="323528" y="260648"/>
            <a:ext cx="8496944" cy="4896544"/>
          </a:xfrm>
          <a:prstGeom prst="rect">
            <a:avLst/>
          </a:prstGeom>
          <a:noFill/>
          <a:ln w="28575">
            <a:solidFill>
              <a:srgbClr val="FF330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10" descr="0_6ef93_714fbce8_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11560" y="2996952"/>
            <a:ext cx="1904762" cy="19047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b="1" cap="none" spc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1AD97-559F-478E-B135-7D76D84FCE36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12EC1-6EC3-4DA7-B27C-DAA1A445C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 userDrawn="1"/>
        </p:nvSpPr>
        <p:spPr>
          <a:xfrm>
            <a:off x="0" y="0"/>
            <a:ext cx="9144000" cy="5589240"/>
          </a:xfrm>
          <a:prstGeom prst="rect">
            <a:avLst/>
          </a:prstGeom>
          <a:ln w="28575">
            <a:solidFill>
              <a:srgbClr val="FF33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7"/>
          <p:cNvSpPr/>
          <p:nvPr userDrawn="1"/>
        </p:nvSpPr>
        <p:spPr>
          <a:xfrm>
            <a:off x="0" y="5733256"/>
            <a:ext cx="2051720" cy="1008112"/>
          </a:xfrm>
          <a:prstGeom prst="rect">
            <a:avLst/>
          </a:prstGeom>
          <a:solidFill>
            <a:srgbClr val="FF33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8"/>
          <p:cNvSpPr/>
          <p:nvPr userDrawn="1"/>
        </p:nvSpPr>
        <p:spPr>
          <a:xfrm>
            <a:off x="2267744" y="5733256"/>
            <a:ext cx="6876256" cy="1008112"/>
          </a:xfrm>
          <a:prstGeom prst="rect">
            <a:avLst/>
          </a:prstGeom>
          <a:solidFill>
            <a:srgbClr val="FF33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9"/>
          <p:cNvSpPr/>
          <p:nvPr userDrawn="1"/>
        </p:nvSpPr>
        <p:spPr>
          <a:xfrm>
            <a:off x="323528" y="260648"/>
            <a:ext cx="8496944" cy="4896544"/>
          </a:xfrm>
          <a:prstGeom prst="rect">
            <a:avLst/>
          </a:prstGeom>
          <a:noFill/>
          <a:ln w="28575">
            <a:solidFill>
              <a:srgbClr val="FF330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4F7E7-3ACC-4045-838F-E8A2279BCA8A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22DE-01E0-46FD-B896-453C14B21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 userDrawn="1"/>
        </p:nvSpPr>
        <p:spPr>
          <a:xfrm>
            <a:off x="0" y="0"/>
            <a:ext cx="9144000" cy="5589240"/>
          </a:xfrm>
          <a:prstGeom prst="rect">
            <a:avLst/>
          </a:prstGeom>
          <a:ln w="28575">
            <a:solidFill>
              <a:srgbClr val="FF33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5"/>
          <p:cNvSpPr/>
          <p:nvPr userDrawn="1"/>
        </p:nvSpPr>
        <p:spPr>
          <a:xfrm>
            <a:off x="0" y="5733256"/>
            <a:ext cx="2051720" cy="1008112"/>
          </a:xfrm>
          <a:prstGeom prst="rect">
            <a:avLst/>
          </a:prstGeom>
          <a:solidFill>
            <a:srgbClr val="FF33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6"/>
          <p:cNvSpPr/>
          <p:nvPr userDrawn="1"/>
        </p:nvSpPr>
        <p:spPr>
          <a:xfrm>
            <a:off x="2267744" y="5733256"/>
            <a:ext cx="6876256" cy="1008112"/>
          </a:xfrm>
          <a:prstGeom prst="rect">
            <a:avLst/>
          </a:prstGeom>
          <a:solidFill>
            <a:srgbClr val="FF3300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7"/>
          <p:cNvSpPr/>
          <p:nvPr userDrawn="1"/>
        </p:nvSpPr>
        <p:spPr>
          <a:xfrm>
            <a:off x="323528" y="260648"/>
            <a:ext cx="8496944" cy="4896544"/>
          </a:xfrm>
          <a:prstGeom prst="rect">
            <a:avLst/>
          </a:prstGeom>
          <a:noFill/>
          <a:ln w="28575">
            <a:solidFill>
              <a:srgbClr val="FF3300"/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06690-AB1C-4E2D-9419-0345A40F2A08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EC933-7F52-4826-B5AE-0A13F0B25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8B01DB-D52D-4AA0-B505-F63B72DA3D70}" type="datetimeFigureOut">
              <a:rPr lang="ru-RU"/>
              <a:pPr>
                <a:defRPr/>
              </a:pPr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E573A0-43DD-4CA4-A996-6CBF4C5E2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24.jpeg"/><Relationship Id="rId2" Type="http://schemas.openxmlformats.org/officeDocument/2006/relationships/hyperlink" Target="http://www.rustest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4.png"/><Relationship Id="rId7" Type="http://schemas.openxmlformats.org/officeDocument/2006/relationships/image" Target="../media/image47.jpeg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9.png"/><Relationship Id="rId9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935038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i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Муниципальное автономное образовательное учреждение</a:t>
            </a:r>
            <a:br>
              <a:rPr lang="ru-RU" sz="2000" i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000" i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«Средняя общеобразовательная школа №96»</a:t>
            </a:r>
            <a:br>
              <a:rPr lang="ru-RU" sz="2000" i="1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000" i="1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20688"/>
            <a:ext cx="5616624" cy="252028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4400" b="1" dirty="0" smtClean="0">
                <a:solidFill>
                  <a:srgbClr val="C00000"/>
                </a:solidFill>
              </a:rPr>
              <a:t>«Подготовка учащихся к успешной сдачи ОГЭ»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4283968" y="3501008"/>
            <a:ext cx="446315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FF0000"/>
                </a:solidFill>
              </a:rPr>
              <a:t>Учитель истории и </a:t>
            </a:r>
          </a:p>
          <a:p>
            <a:pPr algn="r"/>
            <a:r>
              <a:rPr lang="ru-RU" sz="2000" b="1" i="1" dirty="0" smtClean="0">
                <a:solidFill>
                  <a:srgbClr val="FF0000"/>
                </a:solidFill>
              </a:rPr>
              <a:t>обществознания  </a:t>
            </a:r>
            <a:endParaRPr lang="ru-RU" sz="2000" b="1" i="1" dirty="0">
              <a:solidFill>
                <a:srgbClr val="FF0000"/>
              </a:solidFill>
            </a:endParaRPr>
          </a:p>
          <a:p>
            <a:pPr algn="r"/>
            <a:r>
              <a:rPr lang="ru-RU" sz="2000" b="1" i="1" dirty="0">
                <a:solidFill>
                  <a:srgbClr val="FF0000"/>
                </a:solidFill>
              </a:rPr>
              <a:t>высшей </a:t>
            </a:r>
            <a:r>
              <a:rPr lang="ru-RU" sz="2000" b="1" i="1" dirty="0" smtClean="0">
                <a:solidFill>
                  <a:srgbClr val="FF0000"/>
                </a:solidFill>
              </a:rPr>
              <a:t>категории</a:t>
            </a:r>
            <a:endParaRPr lang="ru-RU" sz="2000" b="1" i="1" dirty="0">
              <a:solidFill>
                <a:srgbClr val="FF000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FF0000"/>
                </a:solidFill>
              </a:rPr>
              <a:t>МАОУ </a:t>
            </a:r>
            <a:r>
              <a:rPr lang="ru-RU" sz="2000" b="1" i="1" dirty="0">
                <a:solidFill>
                  <a:srgbClr val="FF0000"/>
                </a:solidFill>
              </a:rPr>
              <a:t>«</a:t>
            </a:r>
            <a:r>
              <a:rPr lang="ru-RU" sz="2000" b="1" i="1" dirty="0" smtClean="0">
                <a:solidFill>
                  <a:srgbClr val="FF0000"/>
                </a:solidFill>
              </a:rPr>
              <a:t>СБОШ </a:t>
            </a:r>
            <a:r>
              <a:rPr lang="ru-RU" sz="2000" b="1" i="1" dirty="0">
                <a:solidFill>
                  <a:srgbClr val="FF0000"/>
                </a:solidFill>
              </a:rPr>
              <a:t>№ </a:t>
            </a:r>
            <a:r>
              <a:rPr lang="ru-RU" sz="2000" b="1" i="1" dirty="0" smtClean="0">
                <a:solidFill>
                  <a:srgbClr val="FF0000"/>
                </a:solidFill>
              </a:rPr>
              <a:t>96» </a:t>
            </a:r>
          </a:p>
          <a:p>
            <a:pPr algn="r"/>
            <a:r>
              <a:rPr lang="ru-RU" sz="2000" b="1" i="1" dirty="0" smtClean="0">
                <a:solidFill>
                  <a:srgbClr val="FF0000"/>
                </a:solidFill>
              </a:rPr>
              <a:t>Томилова Е.П.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000375658_1-a2fbcba635a141c7cd948e4677c8bbf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5400600" cy="2793380"/>
          </a:xfrm>
          <a:prstGeom prst="rect">
            <a:avLst/>
          </a:prstGeom>
          <a:noFill/>
        </p:spPr>
      </p:pic>
      <p:pic>
        <p:nvPicPr>
          <p:cNvPr id="1027" name="Picture 3" descr="C:\Users\User\Desktop\731143-0eb58423276a744dbc044359539c48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052736"/>
            <a:ext cx="3024336" cy="2448272"/>
          </a:xfrm>
          <a:prstGeom prst="rect">
            <a:avLst/>
          </a:prstGeom>
          <a:noFill/>
        </p:spPr>
      </p:pic>
      <p:pic>
        <p:nvPicPr>
          <p:cNvPr id="1028" name="Picture 4" descr="C:\Users\User\Desktop\914616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4437111"/>
            <a:ext cx="5400600" cy="1080121"/>
          </a:xfrm>
          <a:prstGeom prst="rect">
            <a:avLst/>
          </a:prstGeom>
          <a:noFill/>
        </p:spPr>
      </p:pic>
      <p:pic>
        <p:nvPicPr>
          <p:cNvPr id="3" name="Picture 2" descr="C:\Users\User\Desktop\2017-3D-J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23829" y="5622719"/>
            <a:ext cx="5364595" cy="1092583"/>
          </a:xfrm>
          <a:prstGeom prst="rect">
            <a:avLst/>
          </a:prstGeom>
          <a:noFill/>
        </p:spPr>
      </p:pic>
      <p:pic>
        <p:nvPicPr>
          <p:cNvPr id="9218" name="Picture 2" descr="C:\Users\User\Desktop\a6F_WIe3VS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805264"/>
            <a:ext cx="1979712" cy="851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9"/>
          <p:cNvSpPr>
            <a:spLocks noGrp="1"/>
          </p:cNvSpPr>
          <p:nvPr>
            <p:ph type="title" idx="4294967295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C00000"/>
                </a:solidFill>
              </a:rPr>
              <a:t>Индивидуальный план подготовки к ОГЭ.</a:t>
            </a: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endParaRPr lang="ru-RU" sz="3200" i="1" dirty="0" smtClean="0">
              <a:solidFill>
                <a:srgbClr val="C00000"/>
              </a:solidFill>
            </a:endParaRPr>
          </a:p>
        </p:txBody>
      </p:sp>
      <p:sp>
        <p:nvSpPr>
          <p:cNvPr id="11266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1600" b="1" dirty="0" smtClean="0"/>
          </a:p>
          <a:p>
            <a:pPr eaLnBrk="1" hangingPunct="1">
              <a:buFont typeface="Arial" charset="0"/>
              <a:buNone/>
            </a:pPr>
            <a:endParaRPr lang="ru-RU" sz="1600" dirty="0" smtClean="0"/>
          </a:p>
          <a:p>
            <a:pPr eaLnBrk="1" hangingPunct="1">
              <a:buFont typeface="Arial" charset="0"/>
              <a:buNone/>
            </a:pPr>
            <a:endParaRPr lang="ru-RU" sz="1600" dirty="0" smtClean="0"/>
          </a:p>
        </p:txBody>
      </p:sp>
      <p:graphicFrame>
        <p:nvGraphicFramePr>
          <p:cNvPr id="14358" name="Group 22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217094570"/>
              </p:ext>
            </p:extLst>
          </p:nvPr>
        </p:nvGraphicFramePr>
        <p:xfrm>
          <a:off x="2627785" y="908720"/>
          <a:ext cx="6059016" cy="3744416"/>
        </p:xfrm>
        <a:graphic>
          <a:graphicData uri="http://schemas.openxmlformats.org/drawingml/2006/table">
            <a:tbl>
              <a:tblPr/>
              <a:tblGrid>
                <a:gridCol w="2019143"/>
                <a:gridCol w="2061805"/>
                <a:gridCol w="1978068"/>
              </a:tblGrid>
              <a:tr h="1168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Содержание деятельности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Домашнее задание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Сроки осуществления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2575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1281" name="Rectangle 23"/>
          <p:cNvSpPr>
            <a:spLocks noChangeArrowheads="1"/>
          </p:cNvSpPr>
          <p:nvPr/>
        </p:nvSpPr>
        <p:spPr bwMode="auto">
          <a:xfrm>
            <a:off x="2627785" y="4653136"/>
            <a:ext cx="603747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Родители (ознакомлены): _____________</a:t>
            </a:r>
          </a:p>
        </p:txBody>
      </p:sp>
      <p:pic>
        <p:nvPicPr>
          <p:cNvPr id="6146" name="Picture 2" descr="C:\Users\User\Desktop\imag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84" y="836712"/>
            <a:ext cx="216190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2017-3D-J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469238"/>
            <a:ext cx="5688632" cy="148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инд.раб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84" y="3068960"/>
            <a:ext cx="2161900" cy="200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4"/>
            <a:ext cx="1979712" cy="849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260350"/>
            <a:ext cx="8640960" cy="504085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C00000"/>
                </a:solidFill>
              </a:rPr>
              <a:t>При индивидуальной и групповой работе с учащимися рекомендуется использовать карты исследований по подготовке к итоговой аттестации:</a:t>
            </a:r>
          </a:p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1.</a:t>
            </a:r>
            <a:r>
              <a:rPr lang="ru-RU" dirty="0" smtClean="0">
                <a:solidFill>
                  <a:srgbClr val="002060"/>
                </a:solidFill>
              </a:rPr>
              <a:t>Индивидуальные маршрутные листы 	</a:t>
            </a:r>
            <a:r>
              <a:rPr lang="ru-RU" dirty="0" smtClean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подготовки к ОГЭ по предмету 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2060"/>
                </a:solidFill>
              </a:rPr>
              <a:t>			      </a:t>
            </a:r>
          </a:p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2.</a:t>
            </a:r>
            <a:r>
              <a:rPr lang="ru-RU" dirty="0" smtClean="0">
                <a:solidFill>
                  <a:srgbClr val="002060"/>
                </a:solidFill>
              </a:rPr>
              <a:t>Групповые маршрутные листы 		        подготовки к ОГЭ по предмету </a:t>
            </a:r>
          </a:p>
        </p:txBody>
      </p:sp>
      <p:pic>
        <p:nvPicPr>
          <p:cNvPr id="7170" name="Picture 2" descr="C:\Users\User\Desktop\20161018_0921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140968"/>
            <a:ext cx="2880320" cy="219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temp_o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7" y="1700808"/>
            <a:ext cx="165618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017-3D-J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5589240"/>
            <a:ext cx="5616624" cy="1268760"/>
          </a:xfrm>
          <a:prstGeom prst="rect">
            <a:avLst/>
          </a:prstGeom>
          <a:noFill/>
        </p:spPr>
      </p:pic>
      <p:pic>
        <p:nvPicPr>
          <p:cNvPr id="14338" name="Picture 2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/>
          <p:cNvSpPr>
            <a:spLocks noGrp="1"/>
          </p:cNvSpPr>
          <p:nvPr>
            <p:ph type="body" idx="4294967295"/>
          </p:nvPr>
        </p:nvSpPr>
        <p:spPr>
          <a:xfrm>
            <a:off x="323851" y="332655"/>
            <a:ext cx="8496622" cy="496855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sz="2000" dirty="0" smtClean="0"/>
              <a:t>	</a:t>
            </a:r>
            <a:r>
              <a:rPr lang="ru-RU" sz="2000" b="1" dirty="0" smtClean="0">
                <a:solidFill>
                  <a:srgbClr val="C00000"/>
                </a:solidFill>
              </a:rPr>
              <a:t>При планировании повторения рекомендуется учитывать  уровень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	индивидуальной  подготовки учащихся. При этом класс необходимо разделить на 3 группы и использовать систему </a:t>
            </a:r>
            <a:r>
              <a:rPr lang="ru-RU" sz="2000" b="1" dirty="0" err="1" smtClean="0">
                <a:solidFill>
                  <a:srgbClr val="C00000"/>
                </a:solidFill>
              </a:rPr>
              <a:t>разноуровневого</a:t>
            </a:r>
            <a:r>
              <a:rPr lang="ru-RU" sz="2000" b="1" dirty="0" smtClean="0">
                <a:solidFill>
                  <a:srgbClr val="C00000"/>
                </a:solidFill>
              </a:rPr>
              <a:t> обучения.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1 группа </a:t>
            </a:r>
            <a:r>
              <a:rPr lang="ru-RU" sz="1600" dirty="0" smtClean="0"/>
              <a:t>- </a:t>
            </a:r>
            <a:r>
              <a:rPr lang="ru-RU" sz="1600" dirty="0" smtClean="0">
                <a:solidFill>
                  <a:srgbClr val="002060"/>
                </a:solidFill>
              </a:rPr>
              <a:t>Группа «риска»  -  учащиеся, которые могут не набрать минимальное количество баллов, подтверждающее освоение основных образовательных программ среднего (основного и полного) общего образования  - </a:t>
            </a:r>
            <a:r>
              <a:rPr lang="ru-RU" sz="1600" i="1" dirty="0" smtClean="0">
                <a:solidFill>
                  <a:srgbClr val="002060"/>
                </a:solidFill>
              </a:rPr>
              <a:t>дополнительные индивидуальные занятия по предмету; индивидуальные планы  на месяц.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sz="1600" b="1" dirty="0" smtClean="0">
                <a:solidFill>
                  <a:srgbClr val="C00000"/>
                </a:solidFill>
              </a:rPr>
              <a:t>2</a:t>
            </a: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группа</a:t>
            </a:r>
            <a:r>
              <a:rPr lang="ru-RU" sz="1600" dirty="0" smtClean="0"/>
              <a:t> - </a:t>
            </a:r>
            <a:r>
              <a:rPr lang="ru-RU" sz="1600" dirty="0" smtClean="0">
                <a:solidFill>
                  <a:srgbClr val="002060"/>
                </a:solidFill>
              </a:rPr>
              <a:t>Учащиеся, которые при добросовестном отношении могут набрать минимальное 			                  количество баллов, подтверждающее освоение основных 			                  образовательных программ среднего (основного и полного) о                                        образования.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sz="1600" dirty="0" smtClean="0"/>
              <a:t>			                  </a:t>
            </a:r>
            <a:r>
              <a:rPr lang="ru-RU" sz="1600" b="1" dirty="0" smtClean="0">
                <a:solidFill>
                  <a:srgbClr val="C00000"/>
                </a:solidFill>
              </a:rPr>
              <a:t>3 группа</a:t>
            </a:r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- Учащиеся-претенденты на получение высоких баллов. </a:t>
            </a:r>
          </a:p>
          <a:p>
            <a:pPr eaLnBrk="1" hangingPunct="1">
              <a:buFont typeface="Arial" charset="0"/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				</a:t>
            </a:r>
            <a:r>
              <a:rPr lang="ru-RU" sz="1600" i="1" dirty="0" smtClean="0">
                <a:solidFill>
                  <a:srgbClr val="002060"/>
                </a:solidFill>
              </a:rPr>
              <a:t>Для уч-ся 2 и 3 групп - Составление  индивидуальных 				образовательных маршрутов для самостоятельной и 				индивидуальной работы с учащимися в соответствии с 				индивидуальным уровнем подготовки </a:t>
            </a:r>
          </a:p>
          <a:p>
            <a:pPr eaLnBrk="1" hangingPunct="1">
              <a:buFont typeface="Arial" charset="0"/>
              <a:buNone/>
            </a:pPr>
            <a:r>
              <a:rPr lang="ru-RU" sz="1600" i="1" dirty="0" smtClean="0">
                <a:solidFill>
                  <a:srgbClr val="002060"/>
                </a:solidFill>
              </a:rPr>
              <a:t>				(конкретная работа с каждым учеником) </a:t>
            </a:r>
          </a:p>
        </p:txBody>
      </p:sp>
      <p:pic>
        <p:nvPicPr>
          <p:cNvPr id="1026" name="Picture 2" descr="C:\Users\User\Desktop\DSC_0817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64" y="2852936"/>
            <a:ext cx="264026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2017-3D-J9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452226"/>
            <a:ext cx="5616623" cy="158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User\Desktop\a6F_WIe3VS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05264"/>
            <a:ext cx="1979712" cy="849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229600" cy="503237"/>
          </a:xfrm>
        </p:spPr>
        <p:txBody>
          <a:bodyPr/>
          <a:lstStyle/>
          <a:p>
            <a:pPr eaLnBrk="1" hangingPunct="1"/>
            <a:r>
              <a:rPr lang="ru-RU" sz="3600" b="1" i="1" u="sng" dirty="0" smtClean="0">
                <a:solidFill>
                  <a:srgbClr val="C00000"/>
                </a:solidFill>
              </a:rPr>
              <a:t>Интернет ресурсы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764703"/>
            <a:ext cx="8496943" cy="4392489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Сайты предметной направленности (например, http://bioege.edu.ru/)  и  </a:t>
            </a:r>
            <a:r>
              <a:rPr lang="ru-RU" sz="2000" dirty="0" err="1" smtClean="0">
                <a:solidFill>
                  <a:srgbClr val="002060"/>
                </a:solidFill>
              </a:rPr>
              <a:t>On</a:t>
            </a:r>
            <a:r>
              <a:rPr lang="ru-RU" sz="2000" dirty="0" smtClean="0">
                <a:solidFill>
                  <a:srgbClr val="002060"/>
                </a:solidFill>
              </a:rPr>
              <a:t>-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err="1" smtClean="0">
                <a:solidFill>
                  <a:srgbClr val="002060"/>
                </a:solidFill>
              </a:rPr>
              <a:t>line</a:t>
            </a:r>
            <a:r>
              <a:rPr lang="ru-RU" sz="2000" dirty="0" smtClean="0">
                <a:solidFill>
                  <a:srgbClr val="002060"/>
                </a:solidFill>
              </a:rPr>
              <a:t>  тесты для подготовки к итоговой аттестации.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Большое количество экзаменационных материалов размещено в Интернет-ресурсах информационной поддержки ЕГЭ: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				                  -http://www.ege.edu.ru/,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				                  - Федеральный институт педагогических 				                  измерений (ФИПИ)  http://www.fipi.ru/,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				                  - Федеральный центр тестирования (ФЦТ)  				  </a:t>
            </a:r>
            <a:r>
              <a:rPr lang="ru-RU" sz="2000" dirty="0" smtClean="0">
                <a:solidFill>
                  <a:srgbClr val="002060"/>
                </a:solidFill>
                <a:hlinkClick r:id="rId2"/>
              </a:rPr>
              <a:t>http://www.rustest.ru/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				                  - Московский институт открытого 					   образования (МИОО) www.mioo.ru. и 				                   другие. </a:t>
            </a:r>
          </a:p>
        </p:txBody>
      </p:sp>
      <p:pic>
        <p:nvPicPr>
          <p:cNvPr id="2051" name="Picture 3" descr="C:\Users\User\Desktop\97924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77072"/>
            <a:ext cx="5610001" cy="100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fipi-oficialnyj-sajt-2017-2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744416" cy="186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e1 (2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66" y="3884261"/>
            <a:ext cx="2816982" cy="123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2017-3D-J9 (2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445224"/>
            <a:ext cx="5544616" cy="152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User\Desktop\a6F_WIe3VS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496944" cy="864741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sz="2400" b="1" i="1" dirty="0" smtClean="0">
                <a:solidFill>
                  <a:srgbClr val="C00000"/>
                </a:solidFill>
              </a:rPr>
              <a:t>Система контроля качества подготовки по обществознанию учащихся 9-х классов</a:t>
            </a:r>
            <a:r>
              <a:rPr lang="ru-RU" sz="4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1124745"/>
            <a:ext cx="8496944" cy="4176463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		                                        </a:t>
            </a:r>
            <a:r>
              <a:rPr lang="ru-RU" sz="2800" dirty="0" smtClean="0">
                <a:solidFill>
                  <a:srgbClr val="002060"/>
                </a:solidFill>
              </a:rPr>
              <a:t>Входной</a:t>
            </a:r>
          </a:p>
          <a:p>
            <a:pPr eaLnBrk="1" hangingPunct="1">
              <a:buFont typeface="Arial" charset="0"/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		                                               Тематически</a:t>
            </a:r>
            <a:r>
              <a:rPr lang="ru-RU" sz="2800" dirty="0" smtClean="0">
                <a:solidFill>
                  <a:srgbClr val="002060"/>
                </a:solidFill>
                <a:latin typeface="Arial" charset="0"/>
              </a:rPr>
              <a:t>й</a:t>
            </a:r>
            <a:r>
              <a:rPr lang="ru-RU" sz="2800" dirty="0" smtClean="0">
                <a:solidFill>
                  <a:srgbClr val="002060"/>
                </a:solidFill>
              </a:rPr>
              <a:t>  </a:t>
            </a:r>
          </a:p>
          <a:p>
            <a:pPr eaLnBrk="1" hangingPunct="1">
              <a:buFont typeface="Arial" charset="0"/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		                                                 Итоговый (за 9класс) 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              Пробный и ОГЭ</a:t>
            </a:r>
          </a:p>
          <a:p>
            <a:pPr eaLnBrk="1" hangingPunct="1">
              <a:buFont typeface="Arial" charset="0"/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			                                          Г ИА – ОГЭ-9</a:t>
            </a:r>
          </a:p>
        </p:txBody>
      </p:sp>
      <p:pic>
        <p:nvPicPr>
          <p:cNvPr id="2050" name="Picture 2" descr="C:\Users\User\Desktop\adm.gov.te.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4536504" cy="3815686"/>
          </a:xfrm>
          <a:prstGeom prst="rect">
            <a:avLst/>
          </a:prstGeom>
          <a:noFill/>
        </p:spPr>
      </p:pic>
      <p:pic>
        <p:nvPicPr>
          <p:cNvPr id="2051" name="Picture 3" descr="C:\Users\User\Desktop\2017-3D-J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520103"/>
            <a:ext cx="5544616" cy="1337897"/>
          </a:xfrm>
          <a:prstGeom prst="rect">
            <a:avLst/>
          </a:prstGeom>
          <a:noFill/>
        </p:spPr>
      </p:pic>
      <p:pic>
        <p:nvPicPr>
          <p:cNvPr id="17410" name="Picture 2" descr="C:\Users\User\Desktop\a6F_WIe3VS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260648"/>
            <a:ext cx="8445624" cy="4824536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Педагогические технологи</a:t>
            </a:r>
            <a:r>
              <a:rPr lang="ru-RU" sz="2800" b="1" i="1" dirty="0" smtClean="0">
                <a:solidFill>
                  <a:srgbClr val="C00000"/>
                </a:solidFill>
                <a:latin typeface="Arial" charset="0"/>
              </a:rPr>
              <a:t>и применяемые при подготовке к ОГЭ</a:t>
            </a:r>
            <a:r>
              <a:rPr lang="ru-RU" sz="2800" b="1" i="1" dirty="0" smtClean="0">
                <a:solidFill>
                  <a:srgbClr val="C00000"/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/>
              <a:t>                                                                                 </a:t>
            </a:r>
            <a:r>
              <a:rPr lang="ru-RU" sz="1800" dirty="0" smtClean="0">
                <a:solidFill>
                  <a:srgbClr val="002060"/>
                </a:solidFill>
              </a:rPr>
              <a:t>• Уровневая дифференциация.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• Технология критического мышления.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• </a:t>
            </a:r>
            <a:r>
              <a:rPr lang="ru-RU" sz="1800" dirty="0" err="1" smtClean="0">
                <a:solidFill>
                  <a:srgbClr val="002060"/>
                </a:solidFill>
              </a:rPr>
              <a:t>Деятельностный</a:t>
            </a:r>
            <a:r>
              <a:rPr lang="ru-RU" sz="1800" dirty="0" smtClean="0">
                <a:solidFill>
                  <a:srgbClr val="002060"/>
                </a:solidFill>
              </a:rPr>
              <a:t> метод.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• Обзорные и установочные лекции.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• Отработка базовых знаний.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• Кропотливый анализ учета знаний и                        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   выход на траекторию    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   индивидуального развития ребенка.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			                                              • Система повторения и обобщения.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			                                              • Формирование </a:t>
            </a:r>
            <a:r>
              <a:rPr lang="ru-RU" sz="1800" dirty="0" err="1" smtClean="0">
                <a:solidFill>
                  <a:srgbClr val="002060"/>
                </a:solidFill>
              </a:rPr>
              <a:t>общеучебных</a:t>
            </a:r>
            <a:r>
              <a:rPr lang="ru-RU" sz="1800" dirty="0" smtClean="0">
                <a:solidFill>
                  <a:srgbClr val="002060"/>
                </a:solidFill>
              </a:rPr>
              <a:t> 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   умений и навыков 		</a:t>
            </a:r>
            <a:r>
              <a:rPr lang="ru-RU" sz="1800" dirty="0" smtClean="0">
                <a:solidFill>
                  <a:srgbClr val="002060"/>
                </a:solidFill>
                <a:latin typeface="Arial" charset="0"/>
              </a:rPr>
              <a:t>	</a:t>
            </a: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User\Desktop\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4176464" cy="4039592"/>
          </a:xfrm>
          <a:prstGeom prst="rect">
            <a:avLst/>
          </a:prstGeom>
          <a:noFill/>
        </p:spPr>
      </p:pic>
      <p:pic>
        <p:nvPicPr>
          <p:cNvPr id="3076" name="Picture 4" descr="C:\Users\User\Desktop\2017-3D-J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589240"/>
            <a:ext cx="5976664" cy="1268760"/>
          </a:xfrm>
          <a:prstGeom prst="rect">
            <a:avLst/>
          </a:prstGeom>
          <a:noFill/>
        </p:spPr>
      </p:pic>
      <p:pic>
        <p:nvPicPr>
          <p:cNvPr id="18434" name="Picture 2" descr="C:\Users\User\Desktop\a6F_WIe3VS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260648"/>
            <a:ext cx="8424936" cy="4824834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i="1" smtClean="0">
                <a:solidFill>
                  <a:srgbClr val="C00000"/>
                </a:solidFill>
              </a:rPr>
              <a:t>    Психологическая </a:t>
            </a:r>
            <a:r>
              <a:rPr lang="ru-RU" sz="2800" b="1" i="1" dirty="0" smtClean="0">
                <a:solidFill>
                  <a:srgbClr val="C00000"/>
                </a:solidFill>
              </a:rPr>
              <a:t>подготовка учащихся к ОГЭ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  </a:t>
            </a:r>
            <a:r>
              <a:rPr lang="ru-RU" sz="2400" dirty="0" smtClean="0">
                <a:solidFill>
                  <a:srgbClr val="002060"/>
                </a:solidFill>
              </a:rPr>
              <a:t>выработка психологических качеств, умений и навыков выпускников, которые повысят эффективность подготовки к прохождению ОГЭ  и позволят каждому школьнику более успешно вести себя во время экзамена, т.е. будут способствовать развитию памяти и навыков 			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              </a:t>
            </a:r>
            <a:r>
              <a:rPr lang="ru-RU" sz="2400" dirty="0" smtClean="0">
                <a:solidFill>
                  <a:srgbClr val="002060"/>
                </a:solidFill>
              </a:rPr>
              <a:t>мыслительной работы, концентрации 			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         </a:t>
            </a:r>
            <a:r>
              <a:rPr lang="ru-RU" sz="2400" dirty="0" smtClean="0">
                <a:solidFill>
                  <a:srgbClr val="002060"/>
                </a:solidFill>
              </a:rPr>
              <a:t>внимания, умению мобилизовать в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решающей ситуации, владеть  своими эмоциями.			</a:t>
            </a:r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    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" charset="0"/>
              </a:rPr>
              <a:t>                                                                        </a:t>
            </a:r>
            <a:endParaRPr lang="ru-RU" sz="2400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651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068960"/>
            <a:ext cx="4104456" cy="1964463"/>
          </a:xfrm>
          <a:prstGeom prst="rect">
            <a:avLst/>
          </a:prstGeom>
          <a:noFill/>
        </p:spPr>
      </p:pic>
      <p:pic>
        <p:nvPicPr>
          <p:cNvPr id="1027" name="Picture 3" descr="C:\Users\User\Desktop\2017-3D-J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5465437"/>
            <a:ext cx="5688632" cy="1392563"/>
          </a:xfrm>
          <a:prstGeom prst="rect">
            <a:avLst/>
          </a:prstGeom>
          <a:noFill/>
        </p:spPr>
      </p:pic>
      <p:pic>
        <p:nvPicPr>
          <p:cNvPr id="1028" name="Picture 4" descr="C:\Users\User\Desktop\ogeh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3816424" cy="1570112"/>
          </a:xfrm>
          <a:prstGeom prst="rect">
            <a:avLst/>
          </a:prstGeom>
          <a:noFill/>
        </p:spPr>
      </p:pic>
      <p:pic>
        <p:nvPicPr>
          <p:cNvPr id="1029" name="Picture 5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260649"/>
            <a:ext cx="8642350" cy="5040560"/>
          </a:xfrm>
          <a:solidFill>
            <a:schemeClr val="bg1"/>
          </a:solidFill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</a:rPr>
              <a:t>В рамках </a:t>
            </a: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</a:rPr>
              <a:t>психологической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</a:rPr>
              <a:t> подготовки на </a:t>
            </a:r>
            <a:r>
              <a:rPr lang="ru-RU" sz="2400" dirty="0" smtClean="0">
                <a:solidFill>
                  <a:srgbClr val="002060"/>
                </a:solidFill>
              </a:rPr>
              <a:t>сайте</a:t>
            </a:r>
            <a:r>
              <a:rPr lang="ru-RU" sz="2000" dirty="0" smtClean="0">
                <a:solidFill>
                  <a:srgbClr val="002060"/>
                </a:solidFill>
              </a:rPr>
              <a:t> школы можно  разместить следующую информацию: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 - Методики формирования приемов запоминания.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 - Способы снятия нервно-психического напряжения.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 - Правила оказания  психологической поддержки. (рекомендации для родителей).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 - Приемы, мобилизующие интеллектуальные возможности школьников при подготовке и сдаче экзаменов.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			      - Практические советы выпускникам по организации 			       рабочего пространства и распределению времени при 		                       подготовке к экзамену.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                                    - Рекомендации по питанию уч-ся и д.р.</a:t>
            </a:r>
          </a:p>
        </p:txBody>
      </p:sp>
      <p:pic>
        <p:nvPicPr>
          <p:cNvPr id="2050" name="Picture 2" descr="C:\Users\User\Desktop\kak-vylechit-stress-lechenie-stres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08920"/>
            <a:ext cx="2088232" cy="2376264"/>
          </a:xfrm>
          <a:prstGeom prst="rect">
            <a:avLst/>
          </a:prstGeom>
          <a:noFill/>
        </p:spPr>
      </p:pic>
      <p:pic>
        <p:nvPicPr>
          <p:cNvPr id="2051" name="Picture 3" descr="C:\Users\User\Desktop\img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717032"/>
            <a:ext cx="6260157" cy="1379984"/>
          </a:xfrm>
          <a:prstGeom prst="rect">
            <a:avLst/>
          </a:prstGeom>
          <a:noFill/>
        </p:spPr>
      </p:pic>
      <p:pic>
        <p:nvPicPr>
          <p:cNvPr id="2052" name="Picture 4" descr="C:\Users\User\Desktop\2017-3D-J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5524611"/>
            <a:ext cx="5760640" cy="1333389"/>
          </a:xfrm>
          <a:prstGeom prst="rect">
            <a:avLst/>
          </a:prstGeom>
          <a:noFill/>
        </p:spPr>
      </p:pic>
      <p:pic>
        <p:nvPicPr>
          <p:cNvPr id="2053" name="Picture 5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4"/>
            <a:ext cx="1979712" cy="871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>
          <a:xfrm>
            <a:off x="323529" y="260648"/>
            <a:ext cx="8496944" cy="4896543"/>
          </a:xfrm>
          <a:solidFill>
            <a:schemeClr val="bg2">
              <a:lumMod val="50000"/>
            </a:schemeClr>
          </a:solidFill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 b="1" i="1" u="sng" dirty="0" smtClean="0"/>
              <a:t>Вывод.</a:t>
            </a:r>
            <a:endParaRPr lang="ru-RU" sz="2800" i="1" u="sng" dirty="0" smtClean="0"/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Вопросы подготовки к ОГЭ решаемы, если деятельность учителя  будет базироваться на принципах: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-  </a:t>
            </a:r>
            <a:r>
              <a:rPr lang="ru-RU" sz="2000" b="1" dirty="0" smtClean="0"/>
              <a:t>системности</a:t>
            </a:r>
            <a:r>
              <a:rPr lang="ru-RU" sz="2000" dirty="0" smtClean="0"/>
              <a:t>  </a:t>
            </a:r>
            <a:r>
              <a:rPr lang="ru-RU" sz="2000" dirty="0" smtClean="0">
                <a:solidFill>
                  <a:schemeClr val="bg1"/>
                </a:solidFill>
              </a:rPr>
              <a:t>- подготовка ведется последовательно по различным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направлениям - предметно, информационно, психологически;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/>
              <a:t>- </a:t>
            </a:r>
            <a:r>
              <a:rPr lang="ru-RU" sz="2000" b="1" dirty="0" smtClean="0"/>
              <a:t>гибкости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- отслеживание изменений нормативно-правовой базы, накопление научно-методических материалов  по вопросам ОГЭ, индивидуальный подход к каждому учащемуся.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			         Таким образом, результативность сдачи  ОГЭ     		                         во многом определяется тем, насколько эффектно 			        организован процесс подготовки на всех ступенях 			        обучения, со всеми категориями обучающихся. Если  			        мы сумеем сформировать у обучающихся 				        самостоятельность, ответственность и готовность к 			        продолжению обучения в течение всей последующей 			        жизни, то мы не только выполним заказ государства и 		                        общества, но и повысим собственную самооценку. </a:t>
            </a:r>
          </a:p>
        </p:txBody>
      </p:sp>
      <p:pic>
        <p:nvPicPr>
          <p:cNvPr id="3074" name="Picture 2" descr="C:\Users\User\Desktop\2017-3D-J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455922"/>
            <a:ext cx="5832648" cy="1402078"/>
          </a:xfrm>
          <a:prstGeom prst="rect">
            <a:avLst/>
          </a:prstGeom>
          <a:noFill/>
        </p:spPr>
      </p:pic>
      <p:pic>
        <p:nvPicPr>
          <p:cNvPr id="3075" name="Picture 3" descr="C:\Users\User\Desktop\x_040e30f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36912"/>
            <a:ext cx="2294186" cy="2370600"/>
          </a:xfrm>
          <a:prstGeom prst="rect">
            <a:avLst/>
          </a:prstGeom>
          <a:noFill/>
        </p:spPr>
      </p:pic>
      <p:pic>
        <p:nvPicPr>
          <p:cNvPr id="3076" name="Picture 4" descr="C:\Users\User\Desktop\ogenovizmenx2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068960"/>
            <a:ext cx="906463" cy="604309"/>
          </a:xfrm>
          <a:prstGeom prst="rect">
            <a:avLst/>
          </a:prstGeom>
          <a:noFill/>
        </p:spPr>
      </p:pic>
      <p:pic>
        <p:nvPicPr>
          <p:cNvPr id="3077" name="Picture 5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C:\Users\User\Desktop\17636582_2f43a9261d717fe3cbb5129fe2c117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861258">
            <a:off x="558985" y="3972707"/>
            <a:ext cx="1679054" cy="1259290"/>
          </a:xfrm>
          <a:prstGeom prst="rect">
            <a:avLst/>
          </a:prstGeom>
          <a:noFill/>
        </p:spPr>
      </p:pic>
      <p:pic>
        <p:nvPicPr>
          <p:cNvPr id="8201" name="Picture 9" descr="C:\Users\User\Desktop\1990997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04664"/>
            <a:ext cx="1030699" cy="559023"/>
          </a:xfrm>
          <a:prstGeom prst="rect">
            <a:avLst/>
          </a:prstGeom>
          <a:noFill/>
        </p:spPr>
      </p:pic>
      <p:pic>
        <p:nvPicPr>
          <p:cNvPr id="8202" name="Picture 10" descr="C:\Users\User\Desktop\2017-3D-J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5664154"/>
            <a:ext cx="5616624" cy="1193846"/>
          </a:xfrm>
          <a:prstGeom prst="rect">
            <a:avLst/>
          </a:prstGeom>
          <a:noFill/>
        </p:spPr>
      </p:pic>
      <p:pic>
        <p:nvPicPr>
          <p:cNvPr id="8203" name="Picture 11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  <p:pic>
        <p:nvPicPr>
          <p:cNvPr id="8204" name="Picture 12" descr="C:\Users\User\Desktop\5 КЛ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260648"/>
            <a:ext cx="6624736" cy="4968552"/>
          </a:xfrm>
          <a:prstGeom prst="rect">
            <a:avLst/>
          </a:prstGeom>
          <a:noFill/>
        </p:spPr>
      </p:pic>
      <p:pic>
        <p:nvPicPr>
          <p:cNvPr id="8206" name="Picture 14" descr="C:\Users\User\Desktop\img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9" y="260648"/>
            <a:ext cx="5184575" cy="4968552"/>
          </a:xfrm>
          <a:prstGeom prst="rect">
            <a:avLst/>
          </a:prstGeom>
          <a:noFill/>
        </p:spPr>
      </p:pic>
      <p:pic>
        <p:nvPicPr>
          <p:cNvPr id="8207" name="Picture 15" descr="C:\Users\User\Desktop\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476672"/>
            <a:ext cx="4752528" cy="4608512"/>
          </a:xfrm>
          <a:prstGeom prst="rect">
            <a:avLst/>
          </a:prstGeom>
          <a:noFill/>
        </p:spPr>
      </p:pic>
      <p:pic>
        <p:nvPicPr>
          <p:cNvPr id="8208" name="Picture 16" descr="C:\Users\User\Desktop\17636582_2f43a9261d717fe3cbb5129fe2c1171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391786">
            <a:off x="-38360" y="2889972"/>
            <a:ext cx="2164463" cy="1623347"/>
          </a:xfrm>
          <a:prstGeom prst="rect">
            <a:avLst/>
          </a:prstGeom>
          <a:noFill/>
        </p:spPr>
      </p:pic>
      <p:pic>
        <p:nvPicPr>
          <p:cNvPr id="8209" name="Picture 17" descr="C:\Users\User\Desktop\15412864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75656" y="2060848"/>
            <a:ext cx="3312368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Проблемы у выпускников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                                     9 – </a:t>
            </a:r>
            <a:r>
              <a:rPr lang="ru-RU" b="1" i="1" dirty="0" err="1" smtClean="0">
                <a:solidFill>
                  <a:srgbClr val="C00000"/>
                </a:solidFill>
              </a:rPr>
              <a:t>х</a:t>
            </a:r>
            <a:r>
              <a:rPr lang="ru-RU" b="1" i="1" dirty="0" smtClean="0">
                <a:solidFill>
                  <a:srgbClr val="C00000"/>
                </a:solidFill>
              </a:rPr>
              <a:t> классов.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lvl="3"/>
            <a:r>
              <a:rPr lang="ru-RU" dirty="0" smtClean="0"/>
              <a:t>                   </a:t>
            </a: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b="1" dirty="0" err="1" smtClean="0">
                <a:solidFill>
                  <a:srgbClr val="002060"/>
                </a:solidFill>
              </a:rPr>
              <a:t>Несформированность</a:t>
            </a:r>
            <a:r>
              <a:rPr lang="ru-RU" b="1" dirty="0" smtClean="0">
                <a:solidFill>
                  <a:srgbClr val="002060"/>
                </a:solidFill>
              </a:rPr>
              <a:t> логических навыков</a:t>
            </a:r>
            <a:r>
              <a:rPr lang="en-US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3"/>
            <a:r>
              <a:rPr lang="ru-RU" b="1" dirty="0" smtClean="0">
                <a:solidFill>
                  <a:srgbClr val="002060"/>
                </a:solidFill>
              </a:rPr>
              <a:t>                   </a:t>
            </a:r>
            <a:r>
              <a:rPr lang="en-US" b="1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. Неуверенность в имеющихся навыках</a:t>
            </a:r>
            <a:r>
              <a:rPr lang="en-US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3"/>
            <a:r>
              <a:rPr lang="ru-RU" b="1" dirty="0" smtClean="0">
                <a:solidFill>
                  <a:srgbClr val="002060"/>
                </a:solidFill>
              </a:rPr>
              <a:t>                   3. Недостаточное внимание формированию  </a:t>
            </a:r>
          </a:p>
          <a:p>
            <a:pPr lvl="3"/>
            <a:r>
              <a:rPr lang="ru-RU" b="1" dirty="0" smtClean="0">
                <a:solidFill>
                  <a:srgbClr val="002060"/>
                </a:solidFill>
              </a:rPr>
              <a:t>                    умений применять знания в практической   </a:t>
            </a:r>
          </a:p>
          <a:p>
            <a:pPr lvl="3"/>
            <a:r>
              <a:rPr lang="ru-RU" b="1" dirty="0" smtClean="0">
                <a:solidFill>
                  <a:srgbClr val="002060"/>
                </a:solidFill>
              </a:rPr>
              <a:t>                    деятельности</a:t>
            </a:r>
            <a:r>
              <a:rPr lang="en-US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pPr lvl="3"/>
            <a:r>
              <a:rPr lang="ru-RU" b="1" dirty="0" smtClean="0">
                <a:solidFill>
                  <a:srgbClr val="002060"/>
                </a:solidFill>
              </a:rPr>
              <a:t>                    </a:t>
            </a:r>
            <a:r>
              <a:rPr lang="en-US" b="1" dirty="0" smtClean="0">
                <a:solidFill>
                  <a:srgbClr val="002060"/>
                </a:solidFill>
              </a:rPr>
              <a:t>4</a:t>
            </a:r>
            <a:r>
              <a:rPr lang="ru-RU" b="1" dirty="0" smtClean="0">
                <a:solidFill>
                  <a:srgbClr val="002060"/>
                </a:solidFill>
              </a:rPr>
              <a:t>. Обществоведческая подготовка учеников. </a:t>
            </a:r>
          </a:p>
          <a:p>
            <a:pPr lvl="3"/>
            <a:r>
              <a:rPr lang="ru-RU" b="1" dirty="0" smtClean="0">
                <a:solidFill>
                  <a:srgbClr val="002060"/>
                </a:solidFill>
              </a:rPr>
              <a:t>                   </a:t>
            </a:r>
            <a:r>
              <a:rPr lang="ru-RU" sz="4000" b="1" dirty="0" smtClean="0">
                <a:solidFill>
                  <a:srgbClr val="C00000"/>
                </a:solidFill>
              </a:rPr>
              <a:t>9 к класс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ser\Desktop\91784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2736304" cy="4079651"/>
          </a:xfrm>
          <a:prstGeom prst="rect">
            <a:avLst/>
          </a:prstGeom>
          <a:noFill/>
        </p:spPr>
      </p:pic>
      <p:pic>
        <p:nvPicPr>
          <p:cNvPr id="5123" name="Picture 3" descr="C:\Users\User\Desktop\ogenovizmenx2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221088"/>
            <a:ext cx="3528392" cy="912460"/>
          </a:xfrm>
          <a:prstGeom prst="rect">
            <a:avLst/>
          </a:prstGeom>
          <a:noFill/>
        </p:spPr>
      </p:pic>
      <p:pic>
        <p:nvPicPr>
          <p:cNvPr id="5124" name="Picture 4" descr="C:\Users\User\Desktop\2017-3D-J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5580551"/>
            <a:ext cx="5832648" cy="1277449"/>
          </a:xfrm>
          <a:prstGeom prst="rect">
            <a:avLst/>
          </a:prstGeom>
          <a:noFill/>
        </p:spPr>
      </p:pic>
      <p:pic>
        <p:nvPicPr>
          <p:cNvPr id="5125" name="Picture 5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5"/>
            <a:ext cx="1979712" cy="792087"/>
          </a:xfrm>
          <a:prstGeom prst="rect">
            <a:avLst/>
          </a:prstGeom>
          <a:noFill/>
        </p:spPr>
      </p:pic>
      <p:pic>
        <p:nvPicPr>
          <p:cNvPr id="5126" name="Picture 6" descr="C:\Users\User\Desktop\9 класс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140968"/>
            <a:ext cx="2592288" cy="1818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zmenenija_porjadka_provedenija_gia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6" cy="4896544"/>
          </a:xfrm>
          <a:prstGeom prst="rect">
            <a:avLst/>
          </a:prstGeom>
          <a:noFill/>
        </p:spPr>
      </p:pic>
      <p:pic>
        <p:nvPicPr>
          <p:cNvPr id="6147" name="Picture 3" descr="C:\Users\User\Desktop\2017-3D-J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580550"/>
            <a:ext cx="5616624" cy="1277450"/>
          </a:xfrm>
          <a:prstGeom prst="rect">
            <a:avLst/>
          </a:prstGeom>
          <a:noFill/>
        </p:spPr>
      </p:pic>
      <p:pic>
        <p:nvPicPr>
          <p:cNvPr id="6148" name="Picture 4" descr="C:\Users\User\Desktop\a6F_WIe3VS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05264"/>
            <a:ext cx="1979712" cy="853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476250"/>
            <a:ext cx="8229600" cy="4525963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Цель: </a:t>
            </a:r>
            <a:r>
              <a:rPr lang="ru-RU" sz="2000" dirty="0" smtClean="0">
                <a:solidFill>
                  <a:srgbClr val="002060"/>
                </a:solidFill>
              </a:rPr>
              <a:t>разработать и апробировать план подготовки выпускников к сдачи ГИА по обществознанию.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Задачи:</a:t>
            </a:r>
            <a:endParaRPr lang="ru-RU" sz="2000" i="1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1) изучить нормативную базу ГИА 2017 г, изменения в </a:t>
            </a:r>
            <a:r>
              <a:rPr lang="ru-RU" sz="2000" dirty="0" err="1" smtClean="0">
                <a:solidFill>
                  <a:srgbClr val="002060"/>
                </a:solidFill>
              </a:rPr>
              <a:t>КИМах</a:t>
            </a:r>
            <a:r>
              <a:rPr lang="ru-RU" sz="2000" dirty="0" smtClean="0">
                <a:solidFill>
                  <a:srgbClr val="002060"/>
                </a:solidFill>
              </a:rPr>
              <a:t> по обществознанию;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2) разработать план взаимодействия всех участников образовательного процесса, для достижения поставленной цели;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3) скоординировать работу школьного психолога по подготовки уч-ся к сдачи ГИА по обществознанию</a:t>
            </a:r>
            <a:r>
              <a:rPr lang="en-US" sz="2000" dirty="0" smtClean="0">
                <a:solidFill>
                  <a:srgbClr val="002060"/>
                </a:solidFill>
              </a:rPr>
              <a:t>;</a:t>
            </a:r>
            <a:endParaRPr lang="ru-RU" sz="2000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				4) разработать программу групповых и 				индивидуальных занятий с учащимися.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				5) выявить возможности использования 				современных технологий обучения в целях 			активизации учебно-познавательной 				деятельности учащихся как на  уроках , 			                так и во внеурочное время;</a:t>
            </a:r>
          </a:p>
        </p:txBody>
      </p:sp>
      <p:pic>
        <p:nvPicPr>
          <p:cNvPr id="1027" name="Picture 3" descr="C:\Users\User\Desktop\020016miniatjura-oge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24944"/>
            <a:ext cx="2664296" cy="2124031"/>
          </a:xfrm>
          <a:prstGeom prst="rect">
            <a:avLst/>
          </a:prstGeom>
          <a:noFill/>
        </p:spPr>
      </p:pic>
      <p:pic>
        <p:nvPicPr>
          <p:cNvPr id="1028" name="Picture 4" descr="C:\Users\User\Desktop\23938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764704"/>
            <a:ext cx="1080120" cy="1080120"/>
          </a:xfrm>
          <a:prstGeom prst="rect">
            <a:avLst/>
          </a:prstGeom>
          <a:noFill/>
        </p:spPr>
      </p:pic>
      <p:pic>
        <p:nvPicPr>
          <p:cNvPr id="5122" name="Picture 2" descr="C:\Users\User\Desktop\2017-3D-J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5517232"/>
            <a:ext cx="5456485" cy="141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4"/>
            <a:ext cx="1907704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260649"/>
            <a:ext cx="8496944" cy="4824536"/>
          </a:xfrm>
          <a:solidFill>
            <a:schemeClr val="bg1"/>
          </a:solidFill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u="sng" dirty="0" smtClean="0">
                <a:solidFill>
                  <a:srgbClr val="C00000"/>
                </a:solidFill>
              </a:rPr>
              <a:t>Гипотеза: </a:t>
            </a:r>
            <a:endParaRPr lang="ru-RU" sz="2400" u="sng" dirty="0" smtClean="0">
              <a:solidFill>
                <a:srgbClr val="C00000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Реализация плана подготовки уч-ся к сдачи ГИА по  обществознанию позволит: 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1.</a:t>
            </a:r>
            <a:r>
              <a:rPr lang="ru-RU" sz="2400" dirty="0" smtClean="0">
                <a:solidFill>
                  <a:srgbClr val="002060"/>
                </a:solidFill>
              </a:rPr>
              <a:t> рационально организовать познавательную деятельность учащихся в ходе подготовки к экзаменам  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2.</a:t>
            </a:r>
            <a:r>
              <a:rPr lang="ru-RU" sz="2400" dirty="0" smtClean="0">
                <a:solidFill>
                  <a:srgbClr val="002060"/>
                </a:solidFill>
              </a:rPr>
              <a:t>преодолеть психологические трудности, выработать уверенность в своих силах и возможностях;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		             </a:t>
            </a:r>
            <a:r>
              <a:rPr lang="ru-RU" sz="2400" b="1" dirty="0" smtClean="0">
                <a:solidFill>
                  <a:srgbClr val="FF0000"/>
                </a:solidFill>
              </a:rPr>
              <a:t>3.</a:t>
            </a:r>
            <a:r>
              <a:rPr lang="ru-RU" sz="2400" dirty="0" smtClean="0">
                <a:solidFill>
                  <a:srgbClr val="002060"/>
                </a:solidFill>
              </a:rPr>
              <a:t>активизировать учебно-познавательную 		             деятельность учащихся; повысить качество 		             обучения обществознанию</a:t>
            </a:r>
            <a:r>
              <a:rPr lang="en-US" sz="2400" dirty="0" smtClean="0">
                <a:solidFill>
                  <a:srgbClr val="002060"/>
                </a:solidFill>
              </a:rPr>
              <a:t>;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/>
              <a:t>			             </a:t>
            </a:r>
            <a:r>
              <a:rPr lang="ru-RU" sz="2400" b="1" u="sng" dirty="0" smtClean="0">
                <a:solidFill>
                  <a:srgbClr val="C00000"/>
                </a:solidFill>
              </a:rPr>
              <a:t>Ожидаемые результаты</a:t>
            </a:r>
            <a:r>
              <a:rPr lang="ru-RU" sz="2400" u="sng" dirty="0" smtClean="0">
                <a:solidFill>
                  <a:srgbClr val="C00000"/>
                </a:solidFill>
              </a:rPr>
              <a:t>: </a:t>
            </a:r>
            <a:r>
              <a:rPr lang="ru-RU" sz="2400" dirty="0" smtClean="0">
                <a:solidFill>
                  <a:srgbClr val="002060"/>
                </a:solidFill>
              </a:rPr>
              <a:t>успешная 			             сдача государственный итоговой 		                           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аттестации выпускников по   </a:t>
            </a:r>
          </a:p>
          <a:p>
            <a:pPr marL="457200" indent="-4572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обществознанию</a:t>
            </a:r>
          </a:p>
        </p:txBody>
      </p:sp>
      <p:pic>
        <p:nvPicPr>
          <p:cNvPr id="2050" name="Picture 2" descr="C:\Users\User\Desktop\cXTI2R3Htz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2736304" cy="2520281"/>
          </a:xfrm>
          <a:prstGeom prst="rect">
            <a:avLst/>
          </a:prstGeom>
          <a:noFill/>
        </p:spPr>
      </p:pic>
      <p:pic>
        <p:nvPicPr>
          <p:cNvPr id="4098" name="Picture 2" descr="C:\Users\User\Desktop\2017-3D-J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475522"/>
            <a:ext cx="5544616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\Desktop\a6F_WIe3VS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05264"/>
            <a:ext cx="1943200" cy="900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194" name="Oval 5"/>
          <p:cNvSpPr>
            <a:spLocks noGrp="1" noChangeArrowheads="1"/>
          </p:cNvSpPr>
          <p:nvPr>
            <p:ph type="body" idx="4294967295"/>
          </p:nvPr>
        </p:nvSpPr>
        <p:spPr>
          <a:xfrm>
            <a:off x="4643438" y="1557338"/>
            <a:ext cx="2087562" cy="2232025"/>
          </a:xfrm>
          <a:prstGeom prst="ellipse">
            <a:avLst/>
          </a:prstGeom>
          <a:solidFill>
            <a:srgbClr val="FFFF00"/>
          </a:solidFill>
          <a:ln>
            <a:solidFill>
              <a:srgbClr val="000000"/>
            </a:solidFill>
            <a:round/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1400" dirty="0" smtClean="0"/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Готовность   к      </a:t>
            </a:r>
          </a:p>
          <a:p>
            <a:pPr eaLnBrk="1" hangingPunct="1">
              <a:lnSpc>
                <a:spcPct val="125000"/>
              </a:lnSpc>
              <a:spcBef>
                <a:spcPct val="0"/>
              </a:spcBef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    ГИА</a:t>
            </a:r>
          </a:p>
        </p:txBody>
      </p:sp>
      <p:sp>
        <p:nvSpPr>
          <p:cNvPr id="8195" name="Oval 6"/>
          <p:cNvSpPr>
            <a:spLocks noChangeArrowheads="1"/>
          </p:cNvSpPr>
          <p:nvPr/>
        </p:nvSpPr>
        <p:spPr bwMode="auto">
          <a:xfrm>
            <a:off x="2555875" y="3141663"/>
            <a:ext cx="2016125" cy="19431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Психологическая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 готовность</a:t>
            </a:r>
          </a:p>
        </p:txBody>
      </p:sp>
      <p:sp>
        <p:nvSpPr>
          <p:cNvPr id="8196" name="Oval 7"/>
          <p:cNvSpPr>
            <a:spLocks noChangeArrowheads="1"/>
          </p:cNvSpPr>
          <p:nvPr/>
        </p:nvSpPr>
        <p:spPr bwMode="auto">
          <a:xfrm>
            <a:off x="6804025" y="3141663"/>
            <a:ext cx="2016125" cy="19431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Практическая 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предметная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 готовность</a:t>
            </a:r>
          </a:p>
        </p:txBody>
      </p:sp>
      <p:sp>
        <p:nvSpPr>
          <p:cNvPr id="8197" name="Oval 8"/>
          <p:cNvSpPr>
            <a:spLocks noChangeArrowheads="1"/>
          </p:cNvSpPr>
          <p:nvPr/>
        </p:nvSpPr>
        <p:spPr bwMode="auto">
          <a:xfrm>
            <a:off x="2555875" y="549275"/>
            <a:ext cx="2016125" cy="1871663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Информационная 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готовность</a:t>
            </a:r>
          </a:p>
        </p:txBody>
      </p:sp>
      <p:sp>
        <p:nvSpPr>
          <p:cNvPr id="8198" name="Oval 9"/>
          <p:cNvSpPr>
            <a:spLocks noChangeArrowheads="1"/>
          </p:cNvSpPr>
          <p:nvPr/>
        </p:nvSpPr>
        <p:spPr bwMode="auto">
          <a:xfrm>
            <a:off x="6732588" y="620713"/>
            <a:ext cx="1943100" cy="18002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Теоретическая 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предметная 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</a:rPr>
              <a:t>готовность</a:t>
            </a:r>
          </a:p>
        </p:txBody>
      </p:sp>
      <p:sp>
        <p:nvSpPr>
          <p:cNvPr id="8199" name="Line 10"/>
          <p:cNvSpPr>
            <a:spLocks noChangeShapeType="1"/>
          </p:cNvSpPr>
          <p:nvPr/>
        </p:nvSpPr>
        <p:spPr bwMode="auto">
          <a:xfrm flipV="1">
            <a:off x="6300788" y="1412875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12"/>
          <p:cNvSpPr>
            <a:spLocks noChangeShapeType="1"/>
          </p:cNvSpPr>
          <p:nvPr/>
        </p:nvSpPr>
        <p:spPr bwMode="auto">
          <a:xfrm flipH="1">
            <a:off x="4572000" y="3573463"/>
            <a:ext cx="5048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6300788" y="3573463"/>
            <a:ext cx="5032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 flipH="1" flipV="1">
            <a:off x="4572000" y="1341438"/>
            <a:ext cx="4333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128810" cy="4824536"/>
          </a:xfrm>
          <a:prstGeom prst="rect">
            <a:avLst/>
          </a:prstGeom>
          <a:noFill/>
        </p:spPr>
      </p:pic>
      <p:pic>
        <p:nvPicPr>
          <p:cNvPr id="2" name="Picture 2" descr="C:\Users\User\Desktop\2017-3D-J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517232"/>
            <a:ext cx="5616623" cy="151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User\Desktop\a6F_WIe3VS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2485"/>
            <a:ext cx="1979711" cy="869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332656"/>
            <a:ext cx="8425184" cy="4752528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Подготовка учащихся к ЕГЭ и ОГЭ должна осуществляется по следующим направлениям:</a:t>
            </a:r>
            <a:endParaRPr lang="en-US" sz="2400" b="1" i="1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/>
              <a:t>	</a:t>
            </a:r>
            <a:r>
              <a:rPr lang="en-US" sz="2400" b="1" dirty="0" smtClean="0">
                <a:solidFill>
                  <a:srgbClr val="FF3300"/>
                </a:solidFill>
              </a:rPr>
              <a:t>I</a:t>
            </a:r>
            <a:r>
              <a:rPr lang="ru-RU" sz="2400" b="1" dirty="0" smtClean="0">
                <a:solidFill>
                  <a:srgbClr val="FF3300"/>
                </a:solidFill>
              </a:rPr>
              <a:t>. информационная работа;</a:t>
            </a:r>
            <a:endParaRPr lang="en-US" sz="2400" b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/>
              <a:t>	</a:t>
            </a:r>
            <a:r>
              <a:rPr lang="en-US" sz="2400" b="1" dirty="0" smtClean="0">
                <a:solidFill>
                  <a:srgbClr val="FF3300"/>
                </a:solidFill>
              </a:rPr>
              <a:t>II</a:t>
            </a:r>
            <a:r>
              <a:rPr lang="ru-RU" sz="2400" b="1" dirty="0" smtClean="0">
                <a:solidFill>
                  <a:srgbClr val="FF3300"/>
                </a:solidFill>
              </a:rPr>
              <a:t>. содержательная (предметная) подготовка</a:t>
            </a:r>
            <a:r>
              <a:rPr lang="ru-RU" sz="2400" dirty="0" smtClean="0">
                <a:solidFill>
                  <a:srgbClr val="FF330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(Формула эффективного действия:  учебник -  носитель содержания образования  + технология  обучения + технология оценивания);</a:t>
            </a:r>
            <a:endParaRPr lang="en-US" sz="2400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/>
              <a:t>			    </a:t>
            </a:r>
            <a:r>
              <a:rPr lang="en-US" sz="2400" b="1" dirty="0" smtClean="0">
                <a:solidFill>
                  <a:srgbClr val="FF3300"/>
                </a:solidFill>
              </a:rPr>
              <a:t>III</a:t>
            </a:r>
            <a:r>
              <a:rPr lang="ru-RU" sz="2400" b="1" dirty="0" smtClean="0">
                <a:solidFill>
                  <a:srgbClr val="FF3300"/>
                </a:solidFill>
              </a:rPr>
              <a:t>. психологическая подготовка</a:t>
            </a:r>
            <a:r>
              <a:rPr lang="ru-RU" sz="2400" dirty="0" smtClean="0">
                <a:solidFill>
                  <a:srgbClr val="FF330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(состояние 			    готовности  –  «настрой», внутренняя 				    настроенность на определенное поведение, 			    ориентированность на целесообразные 			    действия, актуализация и приспособление 			    возможности  личности  для успешных действий 		    в ситуации сдачи экзамена). </a:t>
            </a:r>
          </a:p>
        </p:txBody>
      </p:sp>
      <p:pic>
        <p:nvPicPr>
          <p:cNvPr id="1026" name="Picture 2" descr="C:\Users\User\Desktop\65369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216976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2017-3D-J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497845"/>
            <a:ext cx="5760640" cy="155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User\Desktop\a6F_WIe3VS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05264"/>
            <a:ext cx="1979712" cy="849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pravi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9"/>
            <a:ext cx="8568952" cy="4896544"/>
          </a:xfrm>
          <a:prstGeom prst="rect">
            <a:avLst/>
          </a:prstGeom>
          <a:noFill/>
        </p:spPr>
      </p:pic>
      <p:pic>
        <p:nvPicPr>
          <p:cNvPr id="7171" name="Picture 3" descr="C:\Users\User\Desktop\2017-3D-J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733256"/>
            <a:ext cx="5832648" cy="1124744"/>
          </a:xfrm>
          <a:prstGeom prst="rect">
            <a:avLst/>
          </a:prstGeom>
          <a:noFill/>
        </p:spPr>
      </p:pic>
      <p:pic>
        <p:nvPicPr>
          <p:cNvPr id="7172" name="Picture 4" descr="C:\Users\User\Desktop\a6F_WIe3VS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332656"/>
            <a:ext cx="8445252" cy="4752528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В информационной деятельности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по подготовке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к экзаменам выделим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два направления: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Информационная работа с </a:t>
            </a:r>
            <a:r>
              <a:rPr lang="ru-RU" sz="2800" b="1" i="1" dirty="0" smtClean="0">
                <a:solidFill>
                  <a:srgbClr val="FF0000"/>
                </a:solidFill>
              </a:rPr>
              <a:t>учениками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Информационная работа с </a:t>
            </a:r>
            <a:r>
              <a:rPr lang="ru-RU" sz="2800" b="1" i="1" dirty="0" smtClean="0">
                <a:solidFill>
                  <a:srgbClr val="FF0000"/>
                </a:solidFill>
              </a:rPr>
              <a:t>родителями</a:t>
            </a:r>
            <a:r>
              <a:rPr lang="ru-RU" sz="2800" dirty="0" smtClean="0">
                <a:solidFill>
                  <a:srgbClr val="002060"/>
                </a:solidFill>
              </a:rPr>
              <a:t>, в 	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 результате которой проводят 			  ознакомление с правилами поведения на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экзамене, правами выпускников правилами заполнения бланков ГИА.</a:t>
            </a:r>
          </a:p>
        </p:txBody>
      </p:sp>
      <p:pic>
        <p:nvPicPr>
          <p:cNvPr id="1026" name="Picture 2" descr="C:\Users\User\Desktop\1392192559_spasib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780928"/>
            <a:ext cx="156793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g2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394420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2017-3D-J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5573610"/>
            <a:ext cx="5832648" cy="140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a6F_WIe3VS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05264"/>
            <a:ext cx="1979712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482</Words>
  <Application>Microsoft Office PowerPoint</Application>
  <PresentationFormat>Экран (4:3)</PresentationFormat>
  <Paragraphs>114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автономное образовательное учреждение «Средняя общеобразовательная школа №96» </vt:lpstr>
      <vt:lpstr>Проблемы у выпускников                                       9 – х классов.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Индивидуальный план подготовки к ОГЭ. </vt:lpstr>
      <vt:lpstr>Презентация PowerPoint</vt:lpstr>
      <vt:lpstr>Презентация PowerPoint</vt:lpstr>
      <vt:lpstr>Интернет ресурсы</vt:lpstr>
      <vt:lpstr>Система контроля качества подготовки по обществознанию учащихся 9-х классов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84</cp:revision>
  <dcterms:created xsi:type="dcterms:W3CDTF">2014-07-14T20:31:59Z</dcterms:created>
  <dcterms:modified xsi:type="dcterms:W3CDTF">2018-06-05T06:49:25Z</dcterms:modified>
</cp:coreProperties>
</file>