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99" r:id="rId2"/>
    <p:sldId id="339" r:id="rId3"/>
    <p:sldId id="318" r:id="rId4"/>
    <p:sldId id="321" r:id="rId5"/>
    <p:sldId id="322" r:id="rId6"/>
    <p:sldId id="308" r:id="rId7"/>
    <p:sldId id="301" r:id="rId8"/>
    <p:sldId id="302" r:id="rId9"/>
    <p:sldId id="292" r:id="rId10"/>
    <p:sldId id="317" r:id="rId11"/>
    <p:sldId id="293" r:id="rId12"/>
    <p:sldId id="304" r:id="rId13"/>
    <p:sldId id="261" r:id="rId14"/>
    <p:sldId id="311" r:id="rId15"/>
    <p:sldId id="262" r:id="rId16"/>
    <p:sldId id="327" r:id="rId17"/>
    <p:sldId id="328" r:id="rId18"/>
    <p:sldId id="312" r:id="rId19"/>
    <p:sldId id="341" r:id="rId20"/>
    <p:sldId id="267" r:id="rId21"/>
    <p:sldId id="344" r:id="rId22"/>
    <p:sldId id="313" r:id="rId23"/>
    <p:sldId id="271" r:id="rId24"/>
    <p:sldId id="272" r:id="rId25"/>
    <p:sldId id="273" r:id="rId26"/>
    <p:sldId id="274" r:id="rId27"/>
    <p:sldId id="275" r:id="rId28"/>
    <p:sldId id="349" r:id="rId29"/>
    <p:sldId id="279" r:id="rId30"/>
    <p:sldId id="347" r:id="rId31"/>
    <p:sldId id="348" r:id="rId32"/>
    <p:sldId id="284" r:id="rId33"/>
    <p:sldId id="285" r:id="rId34"/>
    <p:sldId id="310" r:id="rId35"/>
    <p:sldId id="296" r:id="rId36"/>
    <p:sldId id="315" r:id="rId37"/>
    <p:sldId id="316" r:id="rId38"/>
    <p:sldId id="333" r:id="rId39"/>
    <p:sldId id="336" r:id="rId40"/>
    <p:sldId id="332" r:id="rId41"/>
    <p:sldId id="303" r:id="rId42"/>
    <p:sldId id="306" r:id="rId43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60"/>
  </p:normalViewPr>
  <p:slideViewPr>
    <p:cSldViewPr>
      <p:cViewPr varScale="1">
        <p:scale>
          <a:sx n="68" d="100"/>
          <a:sy n="68" d="100"/>
        </p:scale>
        <p:origin x="14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F692D-AD66-424A-A68D-AA6F99A95548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3AF13-5186-463C-B7A6-8EC1AA9CF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038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9D060C8-C551-491E-A710-DEE5E387531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A24DBC5-E0A5-439B-BCAE-40F80E8A3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060C8-C551-491E-A710-DEE5E387531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4DBC5-E0A5-439B-BCAE-40F80E8A3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59D060C8-C551-491E-A710-DEE5E387531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A24DBC5-E0A5-439B-BCAE-40F80E8A3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060C8-C551-491E-A710-DEE5E387531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4DBC5-E0A5-439B-BCAE-40F80E8A3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9D060C8-C551-491E-A710-DEE5E387531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CA24DBC5-E0A5-439B-BCAE-40F80E8A3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060C8-C551-491E-A710-DEE5E387531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4DBC5-E0A5-439B-BCAE-40F80E8A3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060C8-C551-491E-A710-DEE5E387531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4DBC5-E0A5-439B-BCAE-40F80E8A3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060C8-C551-491E-A710-DEE5E387531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4DBC5-E0A5-439B-BCAE-40F80E8A3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9D060C8-C551-491E-A710-DEE5E387531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4DBC5-E0A5-439B-BCAE-40F80E8A3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060C8-C551-491E-A710-DEE5E387531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4DBC5-E0A5-439B-BCAE-40F80E8A3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060C8-C551-491E-A710-DEE5E387531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4DBC5-E0A5-439B-BCAE-40F80E8A35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9D060C8-C551-491E-A710-DEE5E387531D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A24DBC5-E0A5-439B-BCAE-40F80E8A3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94_%D0%B3%D0%BE%D0%B4" TargetMode="External"/><Relationship Id="rId2" Type="http://schemas.openxmlformats.org/officeDocument/2006/relationships/hyperlink" Target="http://ru.wikipedia.org/wiki/15_%D0%BC%D0%B0%D1%8F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4DBA3A5C-C998-4C8C-8A33-3EDAFC143E89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0" y="1123950"/>
            <a:ext cx="8027988" cy="3457575"/>
          </a:xfrm>
        </p:spPr>
        <p:txBody>
          <a:bodyPr>
            <a:normAutofit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3600" b="1" dirty="0">
                <a:ln w="11430"/>
                <a:gradFill>
                  <a:gsLst>
                    <a:gs pos="0">
                      <a:srgbClr val="AC66BB">
                        <a:tint val="70000"/>
                        <a:satMod val="245000"/>
                      </a:srgbClr>
                    </a:gs>
                    <a:gs pos="75000">
                      <a:srgbClr val="AC66BB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AC66BB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ПРОЕКТ:</a:t>
            </a: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3600" b="1" dirty="0">
                <a:ln w="11430"/>
                <a:gradFill>
                  <a:gsLst>
                    <a:gs pos="0">
                      <a:srgbClr val="AC66BB">
                        <a:tint val="70000"/>
                        <a:satMod val="245000"/>
                      </a:srgbClr>
                    </a:gs>
                    <a:gs pos="75000">
                      <a:srgbClr val="AC66BB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AC66BB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Работа с родителями-</a:t>
            </a: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3600" b="1" dirty="0">
                <a:ln w="11430"/>
                <a:gradFill>
                  <a:gsLst>
                    <a:gs pos="0">
                      <a:srgbClr val="AC66BB">
                        <a:tint val="70000"/>
                        <a:satMod val="245000"/>
                      </a:srgbClr>
                    </a:gs>
                    <a:gs pos="75000">
                      <a:srgbClr val="AC66BB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AC66BB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одна из направлений социального партнёрства дополнительного образования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Глубинная философия «Репки»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r>
              <a:rPr lang="ru-RU" dirty="0"/>
              <a:t>Тесная связь на высшем уровне –первое и третье поколение ближайших родных .</a:t>
            </a:r>
          </a:p>
          <a:p>
            <a:r>
              <a:rPr lang="ru-RU" dirty="0"/>
              <a:t> Я бы русский бы выучил только за то , что на нем есть такие явления ,  как «Репка».</a:t>
            </a:r>
          </a:p>
          <a:p>
            <a:r>
              <a:rPr lang="ru-RU" dirty="0"/>
              <a:t> Объединив усилия каждого члена семьи можно преодолеть все трудности жизни и решить проблему любую.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2014 отчёт за год\фото папы  Вани\IMG_0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777686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Совместные мероприятия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В работе с родителями оказалось самым привлекательным, востребованным, полезным, но и самым трудным в организации. Это объясняется тем, что любое совместное мероприятие позволяет родителям: увидеть изнутри проблемы своего ребенка, трудности во взаимоотношениях; апробировать разные подходы; посмотреть, как это делают другие, то есть приобрести опыт взаимодействия не только со своим ребенком, но и с родительской общественностью в целом.</a:t>
            </a:r>
          </a:p>
          <a:p>
            <a:r>
              <a:rPr lang="ru-RU" b="1" dirty="0"/>
              <a:t>В группе в этом году проведены праздники «День Матери», «Встреча Нового Года», «Международный женский День», «День защитника Отечества» ,конкурс чтецов и. т.д.</a:t>
            </a:r>
          </a:p>
          <a:p>
            <a:r>
              <a:rPr lang="ru-RU" b="1" dirty="0"/>
              <a:t> Совместные проекты «Моя родословная», «Моя семья» .</a:t>
            </a:r>
          </a:p>
          <a:p>
            <a:r>
              <a:rPr lang="ru-RU" b="1" dirty="0"/>
              <a:t>Выставки  различных семейных конкурсов 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9725"/>
            <a:ext cx="7239000" cy="4846638"/>
          </a:xfrm>
        </p:spPr>
        <p:txBody>
          <a:bodyPr>
            <a:normAutofit/>
          </a:bodyPr>
          <a:lstStyle/>
          <a:p>
            <a:pPr algn="ctr"/>
            <a:endParaRPr lang="ru-RU" sz="7200" i="1">
              <a:solidFill>
                <a:srgbClr val="FF0000"/>
              </a:solidFill>
              <a:cs typeface="Aharoni" pitchFamily="2" charset="-79"/>
            </a:endParaRPr>
          </a:p>
          <a:p>
            <a:pPr algn="ctr"/>
            <a:r>
              <a:rPr lang="ru-RU" sz="7200" i="1">
                <a:solidFill>
                  <a:srgbClr val="FF0000"/>
                </a:solidFill>
                <a:cs typeface="Aharoni" pitchFamily="2" charset="-79"/>
              </a:rPr>
              <a:t>День </a:t>
            </a:r>
            <a:r>
              <a:rPr lang="ru-RU" sz="7200" i="1" dirty="0">
                <a:solidFill>
                  <a:srgbClr val="FF0000"/>
                </a:solidFill>
                <a:cs typeface="Aharoni" pitchFamily="2" charset="-79"/>
              </a:rPr>
              <a:t>Учителя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Users\User\Desktop\фото на слайды\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4038600" cy="3230880"/>
          </a:xfrm>
          <a:prstGeom prst="rect">
            <a:avLst/>
          </a:prstGeom>
          <a:noFill/>
        </p:spPr>
      </p:pic>
      <p:pic>
        <p:nvPicPr>
          <p:cNvPr id="8" name="Picture 2" descr="C:\Users\User\Desktop\фото на слайды\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4038600" cy="3230880"/>
          </a:xfrm>
          <a:prstGeom prst="rect">
            <a:avLst/>
          </a:prstGeom>
          <a:noFill/>
        </p:spPr>
      </p:pic>
      <p:pic>
        <p:nvPicPr>
          <p:cNvPr id="9" name="Picture 2" descr="C:\Users\User\Desktop\2014 отчёт за год\правительственная встреча\ДЕНЬ УЧИТЕЛЯ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56992"/>
            <a:ext cx="4038600" cy="3230880"/>
          </a:xfrm>
          <a:prstGeom prst="rect">
            <a:avLst/>
          </a:prstGeom>
          <a:noFill/>
        </p:spPr>
      </p:pic>
      <p:pic>
        <p:nvPicPr>
          <p:cNvPr id="10" name="Picture 2" descr="C:\Users\User\Desktop\фото на слайды\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284984"/>
            <a:ext cx="4038600" cy="3230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908050"/>
            <a:ext cx="9010650" cy="417671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7200" dirty="0">
                <a:solidFill>
                  <a:srgbClr val="FF0000"/>
                </a:solidFill>
              </a:rPr>
              <a:t>    </a:t>
            </a:r>
          </a:p>
          <a:p>
            <a:pPr algn="ctr"/>
            <a:r>
              <a:rPr lang="ru-RU" sz="7200" dirty="0">
                <a:solidFill>
                  <a:srgbClr val="FF0000"/>
                </a:solidFill>
              </a:rPr>
              <a:t> </a:t>
            </a:r>
            <a:r>
              <a:rPr lang="ru-RU" sz="6000" i="1" dirty="0">
                <a:solidFill>
                  <a:srgbClr val="FF0000"/>
                </a:solidFill>
              </a:rPr>
              <a:t>Посвящение в обучающиеся ДДТ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7E4F6D-496D-4115-B176-ECF5A74A3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2A91115-27D1-47DC-99AA-AB97AFA3C0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0040"/>
            <a:ext cx="8640960" cy="6537959"/>
          </a:xfrm>
        </p:spPr>
      </p:pic>
    </p:spTree>
    <p:extLst>
      <p:ext uri="{BB962C8B-B14F-4D97-AF65-F5344CB8AC3E}">
        <p14:creationId xmlns:p14="http://schemas.microsoft.com/office/powerpoint/2010/main" val="103680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2B7819-26B5-4F96-8D3B-83B43CDD7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452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9891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Users\User\Desktop\фото на слайды\IMG_279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0968"/>
            <a:ext cx="4613648" cy="3456384"/>
          </a:xfrm>
          <a:prstGeom prst="rect">
            <a:avLst/>
          </a:prstGeom>
          <a:noFill/>
        </p:spPr>
      </p:pic>
      <p:pic>
        <p:nvPicPr>
          <p:cNvPr id="8" name="Picture 2" descr="C:\Users\User\Desktop\фото на слайды\IMG_82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03982" y="3068960"/>
            <a:ext cx="4416490" cy="3384376"/>
          </a:xfrm>
          <a:prstGeom prst="rect">
            <a:avLst/>
          </a:prstGeom>
          <a:noFill/>
        </p:spPr>
      </p:pic>
      <p:pic>
        <p:nvPicPr>
          <p:cNvPr id="9" name="Picture 2" descr="C:\Users\User\Desktop\фото на слайды\IMG_81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2656"/>
            <a:ext cx="4866184" cy="2952328"/>
          </a:xfrm>
          <a:prstGeom prst="rect">
            <a:avLst/>
          </a:prstGeom>
          <a:noFill/>
        </p:spPr>
      </p:pic>
      <p:pic>
        <p:nvPicPr>
          <p:cNvPr id="11" name="Picture 2" descr="G:\правительственная встреча\посвящение\IMG_28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32656"/>
            <a:ext cx="4248472" cy="28370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715200" cy="5886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/>
              <a:t>Республиканский Семейная конференция</a:t>
            </a:r>
            <a:br>
              <a:rPr lang="ru-RU" sz="2000" dirty="0"/>
            </a:br>
            <a:r>
              <a:rPr lang="ru-RU" sz="2000" dirty="0"/>
              <a:t>«Мир вокруг нас»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077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792A9F22-881D-4D6E-B89E-E2A3908120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546113"/>
              </p:ext>
            </p:extLst>
          </p:nvPr>
        </p:nvGraphicFramePr>
        <p:xfrm>
          <a:off x="0" y="310724"/>
          <a:ext cx="8100392" cy="655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Document" r:id="rId3" imgW="6773283" imgH="5177384" progId="Word.Document.12">
                  <p:embed/>
                </p:oleObj>
              </mc:Choice>
              <mc:Fallback>
                <p:oleObj name="Document" r:id="rId3" imgW="6773283" imgH="5177384" progId="Word.Document.12">
                  <p:embed/>
                  <p:pic>
                    <p:nvPicPr>
                      <p:cNvPr id="2" name="Объект 1">
                        <a:extLst>
                          <a:ext uri="{FF2B5EF4-FFF2-40B4-BE49-F238E27FC236}">
                            <a16:creationId xmlns:a16="http://schemas.microsoft.com/office/drawing/2014/main" id="{81946EC7-7785-49B0-B369-D724410014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310724"/>
                        <a:ext cx="8100392" cy="655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9305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9725"/>
            <a:ext cx="7239000" cy="4846638"/>
          </a:xfrm>
        </p:spPr>
        <p:txBody>
          <a:bodyPr>
            <a:normAutofit/>
          </a:bodyPr>
          <a:lstStyle/>
          <a:p>
            <a:pPr algn="ctr"/>
            <a:r>
              <a:rPr lang="ru-RU" sz="6000" i="1" dirty="0">
                <a:solidFill>
                  <a:srgbClr val="FF0000"/>
                </a:solidFill>
              </a:rPr>
              <a:t> Конкурс новогодних</a:t>
            </a:r>
          </a:p>
          <a:p>
            <a:pPr algn="ctr">
              <a:buNone/>
            </a:pPr>
            <a:r>
              <a:rPr lang="ru-RU" sz="6000" i="1" dirty="0">
                <a:solidFill>
                  <a:srgbClr val="FF0000"/>
                </a:solidFill>
              </a:rPr>
              <a:t> ёлочек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1304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User\Desktop\фото на слайды\DSCN025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4716016" cy="3933056"/>
          </a:xfrm>
          <a:prstGeom prst="rect">
            <a:avLst/>
          </a:prstGeom>
          <a:noFill/>
        </p:spPr>
      </p:pic>
      <p:pic>
        <p:nvPicPr>
          <p:cNvPr id="13" name="Picture 2" descr="C:\Users\User\Desktop\фото на слайды\DSCN026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16016" y="3573016"/>
            <a:ext cx="4427984" cy="3249508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4716016" cy="32495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0"/>
            <a:ext cx="4427984" cy="357301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9725"/>
            <a:ext cx="7239000" cy="4846638"/>
          </a:xfrm>
        </p:spPr>
        <p:txBody>
          <a:bodyPr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sz="6000" b="1" i="1" dirty="0">
                <a:solidFill>
                  <a:srgbClr val="FF0000"/>
                </a:solidFill>
              </a:rPr>
              <a:t>День защитника Отечества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фото на слайды\газета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фото на слайды\газета 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2014-03-04 газета\газета 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620688"/>
            <a:ext cx="7239000" cy="583567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400" b="1" i="1">
                <a:solidFill>
                  <a:srgbClr val="FF0000"/>
                </a:solidFill>
              </a:rPr>
              <a:t>Конкурс цветов: </a:t>
            </a:r>
          </a:p>
          <a:p>
            <a:pPr marL="0" indent="0" algn="ctr">
              <a:buNone/>
            </a:pPr>
            <a:r>
              <a:rPr lang="ru-RU" sz="4400" b="1" i="1" dirty="0">
                <a:solidFill>
                  <a:srgbClr val="FF0000"/>
                </a:solidFill>
              </a:rPr>
              <a:t>«Цветы – радость  жизни»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313E334-501C-4ACA-B655-C70E0688E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16633"/>
            <a:ext cx="7272808" cy="331236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4D00BB-27B8-4FCE-A257-F66E6FB72C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3585434"/>
            <a:ext cx="4104456" cy="307834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1D0D4B-5609-4723-B6D9-22C46D9196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976" y="3585434"/>
            <a:ext cx="3528392" cy="297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6451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то на слайды\цветы 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7FB8FD8-6F12-43AF-B407-19E8B9D1626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0"/>
            <a:ext cx="7777163" cy="68580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200" i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   </a:t>
            </a:r>
          </a:p>
          <a:p>
            <a:pPr marL="0" indent="0">
              <a:buNone/>
            </a:pPr>
            <a:r>
              <a:rPr lang="ru-RU" sz="2200" i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   </a:t>
            </a:r>
            <a:r>
              <a:rPr lang="ru-RU" sz="2200" b="1" i="1" dirty="0">
                <a:ea typeface="Segoe UI Historic" panose="020B0502040204020203" pitchFamily="34" charset="0"/>
                <a:cs typeface="Segoe UI Historic" panose="020B0502040204020203" pitchFamily="34" charset="0"/>
              </a:rPr>
              <a:t>Семья </a:t>
            </a:r>
            <a:r>
              <a:rPr lang="ru-RU" sz="2200" b="1" dirty="0"/>
              <a:t>- самое главное в жизни человека, ведь нет более замечательного союза между людьми, чем семейный </a:t>
            </a:r>
            <a:r>
              <a:rPr lang="ru-RU" sz="2200" b="1" i="1" dirty="0"/>
              <a:t>союз</a:t>
            </a:r>
            <a:r>
              <a:rPr lang="ru-RU" sz="2200" b="1" dirty="0"/>
              <a:t>.</a:t>
            </a:r>
            <a:r>
              <a:rPr lang="en-US" sz="2200" b="1" dirty="0"/>
              <a:t> </a:t>
            </a:r>
            <a:r>
              <a:rPr lang="ru-RU" sz="2200" b="1" dirty="0"/>
              <a:t>Всё самое доброе, родное надёжное сосредоточено в семье.</a:t>
            </a:r>
          </a:p>
          <a:p>
            <a:pPr marL="0" indent="0">
              <a:buNone/>
            </a:pPr>
            <a:r>
              <a:rPr lang="ru-RU" sz="2200" b="1" dirty="0"/>
              <a:t>И как человек не может жить без дома, так он не может жить без семьи. Именно в семье нас ждут, любят, ценят. Именно в семье мы учимся уважению, заботе, ответственности и любви.</a:t>
            </a:r>
          </a:p>
          <a:p>
            <a:pPr marL="0" indent="0">
              <a:buNone/>
            </a:pPr>
            <a:r>
              <a:rPr lang="ru-RU" sz="2200" b="1" dirty="0"/>
              <a:t>И сколько бы нам ни было лет, и где бы мы ни были, мы должны помнить о своей семье, знакомиться с её историей, предками, традициями и бережно всё хранить. А семья для ребёнка – это мир, в котором закладываются основы морали, отношения к людям. Сегодня проблема изучения своей семьи особенно актуальна, потому что современные семьи теряют связь поколений, мало знают о своих предках. Проведя беседу среди детей, выяснилось, что не все дети знают о своей семье, кем работают их родители, имена и отчество бабушек и дедушек, мало кто из детей знают родословную. Анкетирование родителей показывает, что уходят в прошлое семейные праздники и традиции. С целью изучения семьи, выяснения образовательных потребностей родителей, установление контакта с её членами, для согласования воспитательных воздействий на ребёнка, а также для пробуждения у детей уважительного отношения к своим близким у меня появилась идея: создание проекта «Моя  семья»</a:t>
            </a:r>
          </a:p>
        </p:txBody>
      </p:sp>
    </p:spTree>
    <p:extLst>
      <p:ext uri="{BB962C8B-B14F-4D97-AF65-F5344CB8AC3E}">
        <p14:creationId xmlns:p14="http://schemas.microsoft.com/office/powerpoint/2010/main" val="25671738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620688"/>
            <a:ext cx="7239000" cy="583567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algn="ctr"/>
            <a:r>
              <a:rPr lang="ru-RU" sz="4400" b="1" i="1" dirty="0">
                <a:solidFill>
                  <a:srgbClr val="FF0000"/>
                </a:solidFill>
              </a:rPr>
              <a:t>8 марта – Международный  женский день</a:t>
            </a:r>
          </a:p>
        </p:txBody>
      </p:sp>
    </p:spTree>
    <p:extLst>
      <p:ext uri="{BB962C8B-B14F-4D97-AF65-F5344CB8AC3E}">
        <p14:creationId xmlns:p14="http://schemas.microsoft.com/office/powerpoint/2010/main" val="36150522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AA097C9-752D-4C22-9CB2-C5E0376326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0649"/>
            <a:ext cx="3384376" cy="253828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79B24D-5312-44BB-9506-C9205C9F54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974" y="280259"/>
            <a:ext cx="3384376" cy="25382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94EBDA-AAC3-4D55-9C20-1CA61D8F9D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487" y="3142368"/>
            <a:ext cx="4014390" cy="342929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E18F8E-E44F-4EDF-873B-65ABD1A702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0704" y="3161977"/>
            <a:ext cx="4382240" cy="34096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B5AB91-5111-4E66-B0B8-5CABE721C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28" y="280259"/>
            <a:ext cx="3384376" cy="253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464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548680"/>
            <a:ext cx="7884368" cy="5907683"/>
          </a:xfrm>
        </p:spPr>
        <p:txBody>
          <a:bodyPr>
            <a:normAutofit/>
          </a:bodyPr>
          <a:lstStyle/>
          <a:p>
            <a:pPr algn="ctr"/>
            <a:endParaRPr lang="ru-RU" sz="4000" b="1" i="1" dirty="0">
              <a:solidFill>
                <a:srgbClr val="FF0000"/>
              </a:solidFill>
            </a:endParaRPr>
          </a:p>
          <a:p>
            <a:pPr algn="ctr"/>
            <a:r>
              <a:rPr lang="ru-RU" sz="4000" b="1" i="1" dirty="0">
                <a:solidFill>
                  <a:srgbClr val="FF0000"/>
                </a:solidFill>
              </a:rPr>
              <a:t>Конкурс чтецов</a:t>
            </a:r>
          </a:p>
          <a:p>
            <a:pPr algn="ctr"/>
            <a:endParaRPr lang="ru-RU" sz="4000" b="1" i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4000" b="1" i="1" dirty="0">
                <a:solidFill>
                  <a:srgbClr val="FF0000"/>
                </a:solidFill>
              </a:rPr>
              <a:t>«Поэты  нашего  детства»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то на слайды\20140225_1238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2715"/>
            <a:ext cx="3384376" cy="2538282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2FBA9A-F999-425E-880A-654CD0E57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280802"/>
            <a:ext cx="3600400" cy="253828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223E9D-CE71-4C6E-A2C7-44A42591E7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429000"/>
            <a:ext cx="3384377" cy="29523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F92D45-89D9-46F1-986E-728694587D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1959" y="3428704"/>
            <a:ext cx="3648407" cy="295232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6217166-F4FE-4ECA-8C13-3917139E9D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59" y="282715"/>
            <a:ext cx="3600400" cy="253828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07F30E-5209-4E85-9FEA-453976364D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59" y="280802"/>
            <a:ext cx="3600400" cy="253828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02210C4-ED6D-40E2-B7EF-FEA61ED03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359" y="433202"/>
            <a:ext cx="3600400" cy="253828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266EC8-5F33-46B0-A52F-820A58C51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/>
              <a:t>Семейный конкурс </a:t>
            </a:r>
            <a:br>
              <a:rPr lang="ru-RU" sz="2800" dirty="0"/>
            </a:br>
            <a:r>
              <a:rPr lang="ru-RU" sz="2800" dirty="0"/>
              <a:t>«Моя дружная семья»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7499176" cy="439488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Международный день семей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отмечается ежегодно </a:t>
            </a:r>
            <a:r>
              <a:rPr lang="ru-RU" dirty="0">
                <a:solidFill>
                  <a:srgbClr val="FF0000"/>
                </a:solidFill>
                <a:hlinkClick r:id="rId2" tooltip="15 мая"/>
              </a:rPr>
              <a:t>15 мая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начиная с </a:t>
            </a:r>
            <a:r>
              <a:rPr lang="ru-RU" dirty="0">
                <a:hlinkClick r:id="rId3" tooltip="1994 год"/>
              </a:rPr>
              <a:t>1994 года</a:t>
            </a:r>
            <a:r>
              <a:rPr lang="ru-RU" dirty="0"/>
              <a:t>. Установление этого дня ставит целью обратить внимание общественности стран на многочисленные проблемы семьи.</a:t>
            </a:r>
          </a:p>
          <a:p>
            <a:pPr algn="ctr"/>
            <a:r>
              <a:rPr lang="ru-RU" dirty="0"/>
              <a:t>В связи с этим мы проводили семейный конкурс </a:t>
            </a:r>
            <a:r>
              <a:rPr lang="ru-RU" b="1" i="1" dirty="0">
                <a:solidFill>
                  <a:srgbClr val="FF0000"/>
                </a:solidFill>
              </a:rPr>
              <a:t>: «Моя дружная семья».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medium_201001080103472455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20040"/>
            <a:ext cx="7416824" cy="5886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Этапы семейного конкурса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96950" y="1341438"/>
            <a:ext cx="8147050" cy="5516562"/>
          </a:xfrm>
          <a:blipFill dpi="0" rotWithShape="1">
            <a:blip r:embed="rId2">
              <a:alphaModFix amt="45000"/>
            </a:blip>
            <a:srcRect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ru-RU" sz="2400" b="1" i="1" u="sng" dirty="0">
                <a:solidFill>
                  <a:srgbClr val="FF0000"/>
                </a:solidFill>
              </a:rPr>
              <a:t>«МОЯ ДРУЖНАЯ СЕМЬЯ</a:t>
            </a:r>
            <a:r>
              <a:rPr lang="ru-RU" sz="2400" b="1" i="1" dirty="0">
                <a:solidFill>
                  <a:srgbClr val="FF0000"/>
                </a:solidFill>
              </a:rPr>
              <a:t>»</a:t>
            </a:r>
            <a:endParaRPr lang="ru-RU" sz="2400" b="1" dirty="0">
              <a:solidFill>
                <a:srgbClr val="FF0000"/>
              </a:solidFill>
            </a:endParaRPr>
          </a:p>
          <a:p>
            <a:r>
              <a:rPr lang="ru-RU" sz="2400" b="1" i="1" u="sng" dirty="0"/>
              <a:t>1.Рисунок : «Моя родословная».</a:t>
            </a:r>
            <a:endParaRPr lang="ru-RU" sz="2400" dirty="0"/>
          </a:p>
          <a:p>
            <a:r>
              <a:rPr lang="ru-RU" sz="2400" dirty="0"/>
              <a:t> Представлены работы, отражающие опыт семейных изысканий: сбор, анализ фактов, связанных с семьей, ее предками с давних времен и по сегодняшний день.</a:t>
            </a:r>
          </a:p>
          <a:p>
            <a:r>
              <a:rPr lang="ru-RU" sz="2400" b="1" i="1" u="sng" dirty="0"/>
              <a:t>2.Выпуск семейной стенгазеты: «Мой дом, наполненный теплом и светом».</a:t>
            </a:r>
            <a:endParaRPr lang="ru-RU" sz="2400" dirty="0"/>
          </a:p>
          <a:p>
            <a:r>
              <a:rPr lang="ru-RU" sz="2400" b="1" i="1" u="sng" dirty="0"/>
              <a:t>3.Реликвия «Традиции моей семьи»</a:t>
            </a:r>
            <a:endParaRPr lang="ru-RU" sz="2400" dirty="0"/>
          </a:p>
          <a:p>
            <a:r>
              <a:rPr lang="ru-RU" sz="2400" dirty="0"/>
              <a:t>Смотр  реликвий ,исторических предметов семьи.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320040"/>
            <a:ext cx="7787208" cy="732696"/>
          </a:xfrm>
        </p:spPr>
        <p:txBody>
          <a:bodyPr/>
          <a:lstStyle/>
          <a:p>
            <a:r>
              <a:rPr lang="ru-RU" dirty="0"/>
              <a:t>       Моё родословное древо</a:t>
            </a:r>
          </a:p>
        </p:txBody>
      </p:sp>
      <p:pic>
        <p:nvPicPr>
          <p:cNvPr id="1026" name="Picture 2" descr="C:\Users\User\Pictures\2014-05-05 родословная\родословная 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27584" y="1600200"/>
            <a:ext cx="3168351" cy="4525963"/>
          </a:xfrm>
          <a:prstGeom prst="rect">
            <a:avLst/>
          </a:prstGeom>
          <a:noFill/>
        </p:spPr>
      </p:pic>
      <p:pic>
        <p:nvPicPr>
          <p:cNvPr id="1029" name="Picture 5" descr="C:\Users\User\Pictures\2014-05-05 родословная 2\родословная 2 0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0" y="1600200"/>
            <a:ext cx="3384375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Pictures\2014-05-05 газета 1\газета 1 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476672"/>
            <a:ext cx="4176464" cy="5794723"/>
          </a:xfrm>
          <a:prstGeom prst="rect">
            <a:avLst/>
          </a:prstGeom>
          <a:noFill/>
        </p:spPr>
      </p:pic>
      <p:pic>
        <p:nvPicPr>
          <p:cNvPr id="9" name="Picture 3" descr="C:\Users\User\Pictures\2014-05-05 газета 2\газета 2 0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48680"/>
            <a:ext cx="4153322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6C0412-366B-4AD7-9BF9-B86C7377E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732696"/>
          </a:xfrm>
        </p:spPr>
        <p:txBody>
          <a:bodyPr/>
          <a:lstStyle/>
          <a:p>
            <a:pPr algn="ctr"/>
            <a:r>
              <a:rPr lang="ru-RU" dirty="0"/>
              <a:t>Выпускной  бал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1698314-9540-45D7-9169-1015675B357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00200"/>
            <a:ext cx="7848872" cy="4781128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143985E4-F24E-4EC8-B54A-09D89B847AD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7723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858839B-553D-4B1D-B316-07D4408D9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60688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sz="2800" dirty="0"/>
              <a:t>Мы ,теперь  первоклашки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7D6D27D-B1E7-413B-A544-A5C62B347CF4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1124745"/>
            <a:ext cx="7571184" cy="5472608"/>
          </a:xfrm>
        </p:spPr>
      </p:pic>
    </p:spTree>
    <p:extLst>
      <p:ext uri="{BB962C8B-B14F-4D97-AF65-F5344CB8AC3E}">
        <p14:creationId xmlns:p14="http://schemas.microsoft.com/office/powerpoint/2010/main" val="285661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A7B52E8-7113-4BD8-9972-BDEF6E1785C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15888"/>
            <a:ext cx="7239000" cy="63404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200" b="1" dirty="0"/>
          </a:p>
          <a:p>
            <a:pPr marL="0" indent="0">
              <a:buNone/>
            </a:pPr>
            <a:endParaRPr lang="ru-RU" sz="3200" b="1" dirty="0"/>
          </a:p>
          <a:p>
            <a:pPr marL="0" indent="0">
              <a:buNone/>
            </a:pPr>
            <a:r>
              <a:rPr lang="ru-RU" sz="3200" b="1" dirty="0"/>
              <a:t>ЦЕЛЬ:</a:t>
            </a:r>
          </a:p>
          <a:p>
            <a:pPr marL="0" indent="0">
              <a:buNone/>
            </a:pPr>
            <a:endParaRPr lang="ru-RU" sz="32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sz="3200" b="1" dirty="0"/>
              <a:t>  Создать условия для пробуждения у детей дошкольного возраста патриотических чувств через  приобщение детей традициям и ценностям</a:t>
            </a:r>
          </a:p>
          <a:p>
            <a:pPr marL="0" indent="0">
              <a:buNone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759954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AA2C94-ED02-4582-B000-3BF508BA7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5166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Выпускной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B5F09A-A5BE-48A4-8B23-ABC7FB60F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028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Заключение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/>
              <a:t>Результат совместного творчества детей и родителей способствует эстетическому воспитанию , развитию монологической речи и музыкальных способностей ребенка, вызывает чувство гордости за своих родителей.</a:t>
            </a:r>
          </a:p>
          <a:p>
            <a:r>
              <a:rPr lang="ru-RU" dirty="0"/>
              <a:t> Родители становятся помощниками педагога, творчески развиваются  вместе с детьми,  убеждаются в том , что они способны на это, что нет увлекательнее и благороднее дела, чем учиться понимать своего ребенка.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332656"/>
            <a:ext cx="8028384" cy="6123707"/>
          </a:xfrm>
        </p:spPr>
        <p:txBody>
          <a:bodyPr>
            <a:normAutofit/>
          </a:bodyPr>
          <a:lstStyle/>
          <a:p>
            <a:r>
              <a:rPr lang="ru-RU" dirty="0"/>
              <a:t>В итоге проделанной работы, использовании различных форм и методов общения с родителями, повысилась психолого-педагогическая грамотность родителей; культура межличностного взаимодействия детей в группе и семье. </a:t>
            </a:r>
          </a:p>
          <a:p>
            <a:r>
              <a:rPr lang="ru-RU" dirty="0"/>
              <a:t>Я считаю, что каждый педагог является «доктором души» человека. Если каждый  педагог и родитель вложит в душу маленького человека огромную доброту, кристальную чистоту, сильную целеустремлённость,  нежную красоту и бесконечную  любовь, то думаю, что из этого маленького человечка вырастет </a:t>
            </a:r>
            <a:r>
              <a:rPr lang="ru-RU" dirty="0" err="1"/>
              <a:t>прекрасный,душевный</a:t>
            </a:r>
            <a:r>
              <a:rPr lang="ru-RU" dirty="0"/>
              <a:t>, сильный, </a:t>
            </a:r>
            <a:r>
              <a:rPr lang="ru-RU" dirty="0" err="1"/>
              <a:t>конкуренто</a:t>
            </a:r>
            <a:r>
              <a:rPr lang="ru-RU" dirty="0"/>
              <a:t>-способный гражданин нашей страны.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84AFFD2-93CA-4E98-8BE9-2832BC6D9D4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320675"/>
            <a:ext cx="8388350" cy="6135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/>
              <a:t>ЗАДАЧИ:</a:t>
            </a:r>
          </a:p>
          <a:p>
            <a:pPr marL="0" indent="0">
              <a:buNone/>
            </a:pPr>
            <a:r>
              <a:rPr lang="ru-RU" sz="2000" b="1" dirty="0"/>
              <a:t>1.Способствовать обогащению представлений детей о семье: взрослых людях, детях, их взаимоотношениях, о социальной роли каждого члена семьи, о распределении семейных обязанностей.</a:t>
            </a:r>
          </a:p>
          <a:p>
            <a:pPr marL="0" indent="0">
              <a:buNone/>
            </a:pPr>
            <a:r>
              <a:rPr lang="ru-RU" sz="2000" b="1" dirty="0"/>
              <a:t>2. Содействовать осознанию детьми понятий «род», «родители», «родословная», «семья», «родные», «близкие».</a:t>
            </a:r>
          </a:p>
          <a:p>
            <a:pPr marL="0" indent="0">
              <a:buNone/>
            </a:pPr>
            <a:r>
              <a:rPr lang="ru-RU" sz="2000" b="1" dirty="0"/>
              <a:t>3. Организовать мероприятия, гармонирующие и обогащающие отношения между детьми и родителями, побуждающие к поддержанию традиций семьи, пробуждающие желание охранять и укреплять внутрисемейные связи.</a:t>
            </a:r>
          </a:p>
          <a:p>
            <a:pPr marL="0" indent="0">
              <a:buNone/>
            </a:pPr>
            <a:r>
              <a:rPr lang="ru-RU" sz="2000" b="1" dirty="0"/>
              <a:t>4. Создать условия для обретения детьми опыта проявления заботы, почтения и внимания к родителям; проявления личностных качеств: доброжелательности, приветливости, любви.</a:t>
            </a:r>
          </a:p>
          <a:p>
            <a:pPr marL="0" indent="0">
              <a:buNone/>
            </a:pPr>
            <a:r>
              <a:rPr lang="ru-RU" sz="2000" b="1" dirty="0"/>
              <a:t>5.Стимулировать детей и родителей к активному проживанию совместной исследовательской, творческой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727123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Формы работы: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	В работе с родителями мы используем много разных форм, которые сближают педагога и родителей, приближают семью к «Дворцу», помогают определить оптимальные пути воздействия в воспитательном влиянии на ребенка. Выбор форм и методов взаимодействия – это всегда попытка помочь выполнению семьей функции воспитания</a:t>
            </a:r>
          </a:p>
          <a:p>
            <a:r>
              <a:rPr lang="ru-RU" dirty="0"/>
              <a:t>Информационный стенд</a:t>
            </a:r>
          </a:p>
          <a:p>
            <a:r>
              <a:rPr lang="ru-RU" dirty="0"/>
              <a:t>Родительские собрания</a:t>
            </a:r>
          </a:p>
          <a:p>
            <a:r>
              <a:rPr lang="ru-RU" dirty="0"/>
              <a:t>Совместные мероприятия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Информационный стенд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Информация о собраниях совместно с психологом (</a:t>
            </a:r>
            <a:r>
              <a:rPr lang="ru-RU" sz="2000" dirty="0"/>
              <a:t>темы: Компетентность  родителя.</a:t>
            </a:r>
          </a:p>
          <a:p>
            <a:r>
              <a:rPr lang="ru-RU" sz="2000" dirty="0"/>
              <a:t>Как общаться с ребёнком? Кризис детского возраста. Как  слушать  ребёнка? Каждый  ребёнок  уникален.  </a:t>
            </a:r>
            <a:r>
              <a:rPr lang="ru-RU" sz="2000" dirty="0" err="1"/>
              <a:t>и.т.д</a:t>
            </a:r>
            <a:r>
              <a:rPr lang="ru-RU" sz="2000" dirty="0"/>
              <a:t>);</a:t>
            </a:r>
          </a:p>
          <a:p>
            <a:r>
              <a:rPr lang="ru-RU" dirty="0"/>
              <a:t> Информация о предстоящих мероприятиях;</a:t>
            </a:r>
          </a:p>
          <a:p>
            <a:r>
              <a:rPr lang="ru-RU" dirty="0"/>
              <a:t>Информация :чем занимаются дети в      группе (рисунки, фотомонтаж , газеты …).</a:t>
            </a:r>
          </a:p>
          <a:p>
            <a:pPr>
              <a:buNone/>
            </a:pPr>
            <a:r>
              <a:rPr lang="ru-RU" dirty="0"/>
              <a:t>   Информация «Как помочь ребёнку»….</a:t>
            </a:r>
          </a:p>
          <a:p>
            <a:pPr>
              <a:buNone/>
            </a:pPr>
            <a:r>
              <a:rPr lang="ru-RU" dirty="0"/>
              <a:t>   Тексты  песен и стихов  для заучивания.</a:t>
            </a:r>
          </a:p>
          <a:p>
            <a:pPr>
              <a:buNone/>
            </a:pPr>
            <a:r>
              <a:rPr lang="ru-RU" dirty="0"/>
              <a:t>   Объявления.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Родительские собрания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i="1" u="sng" dirty="0"/>
              <a:t>Основные  темы </a:t>
            </a:r>
            <a:r>
              <a:rPr lang="ru-RU" b="1" i="1" dirty="0"/>
              <a:t>:</a:t>
            </a:r>
            <a:r>
              <a:rPr lang="ru-RU" dirty="0"/>
              <a:t> психолого-педагогическая грамотность ;  режим дня дошкольника , культура межличностного взаимодействия детей в группе и семье.</a:t>
            </a:r>
          </a:p>
          <a:p>
            <a:r>
              <a:rPr lang="ru-RU" dirty="0"/>
              <a:t>Родитель наглядно узнает, где сидит его ребенок, видит его рабочее место, аккуратно ли оно содержится, может ознакомиться с родителями соседа по столу. Выставки поделок  и </a:t>
            </a:r>
            <a:r>
              <a:rPr lang="ru-RU" dirty="0" err="1"/>
              <a:t>рисунков.Создаем</a:t>
            </a:r>
            <a:r>
              <a:rPr lang="ru-RU" dirty="0"/>
              <a:t> в группе уют и теплоту. </a:t>
            </a:r>
          </a:p>
          <a:p>
            <a:r>
              <a:rPr lang="ru-RU" b="1" i="1" dirty="0"/>
              <a:t>Оформление</a:t>
            </a:r>
            <a:r>
              <a:rPr lang="ru-RU" dirty="0"/>
              <a:t>: Рисунок сюжета из сказки : «Репка»,   стенд объявлений «Чудо-дерево».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00C8D85-9186-478A-8C2C-79CD1426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16672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Оформление кабинета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F07AB2E5-C6B1-45A3-93F9-23462E187F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2014 отчёт за год\фото папы  Вани\IMG_05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7" y="1052736"/>
            <a:ext cx="7506319" cy="69320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852</TotalTime>
  <Words>1046</Words>
  <Application>Microsoft Office PowerPoint</Application>
  <PresentationFormat>Экран (4:3)</PresentationFormat>
  <Paragraphs>84</Paragraphs>
  <Slides>42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50" baseType="lpstr">
      <vt:lpstr>Aharoni</vt:lpstr>
      <vt:lpstr>Calibri</vt:lpstr>
      <vt:lpstr>Segoe UI Historic</vt:lpstr>
      <vt:lpstr>Trebuchet MS</vt:lpstr>
      <vt:lpstr>Wingdings</vt:lpstr>
      <vt:lpstr>Wingdings 2</vt:lpstr>
      <vt:lpstr>Изящная</vt:lpstr>
      <vt:lpstr>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работы:</vt:lpstr>
      <vt:lpstr>Информационный стенд</vt:lpstr>
      <vt:lpstr>Родительские собрания</vt:lpstr>
      <vt:lpstr>Оформление кабинета </vt:lpstr>
      <vt:lpstr>Глубинная философия «Репки»</vt:lpstr>
      <vt:lpstr>Презентация PowerPoint</vt:lpstr>
      <vt:lpstr>Совместные мероприятия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Республиканский Семейная конференция «Мир вокруг нас»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Семейный конкурс  «Моя дружная семья»</vt:lpstr>
      <vt:lpstr>Этапы семейного конкурса</vt:lpstr>
      <vt:lpstr>       Моё родословное древо</vt:lpstr>
      <vt:lpstr>Презентация PowerPoint</vt:lpstr>
      <vt:lpstr>Выпускной  бал</vt:lpstr>
      <vt:lpstr> Мы ,теперь  первоклашки </vt:lpstr>
      <vt:lpstr>Выпускной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Родительский дом начала начал..</dc:title>
  <dc:creator>User</dc:creator>
  <cp:lastModifiedBy>Татьяна Петрова</cp:lastModifiedBy>
  <cp:revision>217</cp:revision>
  <cp:lastPrinted>2017-11-05T23:43:35Z</cp:lastPrinted>
  <dcterms:created xsi:type="dcterms:W3CDTF">2014-04-28T23:59:55Z</dcterms:created>
  <dcterms:modified xsi:type="dcterms:W3CDTF">2018-04-09T10:44:57Z</dcterms:modified>
</cp:coreProperties>
</file>