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80" r:id="rId10"/>
    <p:sldId id="281" r:id="rId11"/>
    <p:sldId id="282" r:id="rId12"/>
    <p:sldId id="283" r:id="rId13"/>
    <p:sldId id="284" r:id="rId14"/>
    <p:sldId id="286" r:id="rId15"/>
    <p:sldId id="279" r:id="rId16"/>
    <p:sldId id="291" r:id="rId17"/>
    <p:sldId id="292" r:id="rId18"/>
    <p:sldId id="293" r:id="rId19"/>
    <p:sldId id="275" r:id="rId20"/>
    <p:sldId id="288" r:id="rId21"/>
    <p:sldId id="28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6" autoAdjust="0"/>
    <p:restoredTop sz="94633" autoAdjust="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BEE8-88B7-4E47-BA24-93AE3BAE9537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0E839-BA16-4877-AFED-72B1C4B6D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0E839-BA16-4877-AFED-72B1C4B6DA2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0E839-BA16-4877-AFED-72B1C4B6DA2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7E2F5-1D8C-4446-85CA-BC8ABEAFBFB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BA8C2-21D8-43B7-A161-5BC2EC379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fade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1800" b="1" dirty="0" smtClean="0">
                <a:latin typeface="Arial Narrow" pitchFamily="34" charset="0"/>
              </a:rPr>
              <a:t/>
            </a:r>
            <a:br>
              <a:rPr lang="ru-RU" sz="1800" b="1" dirty="0" smtClean="0">
                <a:latin typeface="Arial Narrow" pitchFamily="34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образования города Москвы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 Москвы «Школа № 902 «Диалог»»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(ГБОУ Школа № 902 «Диалог»)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	</a:t>
            </a:r>
            <a:br>
              <a:rPr lang="ru-RU" b="1" dirty="0" smtClean="0"/>
            </a:br>
            <a:r>
              <a:rPr lang="ru-RU" dirty="0" smtClean="0"/>
              <a:t>                                                                                               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393178" y="3107534"/>
            <a:ext cx="6143646" cy="135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14414" y="2143116"/>
            <a:ext cx="7786774" cy="26776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РОЕКТ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«РАЗВИТИЕ  МУЗЫКАЛЬНО-ХУДОЖЕСТВЕННОЙ  ДЕЯТЕЛЬНОСТИ  ЧЕРЕЗ ПРИОБЩЕНИЕ  К  ТРАДИЦИЯМ  НАРОДОВ  РОССИИ»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6248" y="4857761"/>
            <a:ext cx="48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 smtClean="0"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Музыкальный руководитель:                                Нехорошева Л.Л.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6126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reveal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Рисование «Украсим дымковскую уточку»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000108"/>
            <a:ext cx="3214710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1688" y="1142984"/>
            <a:ext cx="3262312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3929066"/>
            <a:ext cx="43434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00364" y="1571612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Times New Roman" pitchFamily="18" charset="0"/>
              </a:rPr>
              <a:t>Утка-Марфутка</a:t>
            </a:r>
            <a:endParaRPr lang="ru-RU" b="1" cap="all" dirty="0" smtClean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 Narrow" pitchFamily="34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Times New Roman" pitchFamily="18" charset="0"/>
              </a:rPr>
              <a:t>Бережком идет,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Times New Roman" pitchFamily="18" charset="0"/>
              </a:rPr>
              <a:t>Уточек-Марфуточек</a:t>
            </a:r>
            <a:endParaRPr lang="ru-RU" b="1" cap="all" dirty="0" smtClean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 Narrow" pitchFamily="34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Times New Roman" pitchFamily="18" charset="0"/>
              </a:rPr>
              <a:t>Купаться ведет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38914" name="AutoShape 2" descr="Картинки по запросу картинки дымковская ут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Картинки по запросу картинки дымковская ут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Картинки по запросу картинки дымковская ут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8" descr="Картинки по запросу картинки дымковская уточ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68" y="4143380"/>
            <a:ext cx="1752583" cy="23367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Русская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матрешка</a:t>
            </a:r>
            <a:endParaRPr lang="ru-RU" sz="28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714356"/>
            <a:ext cx="90011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endParaRPr lang="ru-RU" sz="2400" b="1" dirty="0" smtClean="0">
              <a:latin typeface="Arial Narrow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Просмотр презентации: «Русская матрешка»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Знакомство с искусством – народная игрушка, русская матрешка.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Рассматривание иллюстраций и игрушек.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Народные подвижные и малоподвижные игры: «Теремок», «Салки»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Раскраски по теме.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Прослушивание песен: «Матрёшка», муз. З.Левиной, сл. З.Петровой, 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«Русская матрёшка», сборник «Хлопайте в ладоши» Ю. </a:t>
            </a:r>
            <a:r>
              <a:rPr lang="ru-RU" sz="2400" b="1" dirty="0" err="1" smtClean="0">
                <a:latin typeface="Arial Narrow" pitchFamily="34" charset="0"/>
              </a:rPr>
              <a:t>Вережников</a:t>
            </a:r>
            <a:r>
              <a:rPr lang="ru-RU" sz="2400" b="1" dirty="0" smtClean="0">
                <a:latin typeface="Arial Narrow" pitchFamily="34" charset="0"/>
              </a:rPr>
              <a:t>;  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Пение «Мы матрёшки, маленькие крошки»;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Д/и «Найди одинаковых матрёшек».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Д/и «Подбери краски для художника »</a:t>
            </a:r>
          </a:p>
        </p:txBody>
      </p:sp>
      <p:pic>
        <p:nvPicPr>
          <p:cNvPr id="4" name="Picture 2" descr="F:\Фото\IMG_20160407_0949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t="25948" r="7950"/>
          <a:stretch/>
        </p:blipFill>
        <p:spPr bwMode="auto">
          <a:xfrm>
            <a:off x="6000760" y="3786190"/>
            <a:ext cx="2953413" cy="29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5" name="Picture 2" descr="C:\Users\компьютер\Desktop\117491025_matreshki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0"/>
            <a:ext cx="2339975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Картинки по запросу картинка игрушка матреш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4929199"/>
            <a:ext cx="1643055" cy="19288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Аппликация «Матрешки встали в хоровод»                                                        </a:t>
            </a: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 целью учить выделять некоторые знакомые детям детали ее костюма (сарафан, кофта, платок, фартук), видеть их красоту. </a:t>
            </a:r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3" descr="F:\Фото\IMG_20160405_110606.jpg"/>
          <p:cNvPicPr>
            <a:picLocks noChangeAspect="1" noChangeArrowheads="1"/>
          </p:cNvPicPr>
          <p:nvPr/>
        </p:nvPicPr>
        <p:blipFill rotWithShape="1">
          <a:blip r:embed="rId3" cstate="print"/>
          <a:srcRect l="938" t="22775" r="-938" b="1758"/>
          <a:stretch/>
        </p:blipFill>
        <p:spPr bwMode="auto">
          <a:xfrm rot="21342930">
            <a:off x="402298" y="1473069"/>
            <a:ext cx="3220468" cy="3241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4" name="Picture 2" descr="F:\Фото\IMG_20160405_1058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8747">
            <a:off x="5568790" y="1424974"/>
            <a:ext cx="3353191" cy="3221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5" name="Picture 4" descr="F:\Фото\IMG_20160407_0825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000364" y="4643422"/>
            <a:ext cx="3071834" cy="2214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Сказочная гжель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14356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Просмотр презентации: «Гжель».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Знакомство с искусством – рассматривание иллюстраций посуды и игрушек расписанных в   стиле «Гжель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Рисование элементов гжельской росписи.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Народные подвижные и малоподвижные игры: «Хомяк»,«Малинка».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Раскраски по теме.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latin typeface="Arial Narrow" pitchFamily="34" charset="0"/>
              </a:rPr>
              <a:t>Д/и «Четвёртый лишний»,«Составь узор».</a:t>
            </a:r>
          </a:p>
        </p:txBody>
      </p:sp>
      <p:pic>
        <p:nvPicPr>
          <p:cNvPr id="4" name="Picture 2" descr="C:\Users\компьютер\Desktop\4918062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5796" y="1"/>
            <a:ext cx="1328204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F:\Фото\IMG_20160401_1211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5400000">
            <a:off x="5909857" y="2768423"/>
            <a:ext cx="3573698" cy="2894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" name="Picture 3" descr="F:\Фото\IMG_20160401_1214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/>
            </a:extLst>
          </a:blip>
          <a:srcRect l="31822" r="9235"/>
          <a:stretch/>
        </p:blipFill>
        <p:spPr bwMode="auto">
          <a:xfrm rot="5400000">
            <a:off x="713356" y="3290694"/>
            <a:ext cx="3139670" cy="399494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Декоративное рисование по мотивам городецкой росписи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«Красивая доска для мамы»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2" descr="C:\Users\Виктория.WIN-I5QJAP0LVGL\Desktop\фото\Фото0801.jpg"/>
          <p:cNvPicPr>
            <a:picLocks noChangeAspect="1" noChangeArrowheads="1"/>
          </p:cNvPicPr>
          <p:nvPr/>
        </p:nvPicPr>
        <p:blipFill>
          <a:blip r:embed="rId4" cstate="print"/>
          <a:srcRect l="2200" t="3795"/>
          <a:stretch>
            <a:fillRect/>
          </a:stretch>
        </p:blipFill>
        <p:spPr bwMode="auto">
          <a:xfrm>
            <a:off x="214282" y="1000108"/>
            <a:ext cx="3970337" cy="2808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000108"/>
            <a:ext cx="4094160" cy="285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Лепка в технике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пластилинография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Жостовский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 поднос»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378619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Декоративное рисование«Матрешка»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по мотивам росписи «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Похлов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–Майдан»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cs typeface="Arial" pitchFamily="34" charset="0"/>
              </a:rPr>
            </a:b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429132"/>
            <a:ext cx="378621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4429132"/>
            <a:ext cx="37703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290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Русский народный фольклор</a:t>
            </a:r>
            <a:endParaRPr lang="ru-RU" dirty="0"/>
          </a:p>
        </p:txBody>
      </p:sp>
      <p:pic>
        <p:nvPicPr>
          <p:cNvPr id="9" name="Picture 7" descr="DSC070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736"/>
            <a:ext cx="392909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5688" y="785794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Праздники являются частью культуры, и у каждого народа они свои.                    Все праздники имеют эстетическую ценность и несут в себе нравственный заряд</a:t>
            </a:r>
            <a:r>
              <a:rPr lang="ru-RU" sz="2000" dirty="0" smtClean="0"/>
              <a:t>. 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12" name="Picture 4" descr="DSC071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86314" y="1500174"/>
            <a:ext cx="407196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DSC07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357694"/>
            <a:ext cx="385765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286256"/>
            <a:ext cx="400052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4000528" cy="279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Виктория.WIN-I5QJAP0LVGL\Desktop\Фото фольклор\_MG_5432.jpg"/>
          <p:cNvPicPr>
            <a:picLocks noChangeAspect="1" noChangeArrowheads="1"/>
          </p:cNvPicPr>
          <p:nvPr/>
        </p:nvPicPr>
        <p:blipFill>
          <a:blip r:embed="rId4" cstate="print"/>
          <a:srcRect l="2020"/>
          <a:stretch>
            <a:fillRect/>
          </a:stretch>
        </p:blipFill>
        <p:spPr bwMode="auto">
          <a:xfrm>
            <a:off x="5072066" y="1142984"/>
            <a:ext cx="364333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714752"/>
            <a:ext cx="384848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071546"/>
            <a:ext cx="3714776" cy="2513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214290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Цель: </a:t>
            </a:r>
            <a:r>
              <a:rPr lang="ru-RU" sz="2400" b="1" dirty="0" smtClean="0">
                <a:latin typeface="Arial Narrow" pitchFamily="34" charset="0"/>
                <a:cs typeface="Arial" charset="0"/>
              </a:rPr>
              <a:t>Формировать у детей эстетические чувства, вызывать положительные эмоции, развивать музыкальный вкус.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86848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Мастер – класс для родителей                                       «Народные промыслы и традиции России»                                  с  целью приобщения детей к ценностям и традициям русской народной культуры.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2" descr="_MG_53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14818"/>
            <a:ext cx="311467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57364"/>
            <a:ext cx="2924145" cy="2295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0" name="Picture 2" descr="DSC034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214818"/>
            <a:ext cx="3000396" cy="253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7" name="Picture 3" descr="_MG_5343"/>
          <p:cNvPicPr>
            <a:picLocks noChangeAspect="1" noChangeArrowheads="1"/>
          </p:cNvPicPr>
          <p:nvPr/>
        </p:nvPicPr>
        <p:blipFill>
          <a:blip r:embed="rId6" cstate="print"/>
          <a:srcRect t="7954" r="6061" b="7954"/>
          <a:stretch>
            <a:fillRect/>
          </a:stretch>
        </p:blipFill>
        <p:spPr bwMode="auto">
          <a:xfrm>
            <a:off x="6215074" y="1785926"/>
            <a:ext cx="2822575" cy="2306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2071678"/>
            <a:ext cx="2735262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Мастер-класс для детей и родителей по изготовлению самодельной куклы оберега «Колокольчик»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5" name="Picture 3" descr="C:\Users\Виктория.WIN-I5QJAP0LVGL\Desktop\Фото фольклор\_MG_5470.jpg"/>
          <p:cNvPicPr>
            <a:picLocks noChangeAspect="1" noChangeArrowheads="1"/>
          </p:cNvPicPr>
          <p:nvPr/>
        </p:nvPicPr>
        <p:blipFill>
          <a:blip r:embed="rId3" cstate="print"/>
          <a:srcRect l="48232"/>
          <a:stretch>
            <a:fillRect/>
          </a:stretch>
        </p:blipFill>
        <p:spPr bwMode="auto">
          <a:xfrm>
            <a:off x="5786446" y="1142984"/>
            <a:ext cx="314327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Виктория.WIN-I5QJAP0LVGL\Desktop\Фото фольклор\_MG_5336.jpg"/>
          <p:cNvPicPr>
            <a:picLocks noChangeAspect="1" noChangeArrowheads="1"/>
          </p:cNvPicPr>
          <p:nvPr/>
        </p:nvPicPr>
        <p:blipFill>
          <a:blip r:embed="rId4" cstate="print"/>
          <a:srcRect l="12627"/>
          <a:stretch>
            <a:fillRect/>
          </a:stretch>
        </p:blipFill>
        <p:spPr bwMode="auto">
          <a:xfrm>
            <a:off x="2928926" y="3429000"/>
            <a:ext cx="314434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Виктория.WIN-I5QJAP0LVGL\Desktop\Фото фольклор\_MG_5468.jpg"/>
          <p:cNvPicPr>
            <a:picLocks noChangeAspect="1" noChangeArrowheads="1"/>
          </p:cNvPicPr>
          <p:nvPr/>
        </p:nvPicPr>
        <p:blipFill>
          <a:blip r:embed="rId5" cstate="print"/>
          <a:srcRect r="32071"/>
          <a:stretch>
            <a:fillRect/>
          </a:stretch>
        </p:blipFill>
        <p:spPr bwMode="auto">
          <a:xfrm>
            <a:off x="214282" y="1214422"/>
            <a:ext cx="3495698" cy="2740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572660" y="1071546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42852"/>
            <a:ext cx="835824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ИТОГОВЫЙ  ПРОДУКТ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Музыкально-фольклорный  праздник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«Русская ярмарка. Город мастеров»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Задачи:</a:t>
            </a:r>
          </a:p>
          <a:p>
            <a:r>
              <a:rPr lang="ru-RU" sz="2400" b="1" dirty="0" smtClean="0">
                <a:latin typeface="Arial Narrow" pitchFamily="34" charset="0"/>
              </a:rPr>
              <a:t>-Развивать творческие способности детей в процессе интеграции разнообразных видов деятельности: словесной, художественной, музыкальной;</a:t>
            </a:r>
          </a:p>
          <a:p>
            <a:endParaRPr lang="ru-RU" sz="2400" b="1" dirty="0" smtClean="0">
              <a:latin typeface="Arial Narrow" pitchFamily="34" charset="0"/>
            </a:endParaRPr>
          </a:p>
          <a:p>
            <a:r>
              <a:rPr lang="ru-RU" sz="2400" b="1" dirty="0" smtClean="0">
                <a:latin typeface="Arial Narrow" pitchFamily="34" charset="0"/>
              </a:rPr>
              <a:t>-Воспитывать уважительное отношение к труду народных умельцев, национальную гордость за мастерство русского народа;</a:t>
            </a:r>
          </a:p>
          <a:p>
            <a:endParaRPr lang="ru-RU" sz="2400" b="1" dirty="0" smtClean="0">
              <a:latin typeface="Arial Narrow" pitchFamily="34" charset="0"/>
            </a:endParaRPr>
          </a:p>
          <a:p>
            <a:r>
              <a:rPr lang="ru-RU" sz="2400" b="1" dirty="0" smtClean="0">
                <a:latin typeface="Arial Narrow" pitchFamily="34" charset="0"/>
              </a:rPr>
              <a:t>-Добиваться выразительности движений, дружного совместного исполнения песен;</a:t>
            </a:r>
          </a:p>
          <a:p>
            <a:endParaRPr lang="ru-RU" sz="2400" b="1" dirty="0" smtClean="0">
              <a:latin typeface="Arial Narrow" pitchFamily="34" charset="0"/>
            </a:endParaRPr>
          </a:p>
          <a:p>
            <a:r>
              <a:rPr lang="ru-RU" sz="2400" b="1" dirty="0" smtClean="0">
                <a:latin typeface="Arial Narrow" pitchFamily="34" charset="0"/>
              </a:rPr>
              <a:t>- Обращать внимание детей на связь декоративной росписи с реальной действительностью окружающего природного мира.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929450" y="1428764"/>
            <a:ext cx="3643314" cy="78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7108045" y="4822045"/>
            <a:ext cx="3286124" cy="78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95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63"/>
              </a:spcBef>
              <a:spcAft>
                <a:spcPts val="863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Тип проекта: </a:t>
            </a: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  <a:cs typeface="Times New Roman" pitchFamily="18" charset="0"/>
              </a:rPr>
              <a:t>информационно - творческий;</a:t>
            </a:r>
            <a:endParaRPr lang="ru-RU" sz="2400" b="1" dirty="0" smtClean="0">
              <a:solidFill>
                <a:srgbClr val="000000"/>
              </a:solidFill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spcBef>
                <a:spcPts val="863"/>
              </a:spcBef>
              <a:spcAft>
                <a:spcPts val="863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Продолжительность проекта: </a:t>
            </a: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  <a:cs typeface="Times New Roman" pitchFamily="18" charset="0"/>
              </a:rPr>
              <a:t>долгосрочный;</a:t>
            </a:r>
            <a:endParaRPr lang="ru-RU" sz="24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>
              <a:spcBef>
                <a:spcPts val="863"/>
              </a:spcBef>
              <a:spcAft>
                <a:spcPts val="863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По характеру участия: </a:t>
            </a:r>
            <a:r>
              <a:rPr lang="ru-RU" sz="2400" b="1" dirty="0" smtClean="0">
                <a:latin typeface="Arial Narrow" pitchFamily="34" charset="0"/>
                <a:cs typeface="Times New Roman" pitchFamily="18" charset="0"/>
              </a:rPr>
              <a:t>воспитатели, музыкальный руководитель,  </a:t>
            </a: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  <a:cs typeface="Times New Roman" pitchFamily="18" charset="0"/>
              </a:rPr>
              <a:t>дети дошкольного возраста, родители воспитанников.</a:t>
            </a:r>
          </a:p>
          <a:p>
            <a:pPr>
              <a:spcBef>
                <a:spcPts val="863"/>
              </a:spcBef>
              <a:spcAft>
                <a:spcPts val="863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Актуальность проекта: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  <a:cs typeface="Times New Roman" pitchFamily="18" charset="0"/>
              </a:rPr>
              <a:t>обусловлена большой значимостью воспитания нравственно - патриотических чувств у дошкольников в современном обществе. </a:t>
            </a:r>
            <a:r>
              <a:rPr lang="ru-RU" sz="2400" b="1" dirty="0" smtClean="0">
                <a:latin typeface="Arial Narrow" pitchFamily="34" charset="0"/>
              </a:rPr>
              <a:t>Ребенок является будущим полноправным членом социума и он осваивает, сохраняет, развивает и передает дальше культурное наследие этноса через продуктивную и музыкально-художественную деятельность.</a:t>
            </a:r>
            <a:endParaRPr lang="ru-RU" sz="2400" b="1" dirty="0" smtClean="0">
              <a:solidFill>
                <a:srgbClr val="000000"/>
              </a:solidFill>
              <a:latin typeface="Arial Narrow" pitchFamily="34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Основное направление проекта: </a:t>
            </a: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  <a:cs typeface="Times New Roman" pitchFamily="18" charset="0"/>
              </a:rPr>
              <a:t>приобщение детей к традициям и культуре русского народа.</a:t>
            </a:r>
            <a:endParaRPr lang="en-US" sz="2400" b="1" dirty="0" smtClean="0">
              <a:solidFill>
                <a:srgbClr val="000000"/>
              </a:solidFill>
              <a:latin typeface="Arial Narrow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29121" y="5715016"/>
            <a:ext cx="47148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5715016"/>
            <a:ext cx="478631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Народное творчество\IMG_75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14290"/>
            <a:ext cx="4071966" cy="30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:\Народное творчество\IMG_76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07196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:\Народное творчество\IMG_76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00438"/>
            <a:ext cx="407196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G:\Народное творчество\IMG_756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42852"/>
            <a:ext cx="400052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Народное творчество\IMG_76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357718" cy="279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G:\Народное творчество\IMG_76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57166"/>
            <a:ext cx="378621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:\Народное творчество\IMG_768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357562"/>
            <a:ext cx="3804143" cy="315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429000"/>
            <a:ext cx="428628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14290"/>
            <a:ext cx="8358214" cy="7917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863"/>
              </a:spcBef>
              <a:spcAft>
                <a:spcPts val="863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Цель проекта:</a:t>
            </a:r>
            <a:r>
              <a:rPr lang="ru-RU" sz="2800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863"/>
              </a:spcBef>
              <a:spcAft>
                <a:spcPts val="863"/>
              </a:spcAft>
              <a:defRPr/>
            </a:pPr>
            <a:r>
              <a:rPr lang="ru-RU" sz="2400" b="1" dirty="0" smtClean="0">
                <a:latin typeface="Arial Narrow" pitchFamily="34" charset="0"/>
              </a:rPr>
              <a:t>Формирование у детей познавательного интереса к русской народной культуре через ознакомление с народными промыслами  русского народа и организацию художественно-продуктивной и музыкальной деятельности</a:t>
            </a:r>
            <a:r>
              <a:rPr lang="ru-RU" sz="2400" dirty="0" smtClean="0"/>
              <a:t>.                                   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Задачи проекта:                                                                                                      </a:t>
            </a:r>
            <a:r>
              <a:rPr lang="ru-RU" sz="2400" b="1" dirty="0" smtClean="0">
                <a:latin typeface="Arial Narrow" pitchFamily="34" charset="0"/>
                <a:cs typeface="Times New Roman" pitchFamily="18" charset="0"/>
              </a:rPr>
              <a:t>-Знакомить детей с народными промыслами через продуктивную и музыкально-художественную деятельность;                                                                                                                								                 - Развивать умение видеть красоту изделий прикладного творчества, формировать эстетический вкус;                                       	                                                                                                         -</a:t>
            </a:r>
            <a:r>
              <a:rPr lang="ru-RU" sz="2400" b="1" dirty="0" smtClean="0">
                <a:latin typeface="Arial Narrow" pitchFamily="34" charset="0"/>
              </a:rPr>
              <a:t> Обогащать музыкальными впечатлениями и развивать музыкальные способности детей средствами музыкального фольклора;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 smtClean="0">
              <a:latin typeface="Arial" charset="0"/>
              <a:cs typeface="Arial" charset="0"/>
            </a:endParaRPr>
          </a:p>
          <a:p>
            <a:pPr algn="just">
              <a:lnSpc>
                <a:spcPct val="115000"/>
              </a:lnSpc>
              <a:spcBef>
                <a:spcPts val="863"/>
              </a:spcBef>
              <a:spcAft>
                <a:spcPts val="863"/>
              </a:spcAft>
              <a:defRPr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285888" y="1285888"/>
            <a:ext cx="3429000" cy="85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357326" y="4643450"/>
            <a:ext cx="3571876" cy="85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658336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Предполагаемый результат:                                                                                 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-</a:t>
            </a:r>
            <a:r>
              <a:rPr lang="ru-RU" sz="2400" b="1" dirty="0" smtClean="0">
                <a:latin typeface="Arial Narrow" pitchFamily="34" charset="0"/>
              </a:rPr>
              <a:t>Дети знакомятся с устным народным творчеством (скороговорками, </a:t>
            </a:r>
            <a:r>
              <a:rPr lang="ru-RU" sz="2400" b="1" dirty="0" err="1" smtClean="0">
                <a:latin typeface="Arial Narrow" pitchFamily="34" charset="0"/>
              </a:rPr>
              <a:t>потешками</a:t>
            </a:r>
            <a:r>
              <a:rPr lang="ru-RU" sz="2400" b="1" dirty="0" smtClean="0">
                <a:latin typeface="Arial Narrow" pitchFamily="34" charset="0"/>
              </a:rPr>
              <a:t>, небылицами, прибаутками, присказками, шутками), с разными видами народной песни (хороводной, плясовой, игровой, лирической) и народными играми;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- Умеют играть в русские народные подвижные игры, используя считалки; 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- Осмысленное и активное участие детей в русских народных праздниках (знают название праздника, поют песни, исполняют частушки, читают </a:t>
            </a:r>
            <a:r>
              <a:rPr lang="ru-RU" sz="1800" b="1" dirty="0" smtClean="0">
                <a:latin typeface="Arial Narrow" pitchFamily="34" charset="0"/>
              </a:rPr>
              <a:t>стихи);</a:t>
            </a:r>
            <a:r>
              <a:rPr lang="ru-RU" sz="2400" b="1" dirty="0" smtClean="0">
                <a:latin typeface="Arial Narrow" pitchFamily="34" charset="0"/>
              </a:rPr>
              <a:t> 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- Знание истории русского народного костюма, головных уборов; 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- Используют атрибуты русской народной культуры в самостоятельной деятельности;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- Бережно относятся к предметам быта, произведениям народного творчества;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750855" y="1250169"/>
            <a:ext cx="3643314" cy="114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893731" y="4607731"/>
            <a:ext cx="3357562" cy="114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                  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Блоки проекта: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 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     </a:t>
            </a:r>
            <a:r>
              <a:rPr lang="ru-RU" sz="2800" b="1" dirty="0" smtClean="0">
                <a:solidFill>
                  <a:srgbClr val="000000"/>
                </a:solidFill>
                <a:latin typeface="Arial Narrow" pitchFamily="34" charset="0"/>
              </a:rPr>
              <a:t>Быт и уклад русских людей;</a:t>
            </a:r>
            <a:br>
              <a:rPr lang="ru-RU" sz="2800" b="1" dirty="0" smtClean="0">
                <a:solidFill>
                  <a:srgbClr val="0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  <a:t>                </a:t>
            </a:r>
            <a:r>
              <a:rPr lang="ru-RU" sz="2800" b="1" dirty="0" smtClean="0">
                <a:solidFill>
                  <a:srgbClr val="000000"/>
                </a:solidFill>
                <a:latin typeface="Arial Narrow" pitchFamily="34" charset="0"/>
              </a:rPr>
              <a:t>Народные промыслы и декоративно-                     	     прикладное  искусство; </a:t>
            </a: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Calibri" pitchFamily="34" charset="0"/>
              </a:rPr>
              <a:t>                    </a:t>
            </a:r>
            <a:br>
              <a:rPr lang="ru-RU" sz="2800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Calibri" pitchFamily="34" charset="0"/>
              </a:rPr>
              <a:t>                </a:t>
            </a:r>
            <a:r>
              <a:rPr lang="ru-RU" sz="2800" b="1" dirty="0" smtClean="0">
                <a:solidFill>
                  <a:srgbClr val="000000"/>
                </a:solidFill>
                <a:latin typeface="Arial Narrow" pitchFamily="34" charset="0"/>
              </a:rPr>
              <a:t>Русский народный фольклор.</a:t>
            </a:r>
            <a:r>
              <a:rPr lang="ru-RU" sz="2400" dirty="0" smtClean="0">
                <a:solidFill>
                  <a:srgbClr val="000000"/>
                </a:solidFill>
              </a:rPr>
              <a:t/>
            </a:r>
            <a:br>
              <a:rPr lang="ru-RU" sz="2400" dirty="0" smtClean="0">
                <a:solidFill>
                  <a:srgbClr val="000000"/>
                </a:solidFill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4" name="Рисунок 3" descr="Народные подвижные игры, сенсомоторные игры, развивающие игры. пляжные - 23 May 2013 - Blog - Fireshowns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14818"/>
            <a:ext cx="1071570" cy="99961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родные подвижные игры, сенсомоторные игры, развивающие игры. пляжные - 23 May 2013 - Blog - Fireshowns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643182"/>
            <a:ext cx="1071570" cy="92869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Народные подвижные игры, сенсомоторные игры, развивающие игры. пляжные - 23 May 2013 - Blog - Fireshowns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6"/>
            <a:ext cx="1143008" cy="10001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715016"/>
            <a:ext cx="457200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4643438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Быт и уклад русских людей</a:t>
            </a:r>
            <a:r>
              <a:rPr lang="ru-RU" sz="3100" b="1" dirty="0" smtClean="0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Calibri" pitchFamily="34" charset="0"/>
              </a:rPr>
            </a:br>
            <a:endParaRPr lang="ru-RU" sz="31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785794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Просмотр с детьми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мультимедийных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презентаций :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214422"/>
            <a:ext cx="2714612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71744"/>
            <a:ext cx="267176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929066"/>
            <a:ext cx="2714612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928934"/>
            <a:ext cx="2571736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14612" y="1285860"/>
            <a:ext cx="4000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«Русский народный костюм»</a:t>
            </a:r>
          </a:p>
          <a:p>
            <a:pPr>
              <a:lnSpc>
                <a:spcPct val="20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«Быт и уклад русских людей»</a:t>
            </a:r>
          </a:p>
          <a:p>
            <a:pPr>
              <a:lnSpc>
                <a:spcPct val="20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«Русский лапоть»»</a:t>
            </a:r>
          </a:p>
          <a:p>
            <a:pPr>
              <a:lnSpc>
                <a:spcPct val="20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«В мастерской у народных мастеров»</a:t>
            </a:r>
          </a:p>
          <a:p>
            <a:pPr>
              <a:lnSpc>
                <a:spcPct val="20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«Ярмарка народных игрушек»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4770438"/>
            <a:ext cx="2571736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7215202" y="1000136"/>
            <a:ext cx="2928934" cy="9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00768"/>
            <a:ext cx="4000496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Беседа «Русский лапоть»</a:t>
            </a:r>
            <a:b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endParaRPr lang="ru-RU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2" descr="C:\Users\Виктория.WIN-I5QJAP0LVGL\Desktop\фото\Фото2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51961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Виктория.WIN-I5QJAP0LVGL\Desktop\фото\Фото20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649528"/>
            <a:ext cx="3657600" cy="420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42912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0"/>
            <a:ext cx="471487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 descr="Похожее изображени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857232"/>
            <a:ext cx="2071702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Народные промыслы и декоративно- прикладное  искусство                     	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928670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Лепка из глины и роспись «</a:t>
            </a:r>
            <a:r>
              <a:rPr lang="ru-RU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Филимоновская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charset="0"/>
              </a:rPr>
              <a:t> игрушка»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2000240"/>
            <a:ext cx="2571768" cy="350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14620"/>
            <a:ext cx="2571767" cy="3878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Виктория.WIN-I5QJAP0LVGL\Downloads\мама\14-CzMiaxtjzn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3214686"/>
            <a:ext cx="2643206" cy="3433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Картинки по запросу картинки филимоновская игруш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1428736"/>
            <a:ext cx="1400175" cy="18097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397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Знакомство с декоративно прикладным искусством «Дымковская игрушка»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1472" y="1714488"/>
            <a:ext cx="3714776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214942" y="1714488"/>
            <a:ext cx="3551577" cy="2404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5" name="Прямоугольник 4"/>
          <p:cNvSpPr/>
          <p:nvPr/>
        </p:nvSpPr>
        <p:spPr>
          <a:xfrm>
            <a:off x="428596" y="1071546"/>
            <a:ext cx="3786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Тематическая беседа о                     «Дымковской игрушке»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07154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Просмотр презентации о                                       «Дымковской игрушке»</a:t>
            </a:r>
            <a:endParaRPr lang="ru-RU" dirty="0"/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0" y="4519613"/>
            <a:ext cx="4451350" cy="2124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8" name="Прямоугольник 7"/>
          <p:cNvSpPr/>
          <p:nvPr/>
        </p:nvSpPr>
        <p:spPr>
          <a:xfrm>
            <a:off x="2928926" y="4071942"/>
            <a:ext cx="3709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Рисование «Разноцветные колеса»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/>
            </a:extLst>
          </a:blip>
          <a:srcRect l="3841" t="-485" r="13806" b="1707"/>
          <a:stretch/>
        </p:blipFill>
        <p:spPr bwMode="auto">
          <a:xfrm>
            <a:off x="714348" y="4286256"/>
            <a:ext cx="1214446" cy="2348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</TotalTime>
  <Words>565</Words>
  <Application>Microsoft Office PowerPoint</Application>
  <PresentationFormat>Экран (4:3)</PresentationFormat>
  <Paragraphs>75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      Департамент образования города Москвы Государственное бюджетное общеобразовательное учреждение города Москвы «Школа № 902 «Диалог»» (ГБОУ Школа № 902 «Диалог»)                                                                                                                                                           </vt:lpstr>
      <vt:lpstr>Слайд 2</vt:lpstr>
      <vt:lpstr>Слайд 3</vt:lpstr>
      <vt:lpstr>Предполагаемый результат:                                                                                   -Дети знакомятся с устным народным творчеством (скороговорками, потешками, небылицами, прибаутками, присказками, шутками), с разными видами народной песни (хороводной, плясовой, игровой, лирической) и народными играми; - Умеют играть в русские народные подвижные игры, используя считалки;  - Осмысленное и активное участие детей в русских народных праздниках (знают название праздника, поют песни, исполняют частушки, читают стихи);  - Знание истории русского народного костюма, головных уборов;  - Используют атрибуты русской народной культуры в самостоятельной деятельности; - Бережно относятся к предметам быта, произведениям народного творчества;</vt:lpstr>
      <vt:lpstr>                                    Блоки проекта:                                     Быт и уклад русских людей;                   Народные промыслы и декоративно-                           прикладное  искусство;                                        Русский народный фольклор. </vt:lpstr>
      <vt:lpstr> Быт и уклад русских людей </vt:lpstr>
      <vt:lpstr>  Беседа «Русский лапоть» </vt:lpstr>
      <vt:lpstr>Народные промыслы и декоративно- прикладное  искусство                      </vt:lpstr>
      <vt:lpstr>Знакомство с декоративно прикладным искусством «Дымковская игрушка»</vt:lpstr>
      <vt:lpstr>Рисование «Украсим дымковскую уточку»</vt:lpstr>
      <vt:lpstr>Русская матрешка</vt:lpstr>
      <vt:lpstr>Аппликация «Матрешки встали в хоровод»                                                        с целью учить выделять некоторые знакомые детям детали ее костюма (сарафан, кофта, платок, фартук), видеть их красоту. </vt:lpstr>
      <vt:lpstr>Сказочная гжель</vt:lpstr>
      <vt:lpstr>Слайд 14</vt:lpstr>
      <vt:lpstr>Слайд 15</vt:lpstr>
      <vt:lpstr>Слайд 16</vt:lpstr>
      <vt:lpstr>Мастер – класс для родителей                                       «Народные промыслы и традиции России»                                  с  целью приобщения детей к ценностям и традициям русской народной культуры. </vt:lpstr>
      <vt:lpstr>Слайд 18</vt:lpstr>
      <vt:lpstr>Слайд 19</vt:lpstr>
      <vt:lpstr>Слайд 20</vt:lpstr>
      <vt:lpstr>Слайд 21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ГЖЕЛЬ</dc:title>
  <dc:creator>Виктор</dc:creator>
  <cp:lastModifiedBy>User</cp:lastModifiedBy>
  <cp:revision>79</cp:revision>
  <dcterms:created xsi:type="dcterms:W3CDTF">2015-01-31T14:16:09Z</dcterms:created>
  <dcterms:modified xsi:type="dcterms:W3CDTF">2018-03-22T12:21:27Z</dcterms:modified>
</cp:coreProperties>
</file>