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83" r:id="rId2"/>
    <p:sldId id="262" r:id="rId3"/>
    <p:sldId id="264" r:id="rId4"/>
    <p:sldId id="265" r:id="rId5"/>
    <p:sldId id="280" r:id="rId6"/>
    <p:sldId id="274" r:id="rId7"/>
    <p:sldId id="273" r:id="rId8"/>
    <p:sldId id="266" r:id="rId9"/>
    <p:sldId id="271" r:id="rId10"/>
    <p:sldId id="261" r:id="rId11"/>
    <p:sldId id="275" r:id="rId12"/>
    <p:sldId id="276" r:id="rId13"/>
    <p:sldId id="282" r:id="rId14"/>
    <p:sldId id="270" r:id="rId15"/>
    <p:sldId id="277" r:id="rId16"/>
    <p:sldId id="278" r:id="rId17"/>
    <p:sldId id="267" r:id="rId18"/>
    <p:sldId id="279" r:id="rId19"/>
    <p:sldId id="269" r:id="rId20"/>
    <p:sldId id="284" r:id="rId21"/>
    <p:sldId id="25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00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39" autoAdjust="0"/>
    <p:restoredTop sz="94660"/>
  </p:normalViewPr>
  <p:slideViewPr>
    <p:cSldViewPr>
      <p:cViewPr>
        <p:scale>
          <a:sx n="76" d="100"/>
          <a:sy n="76" d="100"/>
        </p:scale>
        <p:origin x="-1206" y="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1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0399C-F9A7-4EFD-8DD2-7733E2E08158}" type="datetimeFigureOut">
              <a:rPr lang="ru-RU" smtClean="0"/>
              <a:t>12.02.2018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BBA1889-038F-4B1E-AF61-E6F63CC57A23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2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0399C-F9A7-4EFD-8DD2-7733E2E08158}" type="datetimeFigureOut">
              <a:rPr lang="ru-RU" smtClean="0"/>
              <a:t>12.02.2018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A1889-038F-4B1E-AF61-E6F63CC57A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0399C-F9A7-4EFD-8DD2-7733E2E08158}" type="datetimeFigureOut">
              <a:rPr lang="ru-RU" smtClean="0"/>
              <a:t>12.02.2018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BA1889-038F-4B1E-AF61-E6F63CC57A2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0399C-F9A7-4EFD-8DD2-7733E2E08158}" type="datetimeFigureOut">
              <a:rPr lang="ru-RU" smtClean="0"/>
              <a:t>12.02.2018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BBA1889-038F-4B1E-AF61-E6F63CC57A23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9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0399C-F9A7-4EFD-8DD2-7733E2E08158}" type="datetimeFigureOut">
              <a:rPr lang="ru-RU" smtClean="0"/>
              <a:t>12.02.2018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BBA1889-038F-4B1E-AF61-E6F63CC57A23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0399C-F9A7-4EFD-8DD2-7733E2E08158}" type="datetimeFigureOut">
              <a:rPr lang="ru-RU" smtClean="0"/>
              <a:t>12.02.2018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BBA1889-038F-4B1E-AF61-E6F63CC57A2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9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0399C-F9A7-4EFD-8DD2-7733E2E08158}" type="datetimeFigureOut">
              <a:rPr lang="ru-RU" smtClean="0"/>
              <a:t>12.02.2018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BBA1889-038F-4B1E-AF61-E6F63CC57A23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0399C-F9A7-4EFD-8DD2-7733E2E08158}" type="datetimeFigureOut">
              <a:rPr lang="ru-RU" smtClean="0"/>
              <a:t>12.02.2018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BBA1889-038F-4B1E-AF61-E6F63CC57A2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0399C-F9A7-4EFD-8DD2-7733E2E08158}" type="datetimeFigureOut">
              <a:rPr lang="ru-RU" smtClean="0"/>
              <a:t>12.02.2018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BBA1889-038F-4B1E-AF61-E6F63CC57A2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0399C-F9A7-4EFD-8DD2-7733E2E08158}" type="datetimeFigureOut">
              <a:rPr lang="ru-RU" smtClean="0"/>
              <a:t>12.02.2018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BBA1889-038F-4B1E-AF61-E6F63CC57A23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6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0399C-F9A7-4EFD-8DD2-7733E2E08158}" type="datetimeFigureOut">
              <a:rPr lang="ru-RU" smtClean="0"/>
              <a:t>12.02.2018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BBA1889-038F-4B1E-AF61-E6F63CC57A23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2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5"/>
            <a:ext cx="6479363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2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5D60399C-F9A7-4EFD-8DD2-7733E2E08158}" type="datetimeFigureOut">
              <a:rPr lang="ru-RU" smtClean="0"/>
              <a:t>12.02.2018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9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8BBA1889-038F-4B1E-AF61-E6F63CC57A23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4" y="1340768"/>
            <a:ext cx="6353175" cy="316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213" y="4504656"/>
            <a:ext cx="3749675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0017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3717031"/>
            <a:ext cx="6408712" cy="2304257"/>
          </a:xfrm>
        </p:spPr>
        <p:txBody>
          <a:bodyPr/>
          <a:lstStyle/>
          <a:p>
            <a:pPr indent="457200" algn="just"/>
            <a:r>
              <a:rPr lang="ru-RU" sz="1600" i="1" dirty="0" smtClean="0">
                <a:solidFill>
                  <a:schemeClr val="bg1"/>
                </a:solidFill>
                <a:effectLst/>
                <a:latin typeface="Cambria" panose="02040503050406030204" pitchFamily="18" charset="0"/>
              </a:rPr>
              <a:t>В физическом воспитании у древних славян важное место занимали игрища, связанные с культовыми обрядами. Игрища включали в себя пляски, песни, разнообразные игры (городки, бабки и др.) и физические упражнения, носящие состязательный характер</a:t>
            </a:r>
            <a:r>
              <a:rPr lang="ru-RU" sz="1600" i="1" dirty="0">
                <a:solidFill>
                  <a:schemeClr val="bg1"/>
                </a:solidFill>
                <a:effectLst/>
                <a:latin typeface="Cambria" panose="02040503050406030204" pitchFamily="18" charset="0"/>
              </a:rPr>
              <a:t>. До наших времен сохранились следы древних игр в виде восклицаний «чур, не я!», когда первобытные люди искали защиту у пращура - родоначальника. Такие народные игры, как «просо», «лен», «гуси-лебеди» и многие другие, своими корнями уходят в первобытное общество.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6946" y="1008751"/>
            <a:ext cx="3061301" cy="2276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1629" y="1008752"/>
            <a:ext cx="3216795" cy="2276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5621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4293097"/>
            <a:ext cx="6269320" cy="2016224"/>
          </a:xfrm>
        </p:spPr>
        <p:txBody>
          <a:bodyPr/>
          <a:lstStyle/>
          <a:p>
            <a:pPr indent="457200" algn="just"/>
            <a:r>
              <a:rPr lang="ru-RU" sz="1600" i="1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 Math" panose="02040503050406030204" pitchFamily="18" charset="0"/>
              </a:rPr>
              <a:t>«Повесть временных лет» (начало XII в.) является первой древнерусской летописью, а так же первым письменным источником, в котором говорится о физических упражнениях. Её автор монах Киево-Печерского монастыря - Нестор. Он пишет о том, что предки русских - радимичи, вятичи и северяне - жили в лесах, но в свободное от работы время ими </a:t>
            </a:r>
            <a:r>
              <a:rPr lang="ru-RU" sz="1600" i="1" dirty="0" smtClean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 Math" panose="02040503050406030204" pitchFamily="18" charset="0"/>
              </a:rPr>
              <a:t>«… устраивались </a:t>
            </a:r>
            <a:r>
              <a:rPr lang="ru-RU" sz="1600" i="1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 Math" panose="02040503050406030204" pitchFamily="18" charset="0"/>
              </a:rPr>
              <a:t>игрища между сел, на которые сходились почти все жители, от мала до велика».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618" y="673808"/>
            <a:ext cx="4825719" cy="3619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4498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4869160"/>
            <a:ext cx="6269320" cy="1008112"/>
          </a:xfrm>
        </p:spPr>
        <p:txBody>
          <a:bodyPr/>
          <a:lstStyle/>
          <a:p>
            <a:pPr indent="457200" algn="just"/>
            <a:r>
              <a:rPr lang="ru-RU" sz="1600" i="1" dirty="0" smtClean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 Math" panose="02040503050406030204" pitchFamily="18" charset="0"/>
              </a:rPr>
              <a:t>Молодёжь соревновалась в </a:t>
            </a:r>
            <a:r>
              <a:rPr lang="ru-RU" sz="1600" i="1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 Math" panose="02040503050406030204" pitchFamily="18" charset="0"/>
              </a:rPr>
              <a:t>различных прыжках, борьбе, рукопашном бое, стрельбе из </a:t>
            </a:r>
            <a:r>
              <a:rPr lang="ru-RU" sz="1600" i="1" dirty="0" smtClean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 Math" panose="02040503050406030204" pitchFamily="18" charset="0"/>
              </a:rPr>
              <a:t>лука, метании камней в цель на дальность </a:t>
            </a:r>
            <a:r>
              <a:rPr lang="ru-RU" sz="1600" i="1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 Math" panose="02040503050406030204" pitchFamily="18" charset="0"/>
              </a:rPr>
              <a:t>и так далее</a:t>
            </a:r>
            <a:r>
              <a:rPr lang="ru-RU" sz="1600" i="1" dirty="0" smtClean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 Math" panose="02040503050406030204" pitchFamily="18" charset="0"/>
              </a:rPr>
              <a:t>. В игрищах молодые люди приобретали навыки, требуемые в труде и в военном деле.</a:t>
            </a:r>
            <a:endParaRPr lang="ru-RU" sz="1600" i="1" dirty="0">
              <a:solidFill>
                <a:schemeClr val="bg1"/>
              </a:solidFill>
              <a:effectLst/>
              <a:latin typeface="Cambria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1922" y="1052737"/>
            <a:ext cx="6022487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0030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706760"/>
            <a:ext cx="6269320" cy="1282080"/>
          </a:xfrm>
        </p:spPr>
        <p:txBody>
          <a:bodyPr/>
          <a:lstStyle/>
          <a:p>
            <a:pPr indent="457200" algn="just"/>
            <a:r>
              <a:rPr lang="ru-RU" sz="1600" i="1" dirty="0" smtClean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 Math" panose="02040503050406030204" pitchFamily="18" charset="0"/>
              </a:rPr>
              <a:t>Создавая игры, русский народ вкладывал в них глубокий смысл – это и учеба, и труд, и воспитание. Подвижные игры развивают ловкость, гибкость, силу, воспитывают богатырский дух, к тому же заставляют думать. Народные игры вызывают чувство единения, товарищества.</a:t>
            </a:r>
            <a:endParaRPr lang="ru-RU" sz="1600" i="1" dirty="0">
              <a:solidFill>
                <a:schemeClr val="bg1"/>
              </a:solidFill>
              <a:effectLst/>
              <a:latin typeface="Cambria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5" name="Текст 2"/>
          <p:cNvSpPr txBox="1">
            <a:spLocks/>
          </p:cNvSpPr>
          <p:nvPr/>
        </p:nvSpPr>
        <p:spPr>
          <a:xfrm>
            <a:off x="5652120" y="1772817"/>
            <a:ext cx="2653680" cy="4464496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 algn="ctr">
              <a:buNone/>
            </a:pPr>
            <a:r>
              <a:rPr lang="ru-RU" sz="1200" b="1" dirty="0" smtClean="0">
                <a:solidFill>
                  <a:schemeClr val="bg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“Горелки”</a:t>
            </a:r>
          </a:p>
          <a:p>
            <a:pPr marL="18288" indent="0">
              <a:buNone/>
            </a:pPr>
            <a:r>
              <a:rPr lang="ru-RU" sz="1050" dirty="0" smtClean="0">
                <a:solidFill>
                  <a:schemeClr val="bg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Сначала выбирают водящего. Он называется Огарыш или Горелка. Позади него на расстоянии 80-160 см парами выстраиваются играющие. Они распевают:</a:t>
            </a:r>
          </a:p>
          <a:p>
            <a:endParaRPr lang="ru-RU" sz="1050" dirty="0" smtClean="0">
              <a:solidFill>
                <a:schemeClr val="bg1"/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18288" indent="0">
              <a:buNone/>
            </a:pPr>
            <a:r>
              <a:rPr lang="ru-RU" sz="1050" dirty="0" smtClean="0">
                <a:solidFill>
                  <a:schemeClr val="bg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“Гори, гори ясно!</a:t>
            </a:r>
          </a:p>
          <a:p>
            <a:pPr marL="18288" indent="0">
              <a:buNone/>
            </a:pPr>
            <a:r>
              <a:rPr lang="ru-RU" sz="1050" dirty="0" smtClean="0">
                <a:solidFill>
                  <a:schemeClr val="bg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Чтобы не погасло!</a:t>
            </a:r>
          </a:p>
          <a:p>
            <a:pPr marL="18288" indent="0">
              <a:buNone/>
            </a:pPr>
            <a:r>
              <a:rPr lang="ru-RU" sz="1050" dirty="0" smtClean="0">
                <a:solidFill>
                  <a:schemeClr val="bg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Глянь на небо!</a:t>
            </a:r>
          </a:p>
          <a:p>
            <a:pPr marL="18288" indent="0">
              <a:buNone/>
            </a:pPr>
            <a:r>
              <a:rPr lang="ru-RU" sz="1050" dirty="0" smtClean="0">
                <a:solidFill>
                  <a:schemeClr val="bg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Птички летят,</a:t>
            </a:r>
          </a:p>
          <a:p>
            <a:pPr marL="18288" indent="0">
              <a:buNone/>
            </a:pPr>
            <a:r>
              <a:rPr lang="ru-RU" sz="1050" dirty="0" smtClean="0">
                <a:solidFill>
                  <a:schemeClr val="bg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Колокольчики звенят!”</a:t>
            </a:r>
          </a:p>
          <a:p>
            <a:endParaRPr lang="ru-RU" sz="1050" dirty="0" smtClean="0">
              <a:solidFill>
                <a:schemeClr val="bg1"/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marL="18288" indent="0">
              <a:buNone/>
            </a:pPr>
            <a:r>
              <a:rPr lang="ru-RU" sz="1050" dirty="0" smtClean="0">
                <a:solidFill>
                  <a:schemeClr val="bg1"/>
                </a:soli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В это время последняя, задняя пара, отделяется от всех и идёт шагом вперёд, разъединившись, один — направо, другой — налево. Поравнявшись с Горелкой, они бегут со всех ног, стараясь схватиться за руки. Горелка старается поймать кого-то из них или коснуться ладонью. Пойманный становится с водящим в одну пару, а тот, кто остался, становится Горелкой.</a:t>
            </a:r>
            <a:endParaRPr lang="ru-RU" sz="1050" dirty="0">
              <a:solidFill>
                <a:schemeClr val="bg1"/>
              </a:solidFill>
              <a:effectLst/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492897"/>
            <a:ext cx="3600400" cy="2772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944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6752" y="4293096"/>
            <a:ext cx="6391672" cy="2003698"/>
          </a:xfrm>
        </p:spPr>
        <p:txBody>
          <a:bodyPr/>
          <a:lstStyle/>
          <a:p>
            <a:pPr indent="457200" algn="just"/>
            <a:r>
              <a:rPr lang="ru-RU" sz="1600" i="1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 Math" panose="02040503050406030204" pitchFamily="18" charset="0"/>
              </a:rPr>
              <a:t>Массовой формой физического воспитания на Руси были кулачные бои. Письменные источники говорят о существовании данных боев в X в., но имеются сведения о том, что они были частью древних игрищ. Существовало три разновидности кулачного боя: «сам на сам»(один на один, на голых кулаках), «стенка на стенку» </a:t>
            </a:r>
            <a:r>
              <a:rPr lang="ru-RU" sz="1600" i="1" dirty="0" smtClean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 Math" panose="02040503050406030204" pitchFamily="18" charset="0"/>
              </a:rPr>
              <a:t>устраивались на Масленицу (наиболее </a:t>
            </a:r>
            <a:r>
              <a:rPr lang="ru-RU" sz="1600" i="1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 Math" panose="02040503050406030204" pitchFamily="18" charset="0"/>
              </a:rPr>
              <a:t>распространённый вид), «</a:t>
            </a:r>
            <a:r>
              <a:rPr lang="ru-RU" sz="1600" i="1" dirty="0" err="1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 Math" panose="02040503050406030204" pitchFamily="18" charset="0"/>
              </a:rPr>
              <a:t>сцеплялка</a:t>
            </a:r>
            <a:r>
              <a:rPr lang="ru-RU" sz="1600" i="1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 Math" panose="02040503050406030204" pitchFamily="18" charset="0"/>
              </a:rPr>
              <a:t>-свалка» (массовый и озорной вид, каждый бился сам за себя и против всех).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610780"/>
            <a:ext cx="6170291" cy="3679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6377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5157192"/>
            <a:ext cx="6269320" cy="1008112"/>
          </a:xfrm>
        </p:spPr>
        <p:txBody>
          <a:bodyPr/>
          <a:lstStyle/>
          <a:p>
            <a:pPr indent="457200" algn="just"/>
            <a:r>
              <a:rPr lang="ru-RU" sz="1600" i="1" dirty="0" smtClean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 Math" panose="02040503050406030204" pitchFamily="18" charset="0"/>
              </a:rPr>
              <a:t>Одним из средств физического воспитания была охота, служившая не только промысловым целям, но и для демонстрации ловкости и бесстрашия, например охота на медведя с рогатиной.</a:t>
            </a:r>
            <a:endParaRPr lang="ru-RU" sz="1600" i="1" dirty="0">
              <a:solidFill>
                <a:schemeClr val="bg1"/>
              </a:solidFill>
              <a:effectLst/>
              <a:latin typeface="Cambria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785814"/>
            <a:ext cx="5445224" cy="4197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3747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4941168"/>
            <a:ext cx="6269320" cy="1080119"/>
          </a:xfrm>
        </p:spPr>
        <p:txBody>
          <a:bodyPr/>
          <a:lstStyle/>
          <a:p>
            <a:pPr indent="457200" algn="just"/>
            <a:r>
              <a:rPr lang="ru-RU" sz="1600" i="1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 Math" panose="02040503050406030204" pitchFamily="18" charset="0"/>
              </a:rPr>
              <a:t>Особое значение сыграли климатические условия проживания древних славян. Умеренный климатические холодная зима способствовали долголетию, укрепляя здоровье и телесные силы человека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36" r="4780"/>
          <a:stretch/>
        </p:blipFill>
        <p:spPr bwMode="auto">
          <a:xfrm>
            <a:off x="2004166" y="931450"/>
            <a:ext cx="6384260" cy="3793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8647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5013176"/>
            <a:ext cx="6269320" cy="856456"/>
          </a:xfrm>
        </p:spPr>
        <p:txBody>
          <a:bodyPr/>
          <a:lstStyle/>
          <a:p>
            <a:pPr indent="457200" algn="just"/>
            <a:r>
              <a:rPr lang="ru-RU" sz="1600" i="1" dirty="0" smtClean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 Math" panose="02040503050406030204" pitchFamily="18" charset="0"/>
              </a:rPr>
              <a:t>Народы, населяющие территорию Сибири, Урала , Средней России, с давних времён использовали лыжи в военном деле и быту.</a:t>
            </a:r>
            <a:endParaRPr lang="ru-RU" sz="1600" i="1" dirty="0">
              <a:solidFill>
                <a:schemeClr val="bg1"/>
              </a:solidFill>
              <a:effectLst/>
              <a:latin typeface="Cambria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1" y="1375222"/>
            <a:ext cx="6252167" cy="3133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02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26146" y="1340769"/>
            <a:ext cx="3062279" cy="4032448"/>
          </a:xfrm>
        </p:spPr>
        <p:txBody>
          <a:bodyPr/>
          <a:lstStyle/>
          <a:p>
            <a:pPr indent="457200" algn="just"/>
            <a:r>
              <a:rPr lang="ru-RU" sz="1600" i="1" dirty="0" smtClean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 Math" panose="02040503050406030204" pitchFamily="18" charset="0"/>
              </a:rPr>
              <a:t>Восточные славяне отличались большой силой и неутомимостью, «…сносили голод и всякую нужду; питались самой грубой сырою </a:t>
            </a:r>
            <a:r>
              <a:rPr lang="ru-RU" sz="1600" i="1" dirty="0" err="1" smtClean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 Math" panose="02040503050406030204" pitchFamily="18" charset="0"/>
              </a:rPr>
              <a:t>пищею</a:t>
            </a:r>
            <a:r>
              <a:rPr lang="ru-RU" sz="1600" i="1" dirty="0" smtClean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 Math" panose="02040503050406030204" pitchFamily="18" charset="0"/>
              </a:rPr>
              <a:t>; удивляли греков своею </a:t>
            </a:r>
            <a:r>
              <a:rPr lang="ru-RU" sz="1600" i="1" dirty="0" err="1" smtClean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 Math" panose="02040503050406030204" pitchFamily="18" charset="0"/>
              </a:rPr>
              <a:t>быстротою</a:t>
            </a:r>
            <a:r>
              <a:rPr lang="ru-RU" sz="1600" i="1" dirty="0" smtClean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 Math" panose="02040503050406030204" pitchFamily="18" charset="0"/>
              </a:rPr>
              <a:t>; с чрезвычайной лёгкостью всходили на крутизны, спускались расселины; смело бросались в опасные болота и глубокие реки». По мнению Карамзина, славяне считали, что «главная красота мужа есть крепость в теле, сила в руках, лёгкость в движении…».</a:t>
            </a:r>
            <a:endParaRPr lang="ru-RU" sz="1600" i="1" dirty="0">
              <a:solidFill>
                <a:schemeClr val="bg1"/>
              </a:solidFill>
              <a:effectLst/>
              <a:latin typeface="Cambria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1" y="1124745"/>
            <a:ext cx="3207041" cy="4413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7133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3861049"/>
            <a:ext cx="6341328" cy="2448272"/>
          </a:xfrm>
        </p:spPr>
        <p:txBody>
          <a:bodyPr/>
          <a:lstStyle/>
          <a:p>
            <a:pPr indent="457200" algn="just"/>
            <a:r>
              <a:rPr lang="ru-RU" sz="1600" i="1" dirty="0" smtClean="0">
                <a:solidFill>
                  <a:schemeClr val="bg1"/>
                </a:solidFill>
                <a:effectLst/>
                <a:latin typeface="Cambria" panose="02040503050406030204" pitchFamily="18" charset="0"/>
              </a:rPr>
              <a:t>Большое место в жизни наших предков занимала музыка, сопровождаемая плясками</a:t>
            </a:r>
            <a:r>
              <a:rPr lang="ru-RU" sz="1600" i="1" dirty="0">
                <a:solidFill>
                  <a:schemeClr val="bg1"/>
                </a:solidFill>
                <a:effectLst/>
                <a:latin typeface="Cambria" panose="02040503050406030204" pitchFamily="18" charset="0"/>
              </a:rPr>
              <a:t>. довольствие, производимое музыкой, продолжает Н. М. Карамзин, заставляет людей сопровождать ее различными телодвижениями. Так рождается пляска, которая «состоит в том, чтобы в сильном напряжении мышц взмахивать руками, вертеться на одном месте, приседать, топать ногами, и соответствует характеру людей крепких, деятельных, неутомимых». Недаром танцы сродни физическим упражнениям. </a:t>
            </a:r>
            <a:r>
              <a:rPr lang="ru-RU" sz="1600" i="1" dirty="0" smtClean="0">
                <a:solidFill>
                  <a:schemeClr val="bg1"/>
                </a:solidFill>
                <a:effectLst/>
                <a:latin typeface="Cambria" panose="02040503050406030204" pitchFamily="18" charset="0"/>
              </a:rPr>
              <a:t>Ни один праздник на Руси не обходился без музыкантов, танцоров, акробатов.</a:t>
            </a:r>
            <a:endParaRPr lang="ru-RU" sz="1600" i="1" dirty="0">
              <a:solidFill>
                <a:schemeClr val="bg1"/>
              </a:solidFill>
              <a:effectLst/>
              <a:latin typeface="Cambria" panose="020405030504060302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642940"/>
            <a:ext cx="3764565" cy="31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2" descr="https://traditio.wiki/files/2/2d/RodinyIleikiny_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2587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7439" y="4247277"/>
            <a:ext cx="6197311" cy="1918027"/>
          </a:xfrm>
        </p:spPr>
        <p:txBody>
          <a:bodyPr/>
          <a:lstStyle/>
          <a:p>
            <a:pPr indent="457200" algn="just"/>
            <a:r>
              <a:rPr lang="ru-RU" sz="1600" i="1" dirty="0">
                <a:solidFill>
                  <a:schemeClr val="bg1"/>
                </a:solidFill>
                <a:effectLst/>
                <a:latin typeface="Cambria" panose="02040503050406030204" pitchFamily="18" charset="0"/>
              </a:rPr>
              <a:t>Возникновение физических упражнений у восточных славян происходило практически так же, как и в других регионах мира. Практика физического воспитания начала складываться у них в VI - IX </a:t>
            </a:r>
            <a:r>
              <a:rPr lang="ru-RU" sz="1600" i="1" dirty="0" smtClean="0">
                <a:solidFill>
                  <a:schemeClr val="bg1"/>
                </a:solidFill>
                <a:effectLst/>
                <a:latin typeface="Cambria" panose="02040503050406030204" pitchFamily="18" charset="0"/>
              </a:rPr>
              <a:t>вв. Древние славяне отличались высоким ростом, могучим телосложением, обладали незаурядной физической силой и необыкновенной выносливостью. Занимались скотоводством, земледелием, ремёслами, охотой. </a:t>
            </a:r>
            <a:endParaRPr lang="ru-RU" sz="1600" i="1" dirty="0">
              <a:solidFill>
                <a:schemeClr val="bg1"/>
              </a:solidFill>
              <a:effectLst/>
              <a:latin typeface="Cambria" panose="020405030504060302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63" t="28310" r="3014" b="3196"/>
          <a:stretch/>
        </p:blipFill>
        <p:spPr bwMode="auto">
          <a:xfrm>
            <a:off x="2555776" y="698037"/>
            <a:ext cx="5328592" cy="3549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4593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90881" y="764704"/>
            <a:ext cx="44319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8288" lvl="0" algn="ctr">
              <a:spcBef>
                <a:spcPct val="20000"/>
              </a:spcBef>
              <a:buSzPct val="60000"/>
            </a:pPr>
            <a:r>
              <a:rPr lang="ru-RU" sz="3200" b="1" i="1" dirty="0">
                <a:solidFill>
                  <a:srgbClr val="ACCBF9">
                    <a:lumMod val="50000"/>
                  </a:srgbClr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Продолжи пословицу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412776"/>
            <a:ext cx="20221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8288" lvl="0" algn="just">
              <a:spcBef>
                <a:spcPct val="20000"/>
              </a:spcBef>
              <a:buSzPct val="60000"/>
            </a:pPr>
            <a:r>
              <a:rPr lang="ru-RU" sz="1600" i="1" dirty="0">
                <a:solidFill>
                  <a:prstClr val="black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Будь не красен, да …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355976" y="1412776"/>
            <a:ext cx="85472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 smtClean="0">
                <a:solidFill>
                  <a:srgbClr val="CC0000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здоров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411760" y="1700808"/>
            <a:ext cx="244143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8288" lvl="0" algn="just">
              <a:spcBef>
                <a:spcPct val="20000"/>
              </a:spcBef>
              <a:buSzPct val="60000"/>
            </a:pPr>
            <a:r>
              <a:rPr lang="ru-RU" sz="1600" i="1" dirty="0">
                <a:solidFill>
                  <a:prstClr val="black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Болен лечись, а здоров …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88024" y="1700808"/>
            <a:ext cx="11945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>
                <a:solidFill>
                  <a:srgbClr val="C00000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- берегись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11760" y="1988840"/>
            <a:ext cx="33721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8288" lvl="0" algn="just">
              <a:spcBef>
                <a:spcPct val="20000"/>
              </a:spcBef>
              <a:buSzPct val="60000"/>
            </a:pPr>
            <a:r>
              <a:rPr lang="ru-RU" sz="1600" i="1" dirty="0">
                <a:solidFill>
                  <a:prstClr val="black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Береги платье </a:t>
            </a:r>
            <a:r>
              <a:rPr lang="ru-RU" sz="1600" i="1" dirty="0" err="1">
                <a:solidFill>
                  <a:prstClr val="black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снову</a:t>
            </a:r>
            <a:r>
              <a:rPr lang="ru-RU" sz="1600" i="1" dirty="0">
                <a:solidFill>
                  <a:prstClr val="black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, а  здоровье …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727897" y="1988840"/>
            <a:ext cx="10223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8288" lvl="0" algn="just">
              <a:spcBef>
                <a:spcPct val="20000"/>
              </a:spcBef>
              <a:buSzPct val="60000"/>
            </a:pPr>
            <a:r>
              <a:rPr lang="ru-RU" sz="1600" b="1" i="1" dirty="0">
                <a:solidFill>
                  <a:srgbClr val="C00000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смолоду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411760" y="2276872"/>
            <a:ext cx="43540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8288" lvl="0" algn="just">
              <a:spcBef>
                <a:spcPct val="20000"/>
              </a:spcBef>
              <a:buSzPct val="60000"/>
            </a:pPr>
            <a:r>
              <a:rPr lang="ru-RU" sz="1600" i="1" dirty="0">
                <a:solidFill>
                  <a:prstClr val="black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Держи голову в холоде, живот – в голоде, а …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660232" y="2276872"/>
            <a:ext cx="16267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8288" lvl="0" algn="just">
              <a:spcBef>
                <a:spcPct val="20000"/>
              </a:spcBef>
              <a:buSzPct val="60000"/>
            </a:pPr>
            <a:r>
              <a:rPr lang="ru-RU" sz="1600" b="1" i="1" dirty="0">
                <a:solidFill>
                  <a:srgbClr val="C00000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ноги – в тепле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411760" y="2564904"/>
            <a:ext cx="27517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i="1" dirty="0">
                <a:solidFill>
                  <a:prstClr val="black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Если хочешь быть здоров …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48826" y="2564904"/>
            <a:ext cx="12304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8288" lvl="0" algn="just">
              <a:spcBef>
                <a:spcPct val="20000"/>
              </a:spcBef>
              <a:buSzPct val="60000"/>
            </a:pPr>
            <a:r>
              <a:rPr lang="ru-RU" sz="1600" b="1" i="1" dirty="0">
                <a:solidFill>
                  <a:srgbClr val="C00000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закаляйся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411760" y="2852936"/>
            <a:ext cx="19565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i="1" dirty="0">
                <a:solidFill>
                  <a:prstClr val="black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В здоровом теле … 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281041" y="2852936"/>
            <a:ext cx="151509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8288" lvl="0" algn="just">
              <a:spcBef>
                <a:spcPct val="20000"/>
              </a:spcBef>
              <a:buSzPct val="60000"/>
            </a:pPr>
            <a:r>
              <a:rPr lang="ru-RU" sz="1600" b="1" i="1" dirty="0">
                <a:solidFill>
                  <a:srgbClr val="C00000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здоровый дух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411760" y="3140968"/>
            <a:ext cx="246689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i="1" dirty="0">
                <a:solidFill>
                  <a:prstClr val="black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Гимнастика удлиняет …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788024" y="3140968"/>
            <a:ext cx="22627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8288" lvl="0" algn="just">
              <a:spcBef>
                <a:spcPct val="20000"/>
              </a:spcBef>
              <a:buSzPct val="60000"/>
            </a:pPr>
            <a:r>
              <a:rPr lang="ru-RU" sz="1600" b="1" i="1" dirty="0">
                <a:solidFill>
                  <a:srgbClr val="C00000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молодость человека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411760" y="3429000"/>
            <a:ext cx="33922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i="1" dirty="0">
                <a:solidFill>
                  <a:prstClr val="black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Кто крепок телом тот богат и … 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652120" y="3429000"/>
            <a:ext cx="20755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8288" lvl="0" algn="just">
              <a:spcBef>
                <a:spcPct val="20000"/>
              </a:spcBef>
              <a:buSzPct val="60000"/>
            </a:pPr>
            <a:r>
              <a:rPr lang="ru-RU" sz="1600" b="1" i="1" dirty="0">
                <a:solidFill>
                  <a:srgbClr val="C00000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здоровьем и делом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411760" y="3717032"/>
            <a:ext cx="336957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i="1" dirty="0">
                <a:solidFill>
                  <a:prstClr val="black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Кто спортом занимается, тот … 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5652120" y="3717032"/>
            <a:ext cx="19239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>
                <a:solidFill>
                  <a:srgbClr val="C00000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силы набирается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411760" y="4005064"/>
            <a:ext cx="23376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i="1" dirty="0">
                <a:solidFill>
                  <a:prstClr val="black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Физкультура — враг … 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4644008" y="4005064"/>
            <a:ext cx="119135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>
                <a:solidFill>
                  <a:srgbClr val="C00000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старости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411760" y="4293096"/>
            <a:ext cx="418627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i="1" dirty="0">
                <a:solidFill>
                  <a:prstClr val="black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Физкультурой заниматься будешь — про …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6504319" y="4293096"/>
            <a:ext cx="19561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>
                <a:solidFill>
                  <a:srgbClr val="C00000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болезни забудешь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411760" y="4585349"/>
            <a:ext cx="26722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i="1" dirty="0">
                <a:solidFill>
                  <a:prstClr val="black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Кто пешком ходит тот … 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5004048" y="4585349"/>
            <a:ext cx="15183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>
                <a:solidFill>
                  <a:srgbClr val="C00000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долго живет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411760" y="4869160"/>
            <a:ext cx="14615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i="1" dirty="0">
                <a:solidFill>
                  <a:prstClr val="black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Движение - … </a:t>
            </a:r>
            <a:endParaRPr lang="ru-RU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3779912" y="4869160"/>
            <a:ext cx="8765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8288" lvl="0" algn="just">
              <a:spcBef>
                <a:spcPct val="20000"/>
              </a:spcBef>
              <a:buSzPct val="60000"/>
            </a:pPr>
            <a:r>
              <a:rPr lang="ru-RU" sz="1600" b="1" i="1" dirty="0">
                <a:solidFill>
                  <a:srgbClr val="C00000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жизнь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2411760" y="5147652"/>
            <a:ext cx="33559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i="1" dirty="0">
                <a:solidFill>
                  <a:prstClr val="black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Смолоду закалишься на весь век … </a:t>
            </a: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5664635" y="5147652"/>
            <a:ext cx="12291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8288" lvl="0" algn="just">
              <a:spcBef>
                <a:spcPct val="20000"/>
              </a:spcBef>
              <a:buSzPct val="60000"/>
            </a:pPr>
            <a:r>
              <a:rPr lang="ru-RU" sz="1600" b="1" i="1" dirty="0">
                <a:solidFill>
                  <a:srgbClr val="C00000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сгодишься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2411760" y="5466710"/>
            <a:ext cx="46501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i="1" dirty="0">
                <a:solidFill>
                  <a:prstClr val="black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Утро встречают зарядкой, вечер провожают … </a:t>
            </a: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6966364" y="5458507"/>
            <a:ext cx="12060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8288" lvl="0" algn="just">
              <a:spcBef>
                <a:spcPct val="20000"/>
              </a:spcBef>
              <a:buSzPct val="60000"/>
            </a:pPr>
            <a:r>
              <a:rPr lang="ru-RU" sz="1600" b="1" i="1" dirty="0">
                <a:solidFill>
                  <a:srgbClr val="C00000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прогулкой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2411760" y="5754742"/>
            <a:ext cx="39586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i="1" dirty="0">
                <a:solidFill>
                  <a:prstClr val="black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Физкультурой заниматься будешь </a:t>
            </a:r>
            <a:r>
              <a:rPr lang="ru-RU" sz="1600" i="1" dirty="0" smtClean="0">
                <a:solidFill>
                  <a:prstClr val="black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про … </a:t>
            </a:r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6210930" y="5754742"/>
            <a:ext cx="216706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8288" lvl="0" algn="just">
              <a:spcBef>
                <a:spcPct val="20000"/>
              </a:spcBef>
              <a:buSzPct val="60000"/>
            </a:pPr>
            <a:r>
              <a:rPr lang="ru-RU" sz="1600" b="1" i="1" dirty="0">
                <a:solidFill>
                  <a:srgbClr val="C00000"/>
                </a:solidFill>
                <a:latin typeface="Cambria" panose="02040503050406030204" pitchFamily="18" charset="0"/>
                <a:ea typeface="Cambria Math" panose="02040503050406030204" pitchFamily="18" charset="0"/>
              </a:rPr>
              <a:t>– болезни забудешь </a:t>
            </a:r>
          </a:p>
        </p:txBody>
      </p:sp>
    </p:spTree>
    <p:extLst>
      <p:ext uri="{BB962C8B-B14F-4D97-AF65-F5344CB8AC3E}">
        <p14:creationId xmlns:p14="http://schemas.microsoft.com/office/powerpoint/2010/main" val="1079562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  <p:bldP spid="12" grpId="0"/>
      <p:bldP spid="14" grpId="0"/>
      <p:bldP spid="16" grpId="0"/>
      <p:bldP spid="18" grpId="0"/>
      <p:bldP spid="20" grpId="0"/>
      <p:bldP spid="22" grpId="0"/>
      <p:bldP spid="24" grpId="0"/>
      <p:bldP spid="26" grpId="0"/>
      <p:bldP spid="28" grpId="0"/>
      <p:bldP spid="30" grpId="0"/>
      <p:bldP spid="32" grpId="0"/>
      <p:bldP spid="3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195736" y="2492896"/>
            <a:ext cx="6096000" cy="3657599"/>
          </a:xfrm>
        </p:spPr>
        <p:txBody>
          <a:bodyPr/>
          <a:lstStyle/>
          <a:p>
            <a:pPr marL="18288" indent="0">
              <a:buNone/>
            </a:pPr>
            <a:endParaRPr lang="ru-RU" dirty="0"/>
          </a:p>
          <a:p>
            <a:endParaRPr lang="ru-RU" dirty="0">
              <a:latin typeface="Cambria" panose="02040503050406030204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23728" y="2595584"/>
            <a:ext cx="6125304" cy="914400"/>
          </a:xfrm>
        </p:spPr>
        <p:txBody>
          <a:bodyPr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  <a:latin typeface="Cambria" panose="02040503050406030204" pitchFamily="18" charset="0"/>
              </a:rPr>
              <a:t>Спасибо за внимание !!!</a:t>
            </a:r>
            <a:endParaRPr lang="ru-RU" sz="4000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4" name="AutoShape 2" descr="http://%D1%8D%D0%BB%D0%B5%D0%BC%D0%B5%D0%BD%D1%82%D0%B0%D1%80%D0%BD%D0%BE%D0%B2%D0%B0%D1%82%D1%81%D0%BE%D0%BD.%D1%80%D1%84/upload/iblock/1d2/1d23033ec01e9c55046b3639a6888aa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Picture 7" descr="e76aee9fd65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04" r="-3220" b="53383"/>
          <a:stretch>
            <a:fillRect/>
          </a:stretch>
        </p:blipFill>
        <p:spPr bwMode="auto">
          <a:xfrm>
            <a:off x="155575" y="2996952"/>
            <a:ext cx="43180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3006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4509120"/>
            <a:ext cx="6341328" cy="1282080"/>
          </a:xfrm>
        </p:spPr>
        <p:txBody>
          <a:bodyPr/>
          <a:lstStyle/>
          <a:p>
            <a:pPr indent="457200" algn="just"/>
            <a:r>
              <a:rPr lang="ru-RU" sz="1600" i="1" dirty="0">
                <a:solidFill>
                  <a:schemeClr val="bg1"/>
                </a:solidFill>
                <a:effectLst/>
                <a:latin typeface="Cambria" panose="02040503050406030204" pitchFamily="18" charset="0"/>
              </a:rPr>
              <a:t>Они были мужественными и воинственными </a:t>
            </a:r>
            <a:r>
              <a:rPr lang="ru-RU" sz="1600" i="1" dirty="0" smtClean="0">
                <a:solidFill>
                  <a:schemeClr val="bg1"/>
                </a:solidFill>
                <a:effectLst/>
                <a:latin typeface="Cambria" panose="02040503050406030204" pitchFamily="18" charset="0"/>
              </a:rPr>
              <a:t>людьми. Физическая подготовка и военное дело у славян были связаны теснейшим образом. Воину необходимо было владеть всевозможными видами  оружия, такими как,</a:t>
            </a:r>
            <a:r>
              <a:rPr lang="ru-RU" sz="1600" i="1" dirty="0">
                <a:solidFill>
                  <a:schemeClr val="bg1"/>
                </a:solidFill>
                <a:effectLst/>
                <a:latin typeface="Cambria" panose="02040503050406030204" pitchFamily="18" charset="0"/>
              </a:rPr>
              <a:t> лук и </a:t>
            </a:r>
            <a:r>
              <a:rPr lang="ru-RU" sz="1600" i="1" dirty="0" smtClean="0">
                <a:solidFill>
                  <a:schemeClr val="bg1"/>
                </a:solidFill>
                <a:effectLst/>
                <a:latin typeface="Cambria" panose="02040503050406030204" pitchFamily="18" charset="0"/>
              </a:rPr>
              <a:t>стрелы, дротики, палицы.</a:t>
            </a:r>
            <a:endParaRPr lang="ru-RU" sz="1600" i="1" dirty="0">
              <a:solidFill>
                <a:schemeClr val="bg1"/>
              </a:solidFill>
              <a:effectLst/>
              <a:latin typeface="Cambria" panose="020405030504060302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147564"/>
            <a:ext cx="6267451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1957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3" y="4869161"/>
            <a:ext cx="6408712" cy="1440160"/>
          </a:xfrm>
        </p:spPr>
        <p:txBody>
          <a:bodyPr/>
          <a:lstStyle/>
          <a:p>
            <a:pPr indent="457200" algn="just"/>
            <a:r>
              <a:rPr lang="ru-RU" sz="1600" i="1" dirty="0" smtClean="0">
                <a:solidFill>
                  <a:schemeClr val="bg1"/>
                </a:solidFill>
                <a:effectLst/>
                <a:latin typeface="Cambria" panose="02040503050406030204" pitchFamily="18" charset="0"/>
              </a:rPr>
              <a:t>Обучаясь с детских лет стрельбе из лука и одновременно обучаясь верховой езде, древнерусские стрелки-лучники имели хорошую выучку. Как свидетельствуют исторические источники, в результате постоянной тренировки в стрельбе из лука с коня стрелки добивались удивительной меткости, поражая цель на полном скаку.</a:t>
            </a:r>
            <a:endParaRPr lang="ru-RU" sz="1600" i="1" dirty="0">
              <a:solidFill>
                <a:schemeClr val="bg1"/>
              </a:solidFill>
              <a:effectLst/>
              <a:latin typeface="Cambria" panose="020405030504060302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620689"/>
            <a:ext cx="6037448" cy="403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3120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5322912"/>
            <a:ext cx="6269320" cy="914400"/>
          </a:xfrm>
        </p:spPr>
        <p:txBody>
          <a:bodyPr/>
          <a:lstStyle/>
          <a:p>
            <a:pPr indent="457200" algn="just"/>
            <a:r>
              <a:rPr lang="ru-RU" sz="1600" i="1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 Math" panose="02040503050406030204" pitchFamily="18" charset="0"/>
              </a:rPr>
              <a:t>Старшие члены семьи поощряли игры, развивающие у детей ловкость, силу, смекалку, формирующие умения и навыки, необходимые для будущей трудовой деятельности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940696"/>
            <a:ext cx="3312368" cy="2432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692696"/>
            <a:ext cx="3354203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19" y="3364926"/>
            <a:ext cx="2820288" cy="158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6128" y="967020"/>
            <a:ext cx="2820288" cy="1611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5697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4221088"/>
            <a:ext cx="6269320" cy="2002160"/>
          </a:xfrm>
        </p:spPr>
        <p:txBody>
          <a:bodyPr/>
          <a:lstStyle/>
          <a:p>
            <a:pPr indent="457200" algn="just"/>
            <a:r>
              <a:rPr lang="ru-RU" sz="1600" i="1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 Math" panose="02040503050406030204" pitchFamily="18" charset="0"/>
              </a:rPr>
              <a:t>С 7 лет начинался новый этап воспитания ребёнка. Мальчики переходили в возрастную группу отроков (у восточных славян это слово означало мальчика 7 - 14 лет, который ещё не получил право называться взрослым мужчиной). Этот период освещался особенным образом, так как мальчик переходил из женской половины семьи в мужскую. Мальчики-отроки помогали отцам в выполнении «мужских» видов работ, прежде всего в </a:t>
            </a:r>
            <a:r>
              <a:rPr lang="ru-RU" sz="1600" i="1" dirty="0" smtClean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 Math" panose="02040503050406030204" pitchFamily="18" charset="0"/>
              </a:rPr>
              <a:t>земледелии, животноводстве и охоте.</a:t>
            </a:r>
            <a:endParaRPr lang="ru-RU" sz="1600" i="1" dirty="0">
              <a:solidFill>
                <a:schemeClr val="bg1"/>
              </a:solidFill>
              <a:effectLst/>
              <a:latin typeface="Cambria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7100" y="846107"/>
            <a:ext cx="2544941" cy="3302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846109"/>
            <a:ext cx="2749445" cy="3302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2365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4941168"/>
            <a:ext cx="6125304" cy="770383"/>
          </a:xfrm>
        </p:spPr>
        <p:txBody>
          <a:bodyPr/>
          <a:lstStyle/>
          <a:p>
            <a:pPr indent="457200" algn="just"/>
            <a:r>
              <a:rPr lang="ru-RU" sz="1600" i="1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 Math" panose="02040503050406030204" pitchFamily="18" charset="0"/>
              </a:rPr>
              <a:t>Девочки же осваивали «женские» виды работ - учились вести домашнее хозяйство, прясть, ткать, лепить </a:t>
            </a:r>
            <a:r>
              <a:rPr lang="ru-RU" sz="1600" i="1" dirty="0" smtClean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 Math" panose="02040503050406030204" pitchFamily="18" charset="0"/>
              </a:rPr>
              <a:t>горшки, собирать растения, ухаживать за детьми и </a:t>
            </a:r>
            <a:r>
              <a:rPr lang="ru-RU" sz="1600" i="1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 Math" panose="02040503050406030204" pitchFamily="18" charset="0"/>
              </a:rPr>
              <a:t>так </a:t>
            </a:r>
            <a:r>
              <a:rPr lang="ru-RU" sz="1600" i="1" dirty="0" smtClean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 Math" panose="02040503050406030204" pitchFamily="18" charset="0"/>
              </a:rPr>
              <a:t>далее.</a:t>
            </a:r>
            <a:endParaRPr lang="ru-RU" sz="1600" i="1" dirty="0">
              <a:solidFill>
                <a:schemeClr val="bg1"/>
              </a:solidFill>
              <a:effectLst/>
              <a:latin typeface="Cambria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19" r="33562"/>
          <a:stretch/>
        </p:blipFill>
        <p:spPr bwMode="auto">
          <a:xfrm>
            <a:off x="2086881" y="1412776"/>
            <a:ext cx="2272445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276" y="1412776"/>
            <a:ext cx="3743236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3563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4509120"/>
            <a:ext cx="6341328" cy="1800200"/>
          </a:xfrm>
        </p:spPr>
        <p:txBody>
          <a:bodyPr/>
          <a:lstStyle/>
          <a:p>
            <a:pPr indent="457200" algn="just"/>
            <a:r>
              <a:rPr lang="ru-RU" sz="1600" i="1" dirty="0" smtClean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В </a:t>
            </a:r>
            <a:r>
              <a:rPr lang="ru-RU" sz="1600" i="1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момент достижения подростком 14 лет, он становился полноправным членом семьи. В этом возрасте получали военную подготовку, необходимую каждому мужчине</a:t>
            </a:r>
            <a:r>
              <a:rPr lang="ru-RU" sz="1600" i="1" dirty="0" smtClean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.</a:t>
            </a:r>
            <a:r>
              <a:rPr lang="ru-RU" sz="1600" i="1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 </a:t>
            </a:r>
            <a:r>
              <a:rPr lang="ru-RU" sz="1600" i="1" dirty="0" smtClean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Мальчики </a:t>
            </a:r>
            <a:r>
              <a:rPr lang="ru-RU" sz="1600" i="1" dirty="0">
                <a:solidFill>
                  <a:srgbClr val="000000"/>
                </a:solidFill>
                <a:effectLst/>
                <a:latin typeface="Cambria" panose="02040503050406030204" pitchFamily="18" charset="0"/>
              </a:rPr>
              <a:t>проходили военную подготовку в специальных домах-гридницах. Обучение представляло собой единственную известную в настоящее время организованную форму военно-физического воспитания у восточных славян в VI - IX вв. Велось оно главным образом непосредственно во время военных походов или в ходе боевых действий. </a:t>
            </a:r>
            <a:endParaRPr lang="ru-RU" sz="1600" i="1" dirty="0">
              <a:latin typeface="Cambria" panose="020405030504060302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413" y="824205"/>
            <a:ext cx="2771651" cy="3201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824205"/>
            <a:ext cx="2581523" cy="3201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1622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764704"/>
            <a:ext cx="6336704" cy="2057034"/>
          </a:xfrm>
        </p:spPr>
        <p:txBody>
          <a:bodyPr/>
          <a:lstStyle/>
          <a:p>
            <a:pPr indent="457200" algn="just"/>
            <a:r>
              <a:rPr lang="ru-RU" sz="1600" i="1" dirty="0" smtClean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 Math" panose="02040503050406030204" pitchFamily="18" charset="0"/>
              </a:rPr>
              <a:t>Русский </a:t>
            </a:r>
            <a:r>
              <a:rPr lang="ru-RU" sz="1600" i="1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 Math" panose="02040503050406030204" pitchFamily="18" charset="0"/>
              </a:rPr>
              <a:t>историк С. М. Соловьёв отмечал у славян особое умение плавать и скрываться в реках, что особенно помогало им в боях. Византийский полководец </a:t>
            </a:r>
            <a:r>
              <a:rPr lang="ru-RU" sz="1600" i="1" dirty="0" err="1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 Math" panose="02040503050406030204" pitchFamily="18" charset="0"/>
              </a:rPr>
              <a:t>VIв</a:t>
            </a:r>
            <a:r>
              <a:rPr lang="ru-RU" sz="1600" i="1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 Math" panose="02040503050406030204" pitchFamily="18" charset="0"/>
              </a:rPr>
              <a:t>. </a:t>
            </a:r>
            <a:r>
              <a:rPr lang="ru-RU" sz="1600" i="1" dirty="0" err="1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 Math" panose="02040503050406030204" pitchFamily="18" charset="0"/>
              </a:rPr>
              <a:t>Велисарий</a:t>
            </a:r>
            <a:r>
              <a:rPr lang="ru-RU" sz="1600" i="1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 Math" panose="02040503050406030204" pitchFamily="18" charset="0"/>
              </a:rPr>
              <a:t> говорил о славянах следующее: «…иррегулярная армия варваров</a:t>
            </a:r>
            <a:r>
              <a:rPr lang="ru-RU" sz="1600" i="1" dirty="0" smtClean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 Math" panose="02040503050406030204" pitchFamily="18" charset="0"/>
              </a:rPr>
              <a:t>… но </a:t>
            </a:r>
            <a:r>
              <a:rPr lang="ru-RU" sz="1600" i="1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 Math" panose="02040503050406030204" pitchFamily="18" charset="0"/>
              </a:rPr>
              <a:t>если возникает необходимость сходить в разведку, здесь славяне вне всякого сравнения, они отлично умеют спрятаться даже за небольшим камнем или за первым кустом и неожиданно схватить противника».</a:t>
            </a:r>
          </a:p>
        </p:txBody>
      </p:sp>
      <p:pic>
        <p:nvPicPr>
          <p:cNvPr id="3076" name="Picture 4" descr="http://mtdata.ru/u24/photo730E/20353771726-0/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7" y="2780929"/>
            <a:ext cx="4619667" cy="346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4050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1099</TotalTime>
  <Words>1227</Words>
  <Application>Microsoft Office PowerPoint</Application>
  <PresentationFormat>Экран (4:3)</PresentationFormat>
  <Paragraphs>62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Базовая</vt:lpstr>
      <vt:lpstr>Презентация PowerPoint</vt:lpstr>
      <vt:lpstr>Возникновение физических упражнений у восточных славян происходило практически так же, как и в других регионах мира. Практика физического воспитания начала складываться у них в VI - IX вв. Древние славяне отличались высоким ростом, могучим телосложением, обладали незаурядной физической силой и необыкновенной выносливостью. Занимались скотоводством, земледелием, ремёслами, охотой. </vt:lpstr>
      <vt:lpstr>Они были мужественными и воинственными людьми. Физическая подготовка и военное дело у славян были связаны теснейшим образом. Воину необходимо было владеть всевозможными видами  оружия, такими как, лук и стрелы, дротики, палицы.</vt:lpstr>
      <vt:lpstr>Обучаясь с детских лет стрельбе из лука и одновременно обучаясь верховой езде, древнерусские стрелки-лучники имели хорошую выучку. Как свидетельствуют исторические источники, в результате постоянной тренировки в стрельбе из лука с коня стрелки добивались удивительной меткости, поражая цель на полном скаку.</vt:lpstr>
      <vt:lpstr>Старшие члены семьи поощряли игры, развивающие у детей ловкость, силу, смекалку, формирующие умения и навыки, необходимые для будущей трудовой деятельности</vt:lpstr>
      <vt:lpstr>С 7 лет начинался новый этап воспитания ребёнка. Мальчики переходили в возрастную группу отроков (у восточных славян это слово означало мальчика 7 - 14 лет, который ещё не получил право называться взрослым мужчиной). Этот период освещался особенным образом, так как мальчик переходил из женской половины семьи в мужскую. Мальчики-отроки помогали отцам в выполнении «мужских» видов работ, прежде всего в земледелии, животноводстве и охоте.</vt:lpstr>
      <vt:lpstr>Девочки же осваивали «женские» виды работ - учились вести домашнее хозяйство, прясть, ткать, лепить горшки, собирать растения, ухаживать за детьми и так далее.</vt:lpstr>
      <vt:lpstr>В момент достижения подростком 14 лет, он становился полноправным членом семьи. В этом возрасте получали военную подготовку, необходимую каждому мужчине. Мальчики проходили военную подготовку в специальных домах-гридницах. Обучение представляло собой единственную известную в настоящее время организованную форму военно-физического воспитания у восточных славян в VI - IX вв. Велось оно главным образом непосредственно во время военных походов или в ходе боевых действий. </vt:lpstr>
      <vt:lpstr>Русский историк С. М. Соловьёв отмечал у славян особое умение плавать и скрываться в реках, что особенно помогало им в боях. Византийский полководец VIв. Велисарий говорил о славянах следующее: «…иррегулярная армия варваров… но если возникает необходимость сходить в разведку, здесь славяне вне всякого сравнения, они отлично умеют спрятаться даже за небольшим камнем или за первым кустом и неожиданно схватить противника».</vt:lpstr>
      <vt:lpstr>В физическом воспитании у древних славян важное место занимали игрища, связанные с культовыми обрядами. Игрища включали в себя пляски, песни, разнообразные игры (городки, бабки и др.) и физические упражнения, носящие состязательный характер. До наших времен сохранились следы древних игр в виде восклицаний «чур, не я!», когда первобытные люди искали защиту у пращура - родоначальника. Такие народные игры, как «просо», «лен», «гуси-лебеди» и многие другие, своими корнями уходят в первобытное общество.</vt:lpstr>
      <vt:lpstr>«Повесть временных лет» (начало XII в.) является первой древнерусской летописью, а так же первым письменным источником, в котором говорится о физических упражнениях. Её автор монах Киево-Печерского монастыря - Нестор. Он пишет о том, что предки русских - радимичи, вятичи и северяне - жили в лесах, но в свободное от работы время ими «… устраивались игрища между сел, на которые сходились почти все жители, от мала до велика». </vt:lpstr>
      <vt:lpstr>Молодёжь соревновалась в различных прыжках, борьбе, рукопашном бое, стрельбе из лука, метании камней в цель на дальность и так далее. В игрищах молодые люди приобретали навыки, требуемые в труде и в военном деле.</vt:lpstr>
      <vt:lpstr>Создавая игры, русский народ вкладывал в них глубокий смысл – это и учеба, и труд, и воспитание. Подвижные игры развивают ловкость, гибкость, силу, воспитывают богатырский дух, к тому же заставляют думать. Народные игры вызывают чувство единения, товарищества.</vt:lpstr>
      <vt:lpstr>Массовой формой физического воспитания на Руси были кулачные бои. Письменные источники говорят о существовании данных боев в X в., но имеются сведения о том, что они были частью древних игрищ. Существовало три разновидности кулачного боя: «сам на сам»(один на один, на голых кулаках), «стенка на стенку» устраивались на Масленицу (наиболее распространённый вид), «сцеплялка-свалка» (массовый и озорной вид, каждый бился сам за себя и против всех). </vt:lpstr>
      <vt:lpstr>Одним из средств физического воспитания была охота, служившая не только промысловым целям, но и для демонстрации ловкости и бесстрашия, например охота на медведя с рогатиной.</vt:lpstr>
      <vt:lpstr>Особое значение сыграли климатические условия проживания древних славян. Умеренный климатические холодная зима способствовали долголетию, укрепляя здоровье и телесные силы человека</vt:lpstr>
      <vt:lpstr>Народы, населяющие территорию Сибири, Урала , Средней России, с давних времён использовали лыжи в военном деле и быту.</vt:lpstr>
      <vt:lpstr>Восточные славяне отличались большой силой и неутомимостью, «…сносили голод и всякую нужду; питались самой грубой сырою пищею; удивляли греков своею быстротою; с чрезвычайной лёгкостью всходили на крутизны, спускались расселины; смело бросались в опасные болота и глубокие реки». По мнению Карамзина, славяне считали, что «главная красота мужа есть крепость в теле, сила в руках, лёгкость в движении…».</vt:lpstr>
      <vt:lpstr>Большое место в жизни наших предков занимала музыка, сопровождаемая плясками. довольствие, производимое музыкой, продолжает Н. М. Карамзин, заставляет людей сопровождать ее различными телодвижениями. Так рождается пляска, которая «состоит в том, чтобы в сильном напряжении мышц взмахивать руками, вертеться на одном месте, приседать, топать ногами, и соответствует характеру людей крепких, деятельных, неутомимых». Недаром танцы сродни физическим упражнениям. Ни один праздник на Руси не обходился без музыкантов, танцоров, акробатов.</vt:lpstr>
      <vt:lpstr>Презентация PowerPoint</vt:lpstr>
      <vt:lpstr>Спасибо за внимание 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</dc:title>
  <dc:creator>Марина Евгеньевна</dc:creator>
  <cp:lastModifiedBy>User</cp:lastModifiedBy>
  <cp:revision>56</cp:revision>
  <dcterms:created xsi:type="dcterms:W3CDTF">2015-05-20T02:49:14Z</dcterms:created>
  <dcterms:modified xsi:type="dcterms:W3CDTF">2018-02-12T05:59:04Z</dcterms:modified>
</cp:coreProperties>
</file>