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9" r:id="rId2"/>
    <p:sldId id="280" r:id="rId3"/>
    <p:sldId id="328" r:id="rId4"/>
    <p:sldId id="289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09" r:id="rId14"/>
    <p:sldId id="290" r:id="rId15"/>
    <p:sldId id="291" r:id="rId16"/>
    <p:sldId id="338" r:id="rId17"/>
    <p:sldId id="33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3C24"/>
    <a:srgbClr val="C83C04"/>
    <a:srgbClr val="0C1A10"/>
    <a:srgbClr val="000066"/>
    <a:srgbClr val="1D04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1" autoAdjust="0"/>
    <p:restoredTop sz="94660"/>
  </p:normalViewPr>
  <p:slideViewPr>
    <p:cSldViewPr>
      <p:cViewPr varScale="1">
        <p:scale>
          <a:sx n="62" d="100"/>
          <a:sy n="6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10" y="-96"/>
      </p:cViewPr>
      <p:guideLst>
        <p:guide orient="horz" pos="2880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E9D2D-3586-4C19-8B73-EFBD7A77464B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EF16A-CEF2-424C-A2C7-10371A98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F16A-CEF2-424C-A2C7-10371A9823E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CA83-392E-4D66-BAD4-483385CE384C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51700-FC7D-4524-B269-18CE5D278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3BEAC-DE1D-414C-8ADD-604C01F6BACD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FFB5-534D-416A-A386-100B3D2C6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13DEF-2EB3-4A22-954F-2D86D22E06CD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3C600-2B2B-40C6-A3BF-B606F034A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5F23-6AE9-4B54-8B3C-C69770C11F3C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BF330-C36F-4E1B-85EA-E452BA35C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7B250-0DD3-4BA5-9398-E22B5DCA427D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ABE71-3694-4BF0-A870-795218C01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A52EA-3EE8-4B2D-8100-90CA06E51775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EDE7-6AFF-42A4-9AF5-E6C4B2EC8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83110-F160-4048-B75B-84E1EE71D4DD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BE1203-19B2-4DCA-B861-AD089BF33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7E16-AAF5-407A-B54A-FC40D2B3E48A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AF58F-6AC5-40BA-BF09-6A0A591D0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51673-9DB1-46C7-B250-A8EB7EEC1D34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F4BA4-6B6C-4FAE-ABCA-A1C5374B8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2F8F3-247D-4CF5-9BCD-7CE79962C597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5BC20-E00B-4D12-9E86-92254A9BE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57CE1-5232-4B75-98BC-EB4E870432AA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C4F0E-907D-490C-899A-F77DA109D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932196-05A2-43FA-819F-209D219EA2F7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8B86F6-3261-4F41-BA9A-86170B232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ransition>
    <p:pull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dshi-ob.muzkult.ru/img/upload/2507/image_image_1083912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9144000" cy="191683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4000" b="1" dirty="0" smtClean="0">
                <a:solidFill>
                  <a:srgbClr val="103C24"/>
                </a:solidFill>
              </a:rPr>
              <a:t> «Духовно - нравственное  </a:t>
            </a:r>
            <a:br>
              <a:rPr lang="ru-RU" sz="4000" b="1" dirty="0" smtClean="0">
                <a:solidFill>
                  <a:srgbClr val="103C24"/>
                </a:solidFill>
              </a:rPr>
            </a:br>
            <a:r>
              <a:rPr lang="ru-RU" sz="4000" b="1" dirty="0" smtClean="0">
                <a:solidFill>
                  <a:srgbClr val="103C24"/>
                </a:solidFill>
              </a:rPr>
              <a:t>воспитание школьников </a:t>
            </a:r>
            <a:br>
              <a:rPr lang="ru-RU" sz="4000" b="1" dirty="0" smtClean="0">
                <a:solidFill>
                  <a:srgbClr val="103C24"/>
                </a:solidFill>
              </a:rPr>
            </a:br>
            <a:r>
              <a:rPr lang="ru-RU" sz="4000" b="1" dirty="0" smtClean="0">
                <a:solidFill>
                  <a:srgbClr val="103C24"/>
                </a:solidFill>
              </a:rPr>
              <a:t>на уроках музыки»</a:t>
            </a:r>
            <a:endParaRPr lang="ru-RU" sz="4000" cap="none" dirty="0" smtClean="0">
              <a:solidFill>
                <a:srgbClr val="103C24"/>
              </a:solidFill>
              <a:effectLst/>
            </a:endParaRP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2996952"/>
            <a:ext cx="8615114" cy="28803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endParaRPr lang="ru-RU" sz="2400" b="1" dirty="0" smtClean="0">
              <a:latin typeface="Arial" charset="0"/>
            </a:endParaRPr>
          </a:p>
          <a:p>
            <a:pPr algn="ctr">
              <a:lnSpc>
                <a:spcPct val="80000"/>
              </a:lnSpc>
            </a:pPr>
            <a:endParaRPr lang="ru-RU" sz="2400" b="1" dirty="0" smtClean="0"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800" b="1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800" b="1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800" b="1" dirty="0" smtClean="0">
              <a:solidFill>
                <a:srgbClr val="0C1A10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i="1" dirty="0" smtClean="0">
                <a:solidFill>
                  <a:srgbClr val="0C1A10"/>
                </a:solidFill>
              </a:rPr>
              <a:t>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Учитель музыки 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 МБОУ СОШ № 49                                     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Шамша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 Елена 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Евгеньевна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lnSpc>
                <a:spcPct val="80000"/>
              </a:lnSpc>
            </a:pPr>
            <a:endParaRPr lang="ru-RU" sz="2800" b="1" i="1" dirty="0" smtClean="0">
              <a:solidFill>
                <a:srgbClr val="1D047A"/>
              </a:solidFill>
            </a:endParaRPr>
          </a:p>
        </p:txBody>
      </p:sp>
      <p:pic>
        <p:nvPicPr>
          <p:cNvPr id="5" name="Picture 5" descr="nravstvennoe-vospitan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44733">
            <a:off x="4887369" y="2170670"/>
            <a:ext cx="3546236" cy="2650811"/>
          </a:xfrm>
          <a:prstGeom prst="rect">
            <a:avLst/>
          </a:prstGeom>
          <a:noFill/>
        </p:spPr>
      </p:pic>
      <p:pic>
        <p:nvPicPr>
          <p:cNvPr id="44033" name="Picture 1" descr="urok-muzyki-v-shko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05678">
            <a:off x="512497" y="2143917"/>
            <a:ext cx="3775369" cy="252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9"/>
          <p:cNvSpPr txBox="1">
            <a:spLocks noChangeArrowheads="1"/>
          </p:cNvSpPr>
          <p:nvPr/>
        </p:nvSpPr>
        <p:spPr bwMode="gray">
          <a:xfrm>
            <a:off x="250824" y="260350"/>
            <a:ext cx="8569647" cy="7017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Основные этапы работы педагога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1547813" y="1320800"/>
            <a:ext cx="72009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50000">
                <a:srgbClr val="EAEAEA"/>
              </a:gs>
              <a:gs pos="100000">
                <a:srgbClr val="FFFFFF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8436" name="Text Box 24"/>
          <p:cNvSpPr txBox="1">
            <a:spLocks noChangeArrowheads="1"/>
          </p:cNvSpPr>
          <p:nvPr/>
        </p:nvSpPr>
        <p:spPr bwMode="gray">
          <a:xfrm>
            <a:off x="2000250" y="1358900"/>
            <a:ext cx="660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Знакомство  с  истоками  русской  духовной  музыки, разучивание  и  исполнение  духовных  песнопений</a:t>
            </a:r>
            <a:endParaRPr lang="en-US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AutoShape 16"/>
          <p:cNvSpPr>
            <a:spLocks noChangeArrowheads="1"/>
          </p:cNvSpPr>
          <p:nvPr/>
        </p:nvSpPr>
        <p:spPr bwMode="gray">
          <a:xfrm>
            <a:off x="557213" y="1438275"/>
            <a:ext cx="1397000" cy="522288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rgbClr val="5A87BE"/>
              </a:gs>
              <a:gs pos="100000">
                <a:srgbClr val="5A87BE">
                  <a:gamma/>
                  <a:shade val="62745"/>
                  <a:invGamma/>
                </a:srgb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white">
          <a:xfrm>
            <a:off x="557213" y="1531938"/>
            <a:ext cx="1206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rgbClr val="F8F8F8"/>
                </a:solidFill>
              </a:rPr>
              <a:t>1</a:t>
            </a:r>
            <a:endParaRPr lang="en-US" b="1" kern="0" dirty="0" smtClean="0">
              <a:solidFill>
                <a:srgbClr val="F8F8F8"/>
              </a:solidFill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1557338" y="2346325"/>
            <a:ext cx="7200900" cy="8112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50000">
                <a:srgbClr val="EAEAEA"/>
              </a:gs>
              <a:gs pos="100000">
                <a:srgbClr val="FFFFFF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gray">
          <a:xfrm>
            <a:off x="557213" y="2486025"/>
            <a:ext cx="1397000" cy="522288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rgbClr val="5A87BE"/>
              </a:gs>
              <a:gs pos="100000">
                <a:srgbClr val="5A87BE">
                  <a:gamma/>
                  <a:shade val="62745"/>
                  <a:invGamma/>
                </a:srgb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white">
          <a:xfrm>
            <a:off x="557213" y="2579688"/>
            <a:ext cx="1206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rgbClr val="F8F8F8"/>
                </a:solidFill>
              </a:rPr>
              <a:t>2</a:t>
            </a:r>
            <a:endParaRPr lang="en-US" b="1" kern="0" dirty="0" smtClean="0">
              <a:solidFill>
                <a:srgbClr val="F8F8F8"/>
              </a:solidFill>
            </a:endParaRPr>
          </a:p>
        </p:txBody>
      </p:sp>
      <p:sp>
        <p:nvSpPr>
          <p:cNvPr id="18442" name="Text Box 24"/>
          <p:cNvSpPr txBox="1">
            <a:spLocks noChangeArrowheads="1"/>
          </p:cNvSpPr>
          <p:nvPr/>
        </p:nvSpPr>
        <p:spPr bwMode="gray">
          <a:xfrm>
            <a:off x="2144713" y="2620963"/>
            <a:ext cx="6604000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Посещение храмов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города Краснодара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1547813" y="3371850"/>
            <a:ext cx="72009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50000">
                <a:srgbClr val="EAEAEA"/>
              </a:gs>
              <a:gs pos="100000">
                <a:srgbClr val="FFFFFF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gray">
          <a:xfrm>
            <a:off x="557213" y="3503613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rgbClr val="5A87BE"/>
              </a:gs>
              <a:gs pos="100000">
                <a:srgbClr val="5A87BE">
                  <a:gamma/>
                  <a:shade val="62745"/>
                  <a:invGamma/>
                </a:srgb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white">
          <a:xfrm>
            <a:off x="557213" y="3597275"/>
            <a:ext cx="1206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rgbClr val="F8F8F8"/>
                </a:solidFill>
              </a:rPr>
              <a:t>3</a:t>
            </a:r>
            <a:endParaRPr lang="en-US" b="1" kern="0" dirty="0" smtClean="0">
              <a:solidFill>
                <a:srgbClr val="F8F8F8"/>
              </a:solidFill>
            </a:endParaRPr>
          </a:p>
        </p:txBody>
      </p:sp>
      <p:sp>
        <p:nvSpPr>
          <p:cNvPr id="18446" name="Text Box 24"/>
          <p:cNvSpPr txBox="1">
            <a:spLocks noChangeArrowheads="1"/>
          </p:cNvSpPr>
          <p:nvPr/>
        </p:nvSpPr>
        <p:spPr bwMode="gray">
          <a:xfrm>
            <a:off x="2144713" y="3421063"/>
            <a:ext cx="66040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Выставка  рисунков  на  тему:  «О  России  петь,  что стремиться в храм»</a:t>
            </a:r>
            <a:endParaRPr lang="en-US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1547813" y="4397375"/>
            <a:ext cx="720090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50000">
                <a:srgbClr val="EAEAEA"/>
              </a:gs>
              <a:gs pos="100000">
                <a:srgbClr val="FFFFFF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gray">
          <a:xfrm>
            <a:off x="557213" y="4522788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rgbClr val="5A87BE"/>
              </a:gs>
              <a:gs pos="100000">
                <a:srgbClr val="5A87BE">
                  <a:gamma/>
                  <a:shade val="62745"/>
                  <a:invGamma/>
                </a:srgb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white">
          <a:xfrm>
            <a:off x="557213" y="4616450"/>
            <a:ext cx="1206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rgbClr val="F8F8F8"/>
                </a:solidFill>
              </a:rPr>
              <a:t>4</a:t>
            </a:r>
            <a:endParaRPr lang="en-US" b="1" kern="0" dirty="0" smtClean="0">
              <a:solidFill>
                <a:srgbClr val="F8F8F8"/>
              </a:solidFill>
            </a:endParaRPr>
          </a:p>
        </p:txBody>
      </p:sp>
      <p:sp>
        <p:nvSpPr>
          <p:cNvPr id="18450" name="Text Box 24"/>
          <p:cNvSpPr txBox="1">
            <a:spLocks noChangeArrowheads="1"/>
          </p:cNvSpPr>
          <p:nvPr/>
        </p:nvSpPr>
        <p:spPr bwMode="gray">
          <a:xfrm>
            <a:off x="2144713" y="4438650"/>
            <a:ext cx="660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Организация  и  проведение  внеклассных  творческих мероприятий, посвященных православным праздникам</a:t>
            </a:r>
            <a:endParaRPr lang="en-US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1554163" y="5424488"/>
            <a:ext cx="7194550" cy="812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FF"/>
              </a:gs>
              <a:gs pos="50000">
                <a:srgbClr val="EAEAEA"/>
              </a:gs>
              <a:gs pos="100000">
                <a:srgbClr val="FFFFFF"/>
              </a:gs>
            </a:gsLst>
            <a:lin ang="2700000" scaled="1"/>
          </a:gradFill>
          <a:ln w="15875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3" name="AutoShape 16"/>
          <p:cNvSpPr>
            <a:spLocks noChangeArrowheads="1"/>
          </p:cNvSpPr>
          <p:nvPr/>
        </p:nvSpPr>
        <p:spPr bwMode="gray">
          <a:xfrm>
            <a:off x="563563" y="5548313"/>
            <a:ext cx="1397000" cy="522287"/>
          </a:xfrm>
          <a:prstGeom prst="homePlate">
            <a:avLst>
              <a:gd name="adj" fmla="val 40072"/>
            </a:avLst>
          </a:prstGeom>
          <a:gradFill rotWithShape="1">
            <a:gsLst>
              <a:gs pos="0">
                <a:srgbClr val="5A87BE"/>
              </a:gs>
              <a:gs pos="100000">
                <a:srgbClr val="5A87BE">
                  <a:gamma/>
                  <a:shade val="62745"/>
                  <a:invGamma/>
                </a:srgbClr>
              </a:gs>
            </a:gsLst>
            <a:lin ang="5400000" scaled="1"/>
          </a:gra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sysClr val="windowText" lastClr="000000"/>
              </a:solidFill>
            </a:endParaRPr>
          </a:p>
        </p:txBody>
      </p:sp>
      <p:sp>
        <p:nvSpPr>
          <p:cNvPr id="24" name="Text Box 18"/>
          <p:cNvSpPr txBox="1">
            <a:spLocks noChangeArrowheads="1"/>
          </p:cNvSpPr>
          <p:nvPr/>
        </p:nvSpPr>
        <p:spPr bwMode="white">
          <a:xfrm>
            <a:off x="563563" y="5641975"/>
            <a:ext cx="1206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rgbClr val="F8F8F8"/>
                </a:solidFill>
              </a:rPr>
              <a:t>5</a:t>
            </a:r>
            <a:endParaRPr lang="en-US" b="1" kern="0" dirty="0" smtClean="0">
              <a:solidFill>
                <a:srgbClr val="F8F8F8"/>
              </a:solidFill>
            </a:endParaRPr>
          </a:p>
        </p:txBody>
      </p:sp>
      <p:sp>
        <p:nvSpPr>
          <p:cNvPr id="18454" name="Text Box 24"/>
          <p:cNvSpPr txBox="1">
            <a:spLocks noChangeArrowheads="1"/>
          </p:cNvSpPr>
          <p:nvPr/>
        </p:nvSpPr>
        <p:spPr bwMode="gray">
          <a:xfrm>
            <a:off x="2144713" y="5445125"/>
            <a:ext cx="660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Обучение   навыкам   проектно-исследовательской деятельности</a:t>
            </a:r>
            <a:endParaRPr lang="en-US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8"/>
          <p:cNvSpPr>
            <a:spLocks noChangeArrowheads="1"/>
          </p:cNvSpPr>
          <p:nvPr/>
        </p:nvSpPr>
        <p:spPr bwMode="gray">
          <a:xfrm flipH="1">
            <a:off x="-36513" y="1484313"/>
            <a:ext cx="9180513" cy="14478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gray">
          <a:xfrm>
            <a:off x="0" y="4581128"/>
            <a:ext cx="9180512" cy="1447800"/>
          </a:xfrm>
          <a:prstGeom prst="roundRect">
            <a:avLst>
              <a:gd name="adj" fmla="val 0"/>
            </a:avLst>
          </a:prstGeom>
          <a:gradFill rotWithShape="1">
            <a:gsLst>
              <a:gs pos="1600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9462" name="Text Box 19"/>
          <p:cNvSpPr txBox="1">
            <a:spLocks noChangeArrowheads="1"/>
          </p:cNvSpPr>
          <p:nvPr/>
        </p:nvSpPr>
        <p:spPr bwMode="gray">
          <a:xfrm>
            <a:off x="250825" y="260350"/>
            <a:ext cx="864165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Виды творческой деятельности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grpSp>
        <p:nvGrpSpPr>
          <p:cNvPr id="2" name="Группа 56"/>
          <p:cNvGrpSpPr>
            <a:grpSpLocks/>
          </p:cNvGrpSpPr>
          <p:nvPr/>
        </p:nvGrpSpPr>
        <p:grpSpPr bwMode="auto">
          <a:xfrm>
            <a:off x="1619250" y="1268413"/>
            <a:ext cx="7345363" cy="4968875"/>
            <a:chOff x="1776487" y="1846858"/>
            <a:chExt cx="5449887" cy="3709987"/>
          </a:xfrm>
        </p:grpSpPr>
        <p:sp>
          <p:nvSpPr>
            <p:cNvPr id="59" name="AutoShape 2"/>
            <p:cNvSpPr>
              <a:spLocks noChangeArrowheads="1"/>
            </p:cNvSpPr>
            <p:nvPr/>
          </p:nvSpPr>
          <p:spPr bwMode="gray">
            <a:xfrm flipV="1">
              <a:off x="1776487" y="3726743"/>
              <a:ext cx="2656040" cy="183010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0980"/>
                    <a:invGamma/>
                  </a:schemeClr>
                </a:gs>
              </a:gsLst>
              <a:lin ang="18900000" scaled="1"/>
            </a:gra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AutoShape 3"/>
            <p:cNvSpPr>
              <a:spLocks noChangeArrowheads="1"/>
            </p:cNvSpPr>
            <p:nvPr/>
          </p:nvSpPr>
          <p:spPr bwMode="gray">
            <a:xfrm>
              <a:off x="4570334" y="1850414"/>
              <a:ext cx="2656040" cy="183010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82353"/>
                    <a:invGamma/>
                  </a:schemeClr>
                </a:gs>
                <a:gs pos="100000">
                  <a:schemeClr val="hlink"/>
                </a:gs>
              </a:gsLst>
              <a:lin ang="18900000" scaled="1"/>
            </a:gra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AutoShape 4"/>
            <p:cNvSpPr>
              <a:spLocks noChangeArrowheads="1"/>
            </p:cNvSpPr>
            <p:nvPr/>
          </p:nvSpPr>
          <p:spPr bwMode="gray">
            <a:xfrm>
              <a:off x="1777665" y="1850414"/>
              <a:ext cx="2656039" cy="183010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6078"/>
                    <a:invGamma/>
                  </a:schemeClr>
                </a:gs>
              </a:gsLst>
              <a:lin ang="2700000" scaled="1"/>
            </a:gra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AutoShape 5"/>
            <p:cNvSpPr>
              <a:spLocks noChangeArrowheads="1"/>
            </p:cNvSpPr>
            <p:nvPr/>
          </p:nvSpPr>
          <p:spPr bwMode="gray">
            <a:xfrm flipV="1">
              <a:off x="3176945" y="1846858"/>
              <a:ext cx="2654862" cy="183010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6039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AutoShape 6"/>
            <p:cNvSpPr>
              <a:spLocks noChangeArrowheads="1"/>
            </p:cNvSpPr>
            <p:nvPr/>
          </p:nvSpPr>
          <p:spPr bwMode="gray">
            <a:xfrm>
              <a:off x="3172233" y="3723187"/>
              <a:ext cx="2656039" cy="183010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76078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AutoShape 7"/>
            <p:cNvSpPr>
              <a:spLocks noChangeArrowheads="1"/>
            </p:cNvSpPr>
            <p:nvPr/>
          </p:nvSpPr>
          <p:spPr bwMode="gray">
            <a:xfrm flipV="1">
              <a:off x="4566801" y="3726743"/>
              <a:ext cx="2654862" cy="1830102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72941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28575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3514799" y="3047008"/>
              <a:ext cx="1920875" cy="1289050"/>
              <a:chOff x="2363" y="2075"/>
              <a:chExt cx="1210" cy="812"/>
            </a:xfrm>
          </p:grpSpPr>
          <p:sp>
            <p:nvSpPr>
              <p:cNvPr id="19483" name="AutoShape 21"/>
              <p:cNvSpPr>
                <a:spLocks noChangeArrowheads="1"/>
              </p:cNvSpPr>
              <p:nvPr/>
            </p:nvSpPr>
            <p:spPr bwMode="gray">
              <a:xfrm>
                <a:off x="2363" y="2075"/>
                <a:ext cx="1210" cy="812"/>
              </a:xfrm>
              <a:prstGeom prst="hexagon">
                <a:avLst>
                  <a:gd name="adj" fmla="val 37254"/>
                  <a:gd name="vf" fmla="val 115470"/>
                </a:avLst>
              </a:prstGeom>
              <a:solidFill>
                <a:srgbClr val="F8F8F8">
                  <a:alpha val="50195"/>
                </a:srgbClr>
              </a:solidFill>
              <a:ln w="19050" algn="ctr">
                <a:solidFill>
                  <a:srgbClr val="F8F8F8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484" name="AutoShape 22"/>
              <p:cNvSpPr>
                <a:spLocks noChangeArrowheads="1"/>
              </p:cNvSpPr>
              <p:nvPr/>
            </p:nvSpPr>
            <p:spPr bwMode="gray">
              <a:xfrm>
                <a:off x="2395" y="2095"/>
                <a:ext cx="1138" cy="764"/>
              </a:xfrm>
              <a:prstGeom prst="hexagon">
                <a:avLst>
                  <a:gd name="adj" fmla="val 37238"/>
                  <a:gd name="vf" fmla="val 115470"/>
                </a:avLst>
              </a:prstGeom>
              <a:solidFill>
                <a:srgbClr val="F8F8F8"/>
              </a:solidFill>
              <a:ln w="19050" algn="ctr">
                <a:solidFill>
                  <a:srgbClr val="F8F8F8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80" name="Rectangle 23"/>
          <p:cNvSpPr>
            <a:spLocks noChangeArrowheads="1"/>
          </p:cNvSpPr>
          <p:nvPr/>
        </p:nvSpPr>
        <p:spPr bwMode="auto">
          <a:xfrm>
            <a:off x="4259263" y="3213100"/>
            <a:ext cx="19685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Урок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музыки</a:t>
            </a:r>
            <a:endParaRPr lang="en-US" sz="28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5" name="Rectangle 18"/>
          <p:cNvSpPr>
            <a:spLocks noChangeArrowheads="1"/>
          </p:cNvSpPr>
          <p:nvPr/>
        </p:nvSpPr>
        <p:spPr bwMode="gray">
          <a:xfrm>
            <a:off x="2074863" y="4324350"/>
            <a:ext cx="2641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Театрализация</a:t>
            </a:r>
            <a:endParaRPr lang="en-US" sz="20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6" name="Rectangle 18"/>
          <p:cNvSpPr>
            <a:spLocks noChangeArrowheads="1"/>
          </p:cNvSpPr>
          <p:nvPr/>
        </p:nvSpPr>
        <p:spPr bwMode="gray">
          <a:xfrm>
            <a:off x="4019550" y="1477963"/>
            <a:ext cx="2640013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Прослушивание</a:t>
            </a:r>
          </a:p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духовных</a:t>
            </a:r>
          </a:p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песнопений</a:t>
            </a:r>
            <a:endParaRPr lang="en-US" sz="20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7" name="Rectangle 18"/>
          <p:cNvSpPr>
            <a:spLocks noChangeArrowheads="1"/>
          </p:cNvSpPr>
          <p:nvPr/>
        </p:nvSpPr>
        <p:spPr bwMode="gray">
          <a:xfrm>
            <a:off x="5891213" y="2349500"/>
            <a:ext cx="26416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Разучивание</a:t>
            </a:r>
          </a:p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духовных</a:t>
            </a:r>
          </a:p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стихотворений</a:t>
            </a:r>
            <a:endParaRPr lang="en-US" sz="20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8" name="Rectangle 18"/>
          <p:cNvSpPr>
            <a:spLocks noChangeArrowheads="1"/>
          </p:cNvSpPr>
          <p:nvPr/>
        </p:nvSpPr>
        <p:spPr bwMode="gray">
          <a:xfrm>
            <a:off x="6156176" y="3861048"/>
            <a:ext cx="23766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000" b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Меропприятия</a:t>
            </a:r>
            <a:r>
              <a:rPr lang="ru-RU" sz="20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, посвященные православным праздникам</a:t>
            </a:r>
            <a:endParaRPr lang="en-US" sz="20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9" name="Rectangle 18"/>
          <p:cNvSpPr>
            <a:spLocks noChangeArrowheads="1"/>
          </p:cNvSpPr>
          <p:nvPr/>
        </p:nvSpPr>
        <p:spPr bwMode="gray">
          <a:xfrm>
            <a:off x="4019550" y="5005388"/>
            <a:ext cx="26400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Подготовка</a:t>
            </a:r>
          </a:p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рисунков</a:t>
            </a:r>
          </a:p>
          <a:p>
            <a:pPr algn="ctr" eaLnBrk="0" hangingPunct="0"/>
            <a:r>
              <a:rPr lang="ru-RU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 духовную тему</a:t>
            </a:r>
            <a:endParaRPr lang="en-US" sz="20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0" name="Rectangle 18"/>
          <p:cNvSpPr>
            <a:spLocks noChangeArrowheads="1"/>
          </p:cNvSpPr>
          <p:nvPr/>
        </p:nvSpPr>
        <p:spPr bwMode="gray">
          <a:xfrm>
            <a:off x="2074863" y="2576513"/>
            <a:ext cx="264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pPr algn="ctr" eaLnBrk="0" hangingPunct="0"/>
            <a:r>
              <a:rPr 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en-US" sz="20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kargoo.gov.kz/media/img/photogallery/50f52ec5b43ea.JPG?t=50f52ec5c9e5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9"/>
            <a:ext cx="2411760" cy="180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9"/>
          <p:cNvSpPr txBox="1">
            <a:spLocks noChangeArrowheads="1"/>
          </p:cNvSpPr>
          <p:nvPr/>
        </p:nvSpPr>
        <p:spPr bwMode="gray">
          <a:xfrm>
            <a:off x="250825" y="260350"/>
            <a:ext cx="8893175" cy="7017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Мониторинг учащихся 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22531" name="Freeform 53"/>
          <p:cNvSpPr>
            <a:spLocks/>
          </p:cNvSpPr>
          <p:nvPr/>
        </p:nvSpPr>
        <p:spPr bwMode="gray">
          <a:xfrm>
            <a:off x="879475" y="1876425"/>
            <a:ext cx="3659188" cy="1879600"/>
          </a:xfrm>
          <a:custGeom>
            <a:avLst/>
            <a:gdLst>
              <a:gd name="T0" fmla="*/ 2147483647 w 2305"/>
              <a:gd name="T1" fmla="*/ 2147483647 h 1184"/>
              <a:gd name="T2" fmla="*/ 2147483647 w 2305"/>
              <a:gd name="T3" fmla="*/ 2147483647 h 1184"/>
              <a:gd name="T4" fmla="*/ 2147483647 w 2305"/>
              <a:gd name="T5" fmla="*/ 2147483647 h 1184"/>
              <a:gd name="T6" fmla="*/ 0 w 2305"/>
              <a:gd name="T7" fmla="*/ 2147483647 h 1184"/>
              <a:gd name="T8" fmla="*/ 0 w 2305"/>
              <a:gd name="T9" fmla="*/ 2147483647 h 1184"/>
              <a:gd name="T10" fmla="*/ 2147483647 w 2305"/>
              <a:gd name="T11" fmla="*/ 0 h 1184"/>
              <a:gd name="T12" fmla="*/ 2147483647 w 2305"/>
              <a:gd name="T13" fmla="*/ 2147483647 h 11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4"/>
              <a:gd name="T23" fmla="*/ 2305 w 2305"/>
              <a:gd name="T24" fmla="*/ 1184 h 11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4">
                <a:moveTo>
                  <a:pt x="2304" y="691"/>
                </a:moveTo>
                <a:cubicBezTo>
                  <a:pt x="2183" y="700"/>
                  <a:pt x="2056" y="766"/>
                  <a:pt x="1991" y="833"/>
                </a:cubicBezTo>
                <a:cubicBezTo>
                  <a:pt x="1926" y="900"/>
                  <a:pt x="1835" y="1007"/>
                  <a:pt x="1817" y="1184"/>
                </a:cubicBezTo>
                <a:lnTo>
                  <a:pt x="0" y="1184"/>
                </a:lnTo>
                <a:lnTo>
                  <a:pt x="0" y="1"/>
                </a:lnTo>
                <a:lnTo>
                  <a:pt x="2305" y="0"/>
                </a:lnTo>
                <a:lnTo>
                  <a:pt x="2304" y="691"/>
                </a:lnTo>
                <a:close/>
              </a:path>
            </a:pathLst>
          </a:custGeom>
          <a:solidFill>
            <a:schemeClr val="accent2">
              <a:alpha val="14902"/>
            </a:schemeClr>
          </a:solidFill>
          <a:ln w="9525">
            <a:round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gray">
          <a:xfrm>
            <a:off x="879475" y="1995488"/>
            <a:ext cx="3652838" cy="422275"/>
          </a:xfrm>
          <a:prstGeom prst="rect">
            <a:avLst/>
          </a:prstGeom>
          <a:gradFill rotWithShape="1">
            <a:gsLst>
              <a:gs pos="0">
                <a:schemeClr val="accent2">
                  <a:alpha val="80000"/>
                </a:schemeClr>
              </a:gs>
              <a:gs pos="50000">
                <a:schemeClr val="accent2">
                  <a:gamma/>
                  <a:shade val="89020"/>
                  <a:invGamma/>
                </a:schemeClr>
              </a:gs>
              <a:gs pos="100000">
                <a:schemeClr val="accent2">
                  <a:alpha val="8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33" name="Freeform 55"/>
          <p:cNvSpPr>
            <a:spLocks/>
          </p:cNvSpPr>
          <p:nvPr/>
        </p:nvSpPr>
        <p:spPr bwMode="gray">
          <a:xfrm>
            <a:off x="4681538" y="1879600"/>
            <a:ext cx="3659187" cy="1879600"/>
          </a:xfrm>
          <a:custGeom>
            <a:avLst/>
            <a:gdLst>
              <a:gd name="T0" fmla="*/ 2147483647 w 2305"/>
              <a:gd name="T1" fmla="*/ 2147483647 h 1184"/>
              <a:gd name="T2" fmla="*/ 2147483647 w 2305"/>
              <a:gd name="T3" fmla="*/ 2147483647 h 1184"/>
              <a:gd name="T4" fmla="*/ 2147483647 w 2305"/>
              <a:gd name="T5" fmla="*/ 2147483647 h 1184"/>
              <a:gd name="T6" fmla="*/ 2147483647 w 2305"/>
              <a:gd name="T7" fmla="*/ 2147483647 h 1184"/>
              <a:gd name="T8" fmla="*/ 2147483647 w 2305"/>
              <a:gd name="T9" fmla="*/ 2147483647 h 1184"/>
              <a:gd name="T10" fmla="*/ 0 w 2305"/>
              <a:gd name="T11" fmla="*/ 0 h 1184"/>
              <a:gd name="T12" fmla="*/ 2147483647 w 2305"/>
              <a:gd name="T13" fmla="*/ 2147483647 h 11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4"/>
              <a:gd name="T23" fmla="*/ 2305 w 2305"/>
              <a:gd name="T24" fmla="*/ 1184 h 11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4">
                <a:moveTo>
                  <a:pt x="1" y="691"/>
                </a:moveTo>
                <a:cubicBezTo>
                  <a:pt x="122" y="700"/>
                  <a:pt x="249" y="766"/>
                  <a:pt x="314" y="833"/>
                </a:cubicBezTo>
                <a:cubicBezTo>
                  <a:pt x="379" y="900"/>
                  <a:pt x="463" y="1005"/>
                  <a:pt x="481" y="1182"/>
                </a:cubicBezTo>
                <a:lnTo>
                  <a:pt x="2305" y="1184"/>
                </a:lnTo>
                <a:lnTo>
                  <a:pt x="2305" y="1"/>
                </a:lnTo>
                <a:lnTo>
                  <a:pt x="0" y="0"/>
                </a:lnTo>
                <a:lnTo>
                  <a:pt x="1" y="691"/>
                </a:lnTo>
                <a:close/>
              </a:path>
            </a:pathLst>
          </a:custGeom>
          <a:solidFill>
            <a:srgbClr val="5B7458">
              <a:alpha val="14902"/>
            </a:srgbClr>
          </a:solidFill>
          <a:ln w="9525">
            <a:round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ltGray">
          <a:xfrm flipH="1">
            <a:off x="4673600" y="1998663"/>
            <a:ext cx="3663950" cy="422275"/>
          </a:xfrm>
          <a:prstGeom prst="rect">
            <a:avLst/>
          </a:prstGeom>
          <a:gradFill rotWithShape="1">
            <a:gsLst>
              <a:gs pos="0">
                <a:srgbClr val="339966">
                  <a:alpha val="80000"/>
                </a:srgbClr>
              </a:gs>
              <a:gs pos="50000">
                <a:srgbClr val="339966">
                  <a:gamma/>
                  <a:shade val="89020"/>
                  <a:invGamma/>
                </a:srgbClr>
              </a:gs>
              <a:gs pos="100000">
                <a:srgbClr val="339966">
                  <a:alpha val="8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37" name="Freeform 57"/>
          <p:cNvSpPr>
            <a:spLocks/>
          </p:cNvSpPr>
          <p:nvPr/>
        </p:nvSpPr>
        <p:spPr bwMode="blackGray">
          <a:xfrm>
            <a:off x="865188" y="3905250"/>
            <a:ext cx="3659187" cy="1879600"/>
          </a:xfrm>
          <a:custGeom>
            <a:avLst/>
            <a:gdLst>
              <a:gd name="T0" fmla="*/ 2147483647 w 2305"/>
              <a:gd name="T1" fmla="*/ 2147483647 h 1184"/>
              <a:gd name="T2" fmla="*/ 2147483647 w 2305"/>
              <a:gd name="T3" fmla="*/ 2147483647 h 1184"/>
              <a:gd name="T4" fmla="*/ 2147483647 w 2305"/>
              <a:gd name="T5" fmla="*/ 2147483647 h 1184"/>
              <a:gd name="T6" fmla="*/ 0 w 2305"/>
              <a:gd name="T7" fmla="*/ 0 h 1184"/>
              <a:gd name="T8" fmla="*/ 0 w 2305"/>
              <a:gd name="T9" fmla="*/ 2147483647 h 1184"/>
              <a:gd name="T10" fmla="*/ 2147483647 w 2305"/>
              <a:gd name="T11" fmla="*/ 2147483647 h 1184"/>
              <a:gd name="T12" fmla="*/ 2147483647 w 2305"/>
              <a:gd name="T13" fmla="*/ 2147483647 h 11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4"/>
              <a:gd name="T23" fmla="*/ 2305 w 2305"/>
              <a:gd name="T24" fmla="*/ 1184 h 118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4">
                <a:moveTo>
                  <a:pt x="2304" y="493"/>
                </a:moveTo>
                <a:cubicBezTo>
                  <a:pt x="2183" y="484"/>
                  <a:pt x="2056" y="418"/>
                  <a:pt x="1991" y="351"/>
                </a:cubicBezTo>
                <a:cubicBezTo>
                  <a:pt x="1926" y="284"/>
                  <a:pt x="1831" y="178"/>
                  <a:pt x="1813" y="1"/>
                </a:cubicBezTo>
                <a:lnTo>
                  <a:pt x="0" y="0"/>
                </a:lnTo>
                <a:lnTo>
                  <a:pt x="0" y="1183"/>
                </a:lnTo>
                <a:lnTo>
                  <a:pt x="2305" y="1184"/>
                </a:lnTo>
                <a:lnTo>
                  <a:pt x="2304" y="493"/>
                </a:lnTo>
                <a:close/>
              </a:path>
            </a:pathLst>
          </a:custGeom>
          <a:solidFill>
            <a:schemeClr val="accent1">
              <a:alpha val="14902"/>
            </a:schemeClr>
          </a:solidFill>
          <a:ln w="9525">
            <a:round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2538" name="Freeform 58"/>
          <p:cNvSpPr>
            <a:spLocks/>
          </p:cNvSpPr>
          <p:nvPr/>
        </p:nvSpPr>
        <p:spPr bwMode="gray">
          <a:xfrm>
            <a:off x="4681538" y="3905250"/>
            <a:ext cx="3659187" cy="1881188"/>
          </a:xfrm>
          <a:custGeom>
            <a:avLst/>
            <a:gdLst>
              <a:gd name="T0" fmla="*/ 2147483647 w 2305"/>
              <a:gd name="T1" fmla="*/ 2147483647 h 1185"/>
              <a:gd name="T2" fmla="*/ 2147483647 w 2305"/>
              <a:gd name="T3" fmla="*/ 2147483647 h 1185"/>
              <a:gd name="T4" fmla="*/ 2147483647 w 2305"/>
              <a:gd name="T5" fmla="*/ 0 h 1185"/>
              <a:gd name="T6" fmla="*/ 2147483647 w 2305"/>
              <a:gd name="T7" fmla="*/ 2147483647 h 1185"/>
              <a:gd name="T8" fmla="*/ 2147483647 w 2305"/>
              <a:gd name="T9" fmla="*/ 2147483647 h 1185"/>
              <a:gd name="T10" fmla="*/ 0 w 2305"/>
              <a:gd name="T11" fmla="*/ 2147483647 h 1185"/>
              <a:gd name="T12" fmla="*/ 2147483647 w 2305"/>
              <a:gd name="T13" fmla="*/ 2147483647 h 11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05"/>
              <a:gd name="T22" fmla="*/ 0 h 1185"/>
              <a:gd name="T23" fmla="*/ 2305 w 2305"/>
              <a:gd name="T24" fmla="*/ 1185 h 118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05" h="1185">
                <a:moveTo>
                  <a:pt x="1" y="494"/>
                </a:moveTo>
                <a:cubicBezTo>
                  <a:pt x="122" y="485"/>
                  <a:pt x="249" y="419"/>
                  <a:pt x="314" y="352"/>
                </a:cubicBezTo>
                <a:cubicBezTo>
                  <a:pt x="379" y="285"/>
                  <a:pt x="465" y="177"/>
                  <a:pt x="483" y="0"/>
                </a:cubicBezTo>
                <a:lnTo>
                  <a:pt x="2305" y="1"/>
                </a:lnTo>
                <a:lnTo>
                  <a:pt x="2305" y="1184"/>
                </a:lnTo>
                <a:lnTo>
                  <a:pt x="0" y="1185"/>
                </a:lnTo>
                <a:lnTo>
                  <a:pt x="1" y="494"/>
                </a:lnTo>
                <a:close/>
              </a:path>
            </a:pathLst>
          </a:custGeom>
          <a:solidFill>
            <a:srgbClr val="CC99FF">
              <a:alpha val="14902"/>
            </a:srgbClr>
          </a:solidFill>
          <a:ln w="9525">
            <a:round/>
            <a:headEnd/>
            <a:tailEnd/>
          </a:ln>
          <a:scene3d>
            <a:camera prst="legacyPerspectiveFron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3067" name="Freeform 59"/>
          <p:cNvSpPr>
            <a:spLocks/>
          </p:cNvSpPr>
          <p:nvPr/>
        </p:nvSpPr>
        <p:spPr bwMode="ltGray">
          <a:xfrm>
            <a:off x="5140325" y="4016375"/>
            <a:ext cx="3186113" cy="461963"/>
          </a:xfrm>
          <a:custGeom>
            <a:avLst/>
            <a:gdLst>
              <a:gd name="T0" fmla="*/ 176 w 2007"/>
              <a:gd name="T1" fmla="*/ 3 h 291"/>
              <a:gd name="T2" fmla="*/ 0 w 2007"/>
              <a:gd name="T3" fmla="*/ 291 h 291"/>
              <a:gd name="T4" fmla="*/ 2007 w 2007"/>
              <a:gd name="T5" fmla="*/ 291 h 291"/>
              <a:gd name="T6" fmla="*/ 2007 w 2007"/>
              <a:gd name="T7" fmla="*/ 0 h 291"/>
              <a:gd name="T8" fmla="*/ 176 w 2007"/>
              <a:gd name="T9" fmla="*/ 3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7" h="291">
                <a:moveTo>
                  <a:pt x="176" y="3"/>
                </a:moveTo>
                <a:cubicBezTo>
                  <a:pt x="133" y="163"/>
                  <a:pt x="72" y="214"/>
                  <a:pt x="0" y="291"/>
                </a:cubicBezTo>
                <a:lnTo>
                  <a:pt x="2007" y="291"/>
                </a:lnTo>
                <a:lnTo>
                  <a:pt x="2007" y="0"/>
                </a:lnTo>
                <a:lnTo>
                  <a:pt x="176" y="3"/>
                </a:lnTo>
                <a:close/>
              </a:path>
            </a:pathLst>
          </a:custGeom>
          <a:gradFill rotWithShape="1">
            <a:gsLst>
              <a:gs pos="0">
                <a:srgbClr val="D60093">
                  <a:alpha val="80000"/>
                </a:srgbClr>
              </a:gs>
              <a:gs pos="50000">
                <a:srgbClr val="D60093">
                  <a:gamma/>
                  <a:shade val="89020"/>
                  <a:invGamma/>
                </a:srgbClr>
              </a:gs>
              <a:gs pos="100000">
                <a:srgbClr val="D60093">
                  <a:alpha val="8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3068" name="Freeform 60"/>
          <p:cNvSpPr>
            <a:spLocks/>
          </p:cNvSpPr>
          <p:nvPr/>
        </p:nvSpPr>
        <p:spPr bwMode="gray">
          <a:xfrm flipH="1">
            <a:off x="876300" y="3992563"/>
            <a:ext cx="3165475" cy="461962"/>
          </a:xfrm>
          <a:custGeom>
            <a:avLst/>
            <a:gdLst>
              <a:gd name="T0" fmla="*/ 176 w 2007"/>
              <a:gd name="T1" fmla="*/ 3 h 291"/>
              <a:gd name="T2" fmla="*/ 0 w 2007"/>
              <a:gd name="T3" fmla="*/ 291 h 291"/>
              <a:gd name="T4" fmla="*/ 2007 w 2007"/>
              <a:gd name="T5" fmla="*/ 291 h 291"/>
              <a:gd name="T6" fmla="*/ 2007 w 2007"/>
              <a:gd name="T7" fmla="*/ 0 h 291"/>
              <a:gd name="T8" fmla="*/ 176 w 2007"/>
              <a:gd name="T9" fmla="*/ 3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7" h="291">
                <a:moveTo>
                  <a:pt x="176" y="3"/>
                </a:moveTo>
                <a:cubicBezTo>
                  <a:pt x="133" y="163"/>
                  <a:pt x="72" y="214"/>
                  <a:pt x="0" y="291"/>
                </a:cubicBezTo>
                <a:lnTo>
                  <a:pt x="2007" y="291"/>
                </a:lnTo>
                <a:lnTo>
                  <a:pt x="2007" y="0"/>
                </a:lnTo>
                <a:lnTo>
                  <a:pt x="176" y="3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80000"/>
                </a:schemeClr>
              </a:gs>
              <a:gs pos="50000">
                <a:schemeClr val="accent1">
                  <a:gamma/>
                  <a:shade val="89020"/>
                  <a:invGamma/>
                </a:schemeClr>
              </a:gs>
              <a:gs pos="100000">
                <a:schemeClr val="accent1">
                  <a:alpha val="80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591" name="Rectangle 61"/>
          <p:cNvSpPr>
            <a:spLocks noChangeArrowheads="1"/>
          </p:cNvSpPr>
          <p:nvPr/>
        </p:nvSpPr>
        <p:spPr bwMode="gray">
          <a:xfrm>
            <a:off x="974725" y="1960563"/>
            <a:ext cx="2257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FF"/>
                </a:solidFill>
              </a:rPr>
              <a:t>1</a:t>
            </a: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24592" name="Rectangle 62"/>
          <p:cNvSpPr>
            <a:spLocks noChangeArrowheads="1"/>
          </p:cNvSpPr>
          <p:nvPr/>
        </p:nvSpPr>
        <p:spPr bwMode="gray">
          <a:xfrm>
            <a:off x="958850" y="3983038"/>
            <a:ext cx="2257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FFFFFF"/>
                </a:solidFill>
              </a:rPr>
              <a:t>3</a:t>
            </a: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24593" name="Rectangle 63"/>
          <p:cNvSpPr>
            <a:spLocks noChangeArrowheads="1"/>
          </p:cNvSpPr>
          <p:nvPr/>
        </p:nvSpPr>
        <p:spPr bwMode="gray">
          <a:xfrm>
            <a:off x="5880100" y="1966913"/>
            <a:ext cx="2257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 b="1">
                <a:solidFill>
                  <a:srgbClr val="FFFFFF"/>
                </a:solidFill>
              </a:rPr>
              <a:t>2</a:t>
            </a: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24594" name="Rectangle 64"/>
          <p:cNvSpPr>
            <a:spLocks noChangeArrowheads="1"/>
          </p:cNvSpPr>
          <p:nvPr/>
        </p:nvSpPr>
        <p:spPr bwMode="gray">
          <a:xfrm>
            <a:off x="5905500" y="3983038"/>
            <a:ext cx="22574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4D4D4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 b="1">
                <a:solidFill>
                  <a:srgbClr val="FFFFFF"/>
                </a:solidFill>
              </a:rPr>
              <a:t>4</a:t>
            </a: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22547" name="Rectangle 65"/>
          <p:cNvSpPr>
            <a:spLocks noChangeArrowheads="1"/>
          </p:cNvSpPr>
          <p:nvPr/>
        </p:nvSpPr>
        <p:spPr bwMode="black">
          <a:xfrm>
            <a:off x="938213" y="2392363"/>
            <a:ext cx="360045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ru-RU" sz="1500" dirty="0">
                <a:latin typeface="Times New Roman" pitchFamily="18" charset="0"/>
              </a:rPr>
              <a:t>Анкета для обучающихся: « Ваша любимая музыка»</a:t>
            </a:r>
            <a:endParaRPr lang="en-US" sz="1500" dirty="0">
              <a:latin typeface="Times New Roman" pitchFamily="18" charset="0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3746500" y="2968625"/>
            <a:ext cx="1682750" cy="1682750"/>
            <a:chOff x="2350" y="2010"/>
            <a:chExt cx="1060" cy="1060"/>
          </a:xfrm>
        </p:grpSpPr>
        <p:sp>
          <p:nvSpPr>
            <p:cNvPr id="24601" name="Oval 70"/>
            <p:cNvSpPr>
              <a:spLocks noChangeArrowheads="1"/>
            </p:cNvSpPr>
            <p:nvPr/>
          </p:nvSpPr>
          <p:spPr bwMode="gray">
            <a:xfrm>
              <a:off x="2350" y="2010"/>
              <a:ext cx="1060" cy="1060"/>
            </a:xfrm>
            <a:prstGeom prst="ellipse">
              <a:avLst/>
            </a:prstGeom>
            <a:gradFill rotWithShape="1">
              <a:gsLst>
                <a:gs pos="0">
                  <a:srgbClr val="8A8A8A"/>
                </a:gs>
                <a:gs pos="50000">
                  <a:srgbClr val="FFFFFF"/>
                </a:gs>
                <a:gs pos="100000">
                  <a:srgbClr val="8A8A8A"/>
                </a:gs>
              </a:gsLst>
              <a:lin ang="189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71"/>
            <p:cNvGrpSpPr>
              <a:grpSpLocks/>
            </p:cNvGrpSpPr>
            <p:nvPr/>
          </p:nvGrpSpPr>
          <p:grpSpPr bwMode="auto">
            <a:xfrm rot="-2288454">
              <a:off x="2439" y="2081"/>
              <a:ext cx="887" cy="907"/>
              <a:chOff x="887" y="2040"/>
              <a:chExt cx="433" cy="422"/>
            </a:xfrm>
          </p:grpSpPr>
          <p:pic>
            <p:nvPicPr>
              <p:cNvPr id="22556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gray">
              <a:xfrm>
                <a:off x="887" y="2040"/>
                <a:ext cx="430" cy="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57" name="Oval 73"/>
              <p:cNvSpPr>
                <a:spLocks noChangeArrowheads="1"/>
              </p:cNvSpPr>
              <p:nvPr/>
            </p:nvSpPr>
            <p:spPr bwMode="gray">
              <a:xfrm>
                <a:off x="887" y="2040"/>
                <a:ext cx="433" cy="422"/>
              </a:xfrm>
              <a:prstGeom prst="ellipse">
                <a:avLst/>
              </a:prstGeom>
              <a:solidFill>
                <a:srgbClr val="FF6600">
                  <a:alpha val="74901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2558" name="Picture 74" descr="Picture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930" y="2044"/>
                <a:ext cx="345" cy="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2555" name="Picture 75"/>
            <p:cNvPicPr>
              <a:picLocks noChangeAspect="1" noChangeArrowheads="1"/>
            </p:cNvPicPr>
            <p:nvPr/>
          </p:nvPicPr>
          <p:blipFill>
            <a:blip r:embed="rId4" cstate="print"/>
            <a:srcRect l="12015" t="9302" r="12404" b="12598"/>
            <a:stretch>
              <a:fillRect/>
            </a:stretch>
          </p:blipFill>
          <p:spPr bwMode="gray">
            <a:xfrm>
              <a:off x="2428" y="2053"/>
              <a:ext cx="915" cy="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085" name="AutoShape 77"/>
          <p:cNvSpPr>
            <a:spLocks noChangeArrowheads="1"/>
          </p:cNvSpPr>
          <p:nvPr/>
        </p:nvSpPr>
        <p:spPr bwMode="auto">
          <a:xfrm rot="18855587">
            <a:off x="4107656" y="3388519"/>
            <a:ext cx="936625" cy="865188"/>
          </a:xfrm>
          <a:custGeom>
            <a:avLst/>
            <a:gdLst>
              <a:gd name="G0" fmla="+- 6480 0 0"/>
              <a:gd name="G1" fmla="+- 8640 0 0"/>
              <a:gd name="G2" fmla="+- 4320 0 0"/>
              <a:gd name="G3" fmla="+- 21600 0 6480"/>
              <a:gd name="G4" fmla="+- 21600 0 8640"/>
              <a:gd name="G5" fmla="+- 21600 0 4320"/>
              <a:gd name="G6" fmla="+- 6480 0 10800"/>
              <a:gd name="G7" fmla="+- 8640 0 10800"/>
              <a:gd name="G8" fmla="*/ G7 4320 G6"/>
              <a:gd name="G9" fmla="+- 21600 0 G8"/>
              <a:gd name="T0" fmla="*/ G8 w 21600"/>
              <a:gd name="T1" fmla="*/ G1 h 21600"/>
              <a:gd name="T2" fmla="*/ G9 w 21600"/>
              <a:gd name="T3" fmla="*/ G4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50000">
                <a:srgbClr val="FFEEDD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2550" name="Rectangle 78"/>
          <p:cNvSpPr>
            <a:spLocks noChangeArrowheads="1"/>
          </p:cNvSpPr>
          <p:nvPr/>
        </p:nvSpPr>
        <p:spPr bwMode="black">
          <a:xfrm>
            <a:off x="4681538" y="2492896"/>
            <a:ext cx="360045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>
              <a:lnSpc>
                <a:spcPct val="110000"/>
              </a:lnSpc>
            </a:pPr>
            <a:r>
              <a:rPr lang="ru-RU" sz="1500" dirty="0">
                <a:latin typeface="Times New Roman" pitchFamily="18" charset="0"/>
              </a:rPr>
              <a:t>Анкета  для  обучающихся  «Что такое на ваш   взгляд   духовная   музыка ?» </a:t>
            </a:r>
            <a:endParaRPr lang="en-US" sz="1500" dirty="0">
              <a:latin typeface="Times New Roman" pitchFamily="18" charset="0"/>
            </a:endParaRPr>
          </a:p>
        </p:txBody>
      </p:sp>
      <p:sp>
        <p:nvSpPr>
          <p:cNvPr id="22551" name="Rectangle 79"/>
          <p:cNvSpPr>
            <a:spLocks noChangeArrowheads="1"/>
          </p:cNvSpPr>
          <p:nvPr/>
        </p:nvSpPr>
        <p:spPr bwMode="black">
          <a:xfrm>
            <a:off x="1081088" y="4624388"/>
            <a:ext cx="3384550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ru-RU" sz="1500" dirty="0">
                <a:latin typeface="Times New Roman" pitchFamily="18" charset="0"/>
              </a:rPr>
              <a:t>Тесты  для  обучающихся  «Храмы </a:t>
            </a:r>
            <a:r>
              <a:rPr lang="ru-RU" sz="1500" dirty="0" smtClean="0">
                <a:latin typeface="Times New Roman" pitchFamily="18" charset="0"/>
              </a:rPr>
              <a:t>Краснодара»        </a:t>
            </a:r>
            <a:r>
              <a:rPr lang="ru-RU" sz="1500" dirty="0">
                <a:latin typeface="Times New Roman" pitchFamily="18" charset="0"/>
              </a:rPr>
              <a:t>«Православные </a:t>
            </a:r>
          </a:p>
          <a:p>
            <a:pPr eaLnBrk="0" hangingPunct="0">
              <a:lnSpc>
                <a:spcPct val="110000"/>
              </a:lnSpc>
            </a:pPr>
            <a:r>
              <a:rPr lang="ru-RU" sz="1500" dirty="0">
                <a:latin typeface="Times New Roman" pitchFamily="18" charset="0"/>
              </a:rPr>
              <a:t>праздники»</a:t>
            </a:r>
            <a:endParaRPr lang="en-US" sz="1500" dirty="0">
              <a:latin typeface="Times New Roman" pitchFamily="18" charset="0"/>
            </a:endParaRPr>
          </a:p>
        </p:txBody>
      </p:sp>
      <p:sp>
        <p:nvSpPr>
          <p:cNvPr id="22552" name="Rectangle 80"/>
          <p:cNvSpPr>
            <a:spLocks noChangeArrowheads="1"/>
          </p:cNvSpPr>
          <p:nvPr/>
        </p:nvSpPr>
        <p:spPr bwMode="black">
          <a:xfrm>
            <a:off x="4978400" y="4643438"/>
            <a:ext cx="3159125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ru-RU" sz="1500">
                <a:latin typeface="Times New Roman" pitchFamily="18" charset="0"/>
              </a:rPr>
              <a:t>Опрос   обучающихся   на   предмет посещения   ими   кружка  «Основы православной культуры»</a:t>
            </a:r>
            <a:endParaRPr lang="en-US" sz="1500"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200" b="1" i="1" cap="none" dirty="0" smtClean="0">
                <a:solidFill>
                  <a:srgbClr val="103C24"/>
                </a:solidFill>
                <a:effectLst/>
              </a:rPr>
              <a:t>Основные направления и воспитательные линии на  уроках музыки  следующие:</a:t>
            </a:r>
            <a:r>
              <a:rPr lang="ru-RU" sz="3200" cap="none" dirty="0" smtClean="0">
                <a:solidFill>
                  <a:srgbClr val="103C24"/>
                </a:solidFill>
                <a:effectLst/>
              </a:rPr>
              <a:t> </a:t>
            </a:r>
          </a:p>
        </p:txBody>
      </p:sp>
      <p:sp>
        <p:nvSpPr>
          <p:cNvPr id="76803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554163"/>
            <a:ext cx="8686800" cy="2594917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семья с ее любовью и верностью, заботой, помощью и поддержкой, уважением к родителям, заботой о старших и младших, где символом материнства является Богородица; образы русских святых – патриотическая воспитательная линия; традиционные религии — представление о вере, духовности, толерантности, о духовном мире человека.</a:t>
            </a:r>
          </a:p>
          <a:p>
            <a:pPr algn="just"/>
            <a:endParaRPr lang="ru-RU" sz="2400" kern="120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ru-RU" sz="2400" kern="120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1" name="Picture 1" descr="http://dshi-ob.muzkult.ru/img/upload/2507/image_image_1083912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55776" y="3789040"/>
            <a:ext cx="4165018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260648"/>
            <a:ext cx="8316416" cy="7920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dirty="0" smtClean="0">
                <a:solidFill>
                  <a:srgbClr val="103C24"/>
                </a:solidFill>
                <a:effectLst/>
              </a:rPr>
              <a:t>           Темы уроков музыки: </a:t>
            </a:r>
          </a:p>
        </p:txBody>
      </p:sp>
      <p:sp>
        <p:nvSpPr>
          <p:cNvPr id="57347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052737"/>
            <a:ext cx="8686800" cy="4536504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/>
              <a:t>                   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начальных классах</a:t>
            </a:r>
            <a: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«Дела давно минувших дней...»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«Здесь русский дух, здесь Русью пахнет...»«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«На Руси родной, на Руси большой не бывать врагу...»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«Рождество Твое, Христе Боже наш...». Музыка  Православной церкви как часть художественной культуры России.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«Колокольные звоны на Руси»,</a:t>
            </a:r>
          </a:p>
          <a:p>
            <a:pPr>
              <a:lnSpc>
                <a:spcPct val="8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Что такое патриотизм»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«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Цвет и звук:  «Музыка витража»  </a:t>
            </a:r>
          </a:p>
        </p:txBody>
      </p:sp>
      <p:pic>
        <p:nvPicPr>
          <p:cNvPr id="34817" name="Picture 1" descr="1360844895_mu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8623" y="4653137"/>
            <a:ext cx="3415378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04800" y="188640"/>
            <a:ext cx="8686800" cy="64807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b="1" cap="none" dirty="0" smtClean="0">
                <a:effectLst/>
              </a:rPr>
              <a:t>               </a:t>
            </a:r>
            <a:r>
              <a:rPr lang="ru-RU" b="1" cap="none" dirty="0" smtClean="0">
                <a:solidFill>
                  <a:srgbClr val="103C24"/>
                </a:solidFill>
                <a:effectLst/>
              </a:rPr>
              <a:t>В средних классах: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836713"/>
            <a:ext cx="8686800" cy="525658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«Народная хоровая музыка. Хоровая музыка в храме.», 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«Мир образов полифонической музыки» , 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«Мир русской песни»,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«Тема богатырей в музыке»,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«Эпические образы в музыке» 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«Образ Великой Отечественной войны в «Ленинградской» симфонии Д. Шостаковича 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«Диалог искусств»,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«Слово о полку Игореве»  и опера «Князь Игорь», 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«Сила патриотической песни».</a:t>
            </a:r>
          </a:p>
          <a:p>
            <a:pPr>
              <a:lnSpc>
                <a:spcPct val="90000"/>
              </a:lnSpc>
            </a:pPr>
            <a:endParaRPr lang="ru-RU" sz="2800" b="1" dirty="0" smtClean="0">
              <a:solidFill>
                <a:schemeClr val="tx1"/>
              </a:solidFill>
            </a:endParaRPr>
          </a:p>
        </p:txBody>
      </p:sp>
      <p:pic>
        <p:nvPicPr>
          <p:cNvPr id="33793" name="Picture 1" descr="Royal--samaya-dushevnaya-muzy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5650" y="5495925"/>
            <a:ext cx="2038350" cy="136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764704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103C24"/>
                </a:solidFill>
              </a:rPr>
              <a:t>«Как гимнастика выпрямляет тело, так музыка выпрямляет душу человека…»</a:t>
            </a:r>
          </a:p>
          <a:p>
            <a:endParaRPr lang="ru-RU" sz="4400" b="1" dirty="0" smtClean="0">
              <a:solidFill>
                <a:srgbClr val="103C24"/>
              </a:solidFill>
            </a:endParaRPr>
          </a:p>
          <a:p>
            <a:pPr algn="r"/>
            <a:r>
              <a:rPr lang="ru-RU" sz="4400" b="1" i="1" dirty="0" smtClean="0">
                <a:solidFill>
                  <a:srgbClr val="103C24"/>
                </a:solidFill>
              </a:rPr>
              <a:t>В.А. Сухомлинский</a:t>
            </a:r>
            <a:endParaRPr lang="ru-RU" sz="4400" i="1" dirty="0"/>
          </a:p>
        </p:txBody>
      </p:sp>
    </p:spTree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9"/>
          <p:cNvSpPr txBox="1">
            <a:spLocks noChangeArrowheads="1"/>
          </p:cNvSpPr>
          <p:nvPr/>
        </p:nvSpPr>
        <p:spPr bwMode="gray">
          <a:xfrm>
            <a:off x="222250" y="260350"/>
            <a:ext cx="89217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000" b="1" dirty="0">
                <a:solidFill>
                  <a:srgbClr val="103C24"/>
                </a:solidFill>
                <a:latin typeface="Times New Roman" pitchFamily="18" charset="0"/>
              </a:rPr>
              <a:t>Используемые ресурсы</a:t>
            </a:r>
            <a:endParaRPr lang="en-US" sz="4000" b="1" dirty="0">
              <a:solidFill>
                <a:srgbClr val="103C24"/>
              </a:solidFill>
              <a:latin typeface="Times New Roman" pitchFamily="18" charset="0"/>
            </a:endParaRPr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898525" y="3386138"/>
            <a:ext cx="7537450" cy="685800"/>
            <a:chOff x="898048" y="3637829"/>
            <a:chExt cx="7538138" cy="685800"/>
          </a:xfrm>
          <a:solidFill>
            <a:srgbClr val="92D050"/>
          </a:solidFill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236186" y="3699741"/>
              <a:ext cx="7200000" cy="531813"/>
              <a:chOff x="1341" y="1723"/>
              <a:chExt cx="3104" cy="335"/>
            </a:xfrm>
            <a:grpFill/>
          </p:grpSpPr>
          <p:sp>
            <p:nvSpPr>
              <p:cNvPr id="11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3" name="Text Box 5"/>
            <p:cNvSpPr txBox="1">
              <a:spLocks noChangeArrowheads="1"/>
            </p:cNvSpPr>
            <p:nvPr/>
          </p:nvSpPr>
          <p:spPr bwMode="black">
            <a:xfrm>
              <a:off x="1655355" y="3818804"/>
              <a:ext cx="6755429" cy="33813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Русская духовная музыка в документах и материалах. Т.1 М., 1998</a:t>
              </a:r>
              <a:endParaRPr lang="en-US" sz="1600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AutoShape 20"/>
            <p:cNvSpPr>
              <a:spLocks noChangeArrowheads="1"/>
            </p:cNvSpPr>
            <p:nvPr/>
          </p:nvSpPr>
          <p:spPr bwMode="ltGray">
            <a:xfrm>
              <a:off x="898048" y="3637829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black">
            <a:xfrm>
              <a:off x="1052050" y="3736254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kern="0" dirty="0">
                  <a:solidFill>
                    <a:srgbClr val="103C24"/>
                  </a:solidFill>
                </a:rPr>
                <a:t>4</a:t>
              </a:r>
            </a:p>
          </p:txBody>
        </p:sp>
      </p:grpSp>
      <p:grpSp>
        <p:nvGrpSpPr>
          <p:cNvPr id="4" name="Группа 83"/>
          <p:cNvGrpSpPr>
            <a:grpSpLocks/>
          </p:cNvGrpSpPr>
          <p:nvPr/>
        </p:nvGrpSpPr>
        <p:grpSpPr bwMode="auto">
          <a:xfrm>
            <a:off x="898525" y="2611438"/>
            <a:ext cx="7537450" cy="685800"/>
            <a:chOff x="898048" y="3637829"/>
            <a:chExt cx="7538138" cy="685800"/>
          </a:xfrm>
          <a:solidFill>
            <a:srgbClr val="92D050"/>
          </a:solidFill>
        </p:grpSpPr>
        <p:grpSp>
          <p:nvGrpSpPr>
            <p:cNvPr id="5" name="Group 2"/>
            <p:cNvGrpSpPr>
              <a:grpSpLocks/>
            </p:cNvGrpSpPr>
            <p:nvPr/>
          </p:nvGrpSpPr>
          <p:grpSpPr bwMode="auto">
            <a:xfrm>
              <a:off x="1236186" y="3699741"/>
              <a:ext cx="7200000" cy="531813"/>
              <a:chOff x="1341" y="1723"/>
              <a:chExt cx="3104" cy="335"/>
            </a:xfrm>
            <a:grpFill/>
          </p:grpSpPr>
          <p:sp>
            <p:nvSpPr>
              <p:cNvPr id="89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0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6" name="Text Box 5"/>
            <p:cNvSpPr txBox="1">
              <a:spLocks noChangeArrowheads="1"/>
            </p:cNvSpPr>
            <p:nvPr/>
          </p:nvSpPr>
          <p:spPr bwMode="black">
            <a:xfrm>
              <a:off x="1655355" y="3818804"/>
              <a:ext cx="6755429" cy="33813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kern="0" dirty="0" err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Медушевский</a:t>
              </a:r>
              <a:r>
                <a:rPr lang="ru-RU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В. В. Внемлите ангельскому пенью. – Минск, 2000</a:t>
              </a:r>
              <a:endParaRPr lang="en-US" sz="1600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AutoShape 20"/>
            <p:cNvSpPr>
              <a:spLocks noChangeArrowheads="1"/>
            </p:cNvSpPr>
            <p:nvPr/>
          </p:nvSpPr>
          <p:spPr bwMode="ltGray">
            <a:xfrm>
              <a:off x="898048" y="3637829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8" name="Text Box 21"/>
            <p:cNvSpPr txBox="1">
              <a:spLocks noChangeArrowheads="1"/>
            </p:cNvSpPr>
            <p:nvPr/>
          </p:nvSpPr>
          <p:spPr bwMode="black">
            <a:xfrm>
              <a:off x="1052050" y="3736254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kern="0" dirty="0">
                  <a:solidFill>
                    <a:srgbClr val="103C24"/>
                  </a:solidFill>
                </a:rPr>
                <a:t>3</a:t>
              </a:r>
              <a:endParaRPr lang="en-US" sz="2400" b="1" kern="0" dirty="0">
                <a:solidFill>
                  <a:srgbClr val="103C24"/>
                </a:solidFill>
              </a:endParaRPr>
            </a:p>
          </p:txBody>
        </p:sp>
      </p:grpSp>
      <p:grpSp>
        <p:nvGrpSpPr>
          <p:cNvPr id="6" name="Группа 8"/>
          <p:cNvGrpSpPr>
            <a:grpSpLocks/>
          </p:cNvGrpSpPr>
          <p:nvPr/>
        </p:nvGrpSpPr>
        <p:grpSpPr bwMode="auto">
          <a:xfrm>
            <a:off x="898525" y="1836738"/>
            <a:ext cx="7537450" cy="685800"/>
            <a:chOff x="898047" y="1813129"/>
            <a:chExt cx="7538138" cy="685800"/>
          </a:xfrm>
          <a:solidFill>
            <a:srgbClr val="92D050"/>
          </a:solidFill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236185" y="1875041"/>
              <a:ext cx="7200000" cy="531813"/>
              <a:chOff x="1341" y="1723"/>
              <a:chExt cx="3104" cy="335"/>
            </a:xfrm>
            <a:grpFill/>
          </p:grpSpPr>
          <p:sp>
            <p:nvSpPr>
              <p:cNvPr id="96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7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93" name="Text Box 5"/>
            <p:cNvSpPr txBox="1">
              <a:spLocks noChangeArrowheads="1"/>
            </p:cNvSpPr>
            <p:nvPr/>
          </p:nvSpPr>
          <p:spPr bwMode="black">
            <a:xfrm>
              <a:off x="1655354" y="1841704"/>
              <a:ext cx="6755429" cy="584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Духовно-нравственная  культура  в  школе.  Учебно-методическое пособие по ОПК для учителей общеобразовательных школ. – М., 2007</a:t>
              </a:r>
              <a:endParaRPr lang="en-US" sz="1600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AutoShape 20"/>
            <p:cNvSpPr>
              <a:spLocks noChangeArrowheads="1"/>
            </p:cNvSpPr>
            <p:nvPr/>
          </p:nvSpPr>
          <p:spPr bwMode="ltGray">
            <a:xfrm>
              <a:off x="898047" y="1813129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5" name="Text Box 21"/>
            <p:cNvSpPr txBox="1">
              <a:spLocks noChangeArrowheads="1"/>
            </p:cNvSpPr>
            <p:nvPr/>
          </p:nvSpPr>
          <p:spPr bwMode="black">
            <a:xfrm>
              <a:off x="1052049" y="1911554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kern="0" dirty="0">
                  <a:solidFill>
                    <a:srgbClr val="103C24"/>
                  </a:solidFill>
                </a:rPr>
                <a:t>2</a:t>
              </a:r>
              <a:endParaRPr lang="en-US" sz="2400" b="1" kern="0" dirty="0">
                <a:solidFill>
                  <a:srgbClr val="103C24"/>
                </a:solidFill>
              </a:endParaRPr>
            </a:p>
          </p:txBody>
        </p:sp>
      </p:grpSp>
      <p:grpSp>
        <p:nvGrpSpPr>
          <p:cNvPr id="8" name="Группа 28671"/>
          <p:cNvGrpSpPr>
            <a:grpSpLocks/>
          </p:cNvGrpSpPr>
          <p:nvPr/>
        </p:nvGrpSpPr>
        <p:grpSpPr bwMode="auto">
          <a:xfrm>
            <a:off x="898525" y="1062038"/>
            <a:ext cx="7537450" cy="685800"/>
            <a:chOff x="898047" y="1051129"/>
            <a:chExt cx="7538138" cy="685800"/>
          </a:xfrm>
          <a:solidFill>
            <a:srgbClr val="92D050"/>
          </a:solidFill>
        </p:grpSpPr>
        <p:grpSp>
          <p:nvGrpSpPr>
            <p:cNvPr id="9" name="Group 2"/>
            <p:cNvGrpSpPr>
              <a:grpSpLocks/>
            </p:cNvGrpSpPr>
            <p:nvPr/>
          </p:nvGrpSpPr>
          <p:grpSpPr bwMode="auto">
            <a:xfrm>
              <a:off x="1236185" y="1113041"/>
              <a:ext cx="7200000" cy="531813"/>
              <a:chOff x="1341" y="1723"/>
              <a:chExt cx="3104" cy="335"/>
            </a:xfrm>
            <a:grpFill/>
          </p:grpSpPr>
          <p:sp>
            <p:nvSpPr>
              <p:cNvPr id="103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4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00" name="Text Box 5"/>
            <p:cNvSpPr txBox="1">
              <a:spLocks noChangeArrowheads="1"/>
            </p:cNvSpPr>
            <p:nvPr/>
          </p:nvSpPr>
          <p:spPr bwMode="black">
            <a:xfrm>
              <a:off x="1655354" y="1079704"/>
              <a:ext cx="6755429" cy="584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Великие  православные  праздники.   Сост. :  Глаголева  О.  – М.:  ОЛМА-ПРЕСС, 2001</a:t>
              </a:r>
              <a:endParaRPr lang="en-US" sz="1600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AutoShape 20"/>
            <p:cNvSpPr>
              <a:spLocks noChangeArrowheads="1"/>
            </p:cNvSpPr>
            <p:nvPr/>
          </p:nvSpPr>
          <p:spPr bwMode="ltGray">
            <a:xfrm>
              <a:off x="898047" y="1051129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2" name="Text Box 21"/>
            <p:cNvSpPr txBox="1">
              <a:spLocks noChangeArrowheads="1"/>
            </p:cNvSpPr>
            <p:nvPr/>
          </p:nvSpPr>
          <p:spPr bwMode="black">
            <a:xfrm>
              <a:off x="1052049" y="1149554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kern="0" dirty="0">
                  <a:solidFill>
                    <a:srgbClr val="103C24"/>
                  </a:solidFill>
                </a:rPr>
                <a:t>1</a:t>
              </a:r>
              <a:endParaRPr lang="en-US" sz="2400" b="1" kern="0" dirty="0">
                <a:solidFill>
                  <a:srgbClr val="103C24"/>
                </a:solidFill>
              </a:endParaRPr>
            </a:p>
          </p:txBody>
        </p:sp>
      </p:grpSp>
      <p:grpSp>
        <p:nvGrpSpPr>
          <p:cNvPr id="10" name="Группа 106"/>
          <p:cNvGrpSpPr>
            <a:grpSpLocks/>
          </p:cNvGrpSpPr>
          <p:nvPr/>
        </p:nvGrpSpPr>
        <p:grpSpPr bwMode="auto">
          <a:xfrm>
            <a:off x="898525" y="5708650"/>
            <a:ext cx="7537450" cy="685800"/>
            <a:chOff x="898048" y="3637829"/>
            <a:chExt cx="7538138" cy="685800"/>
          </a:xfrm>
          <a:solidFill>
            <a:srgbClr val="92D050"/>
          </a:solidFill>
        </p:grpSpPr>
        <p:grpSp>
          <p:nvGrpSpPr>
            <p:cNvPr id="14" name="Group 2"/>
            <p:cNvGrpSpPr>
              <a:grpSpLocks/>
            </p:cNvGrpSpPr>
            <p:nvPr/>
          </p:nvGrpSpPr>
          <p:grpSpPr bwMode="auto">
            <a:xfrm>
              <a:off x="1236186" y="3699741"/>
              <a:ext cx="7200000" cy="531813"/>
              <a:chOff x="1341" y="1723"/>
              <a:chExt cx="3104" cy="335"/>
            </a:xfrm>
            <a:grpFill/>
          </p:grpSpPr>
          <p:sp>
            <p:nvSpPr>
              <p:cNvPr id="112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09" name="Text Box 5"/>
            <p:cNvSpPr txBox="1">
              <a:spLocks noChangeArrowheads="1"/>
            </p:cNvSpPr>
            <p:nvPr/>
          </p:nvSpPr>
          <p:spPr bwMode="black">
            <a:xfrm>
              <a:off x="1655355" y="3818804"/>
              <a:ext cx="6755429" cy="3381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Сеть творческих учителей</a:t>
              </a:r>
              <a:endParaRPr lang="en-US" sz="1600" kern="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AutoShape 20"/>
            <p:cNvSpPr>
              <a:spLocks noChangeArrowheads="1"/>
            </p:cNvSpPr>
            <p:nvPr/>
          </p:nvSpPr>
          <p:spPr bwMode="ltGray">
            <a:xfrm>
              <a:off x="898048" y="3637829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1" name="Text Box 21"/>
            <p:cNvSpPr txBox="1">
              <a:spLocks noChangeArrowheads="1"/>
            </p:cNvSpPr>
            <p:nvPr/>
          </p:nvSpPr>
          <p:spPr bwMode="black">
            <a:xfrm>
              <a:off x="1052050" y="3736254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kern="0" dirty="0">
                  <a:solidFill>
                    <a:srgbClr val="103C24"/>
                  </a:solidFill>
                </a:rPr>
                <a:t>7</a:t>
              </a:r>
              <a:endParaRPr lang="en-US" sz="2400" b="1" kern="0" dirty="0">
                <a:solidFill>
                  <a:srgbClr val="103C24"/>
                </a:solidFill>
              </a:endParaRPr>
            </a:p>
          </p:txBody>
        </p:sp>
      </p:grpSp>
      <p:grpSp>
        <p:nvGrpSpPr>
          <p:cNvPr id="15" name="Группа 113"/>
          <p:cNvGrpSpPr>
            <a:grpSpLocks/>
          </p:cNvGrpSpPr>
          <p:nvPr/>
        </p:nvGrpSpPr>
        <p:grpSpPr bwMode="auto">
          <a:xfrm>
            <a:off x="898525" y="4933950"/>
            <a:ext cx="7537450" cy="685800"/>
            <a:chOff x="898048" y="3637829"/>
            <a:chExt cx="7538138" cy="685800"/>
          </a:xfrm>
          <a:solidFill>
            <a:srgbClr val="92D050"/>
          </a:solidFill>
        </p:grpSpPr>
        <p:grpSp>
          <p:nvGrpSpPr>
            <p:cNvPr id="16" name="Group 2"/>
            <p:cNvGrpSpPr>
              <a:grpSpLocks/>
            </p:cNvGrpSpPr>
            <p:nvPr/>
          </p:nvGrpSpPr>
          <p:grpSpPr bwMode="auto">
            <a:xfrm>
              <a:off x="1236186" y="3699741"/>
              <a:ext cx="7200000" cy="531813"/>
              <a:chOff x="1341" y="1723"/>
              <a:chExt cx="3104" cy="335"/>
            </a:xfrm>
            <a:grpFill/>
          </p:grpSpPr>
          <p:sp>
            <p:nvSpPr>
              <p:cNvPr id="119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0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16" name="Text Box 5"/>
            <p:cNvSpPr txBox="1">
              <a:spLocks noChangeArrowheads="1"/>
            </p:cNvSpPr>
            <p:nvPr/>
          </p:nvSpPr>
          <p:spPr bwMode="black">
            <a:xfrm>
              <a:off x="1655355" y="3818804"/>
              <a:ext cx="6755429" cy="3381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pedsovet.org</a:t>
              </a:r>
            </a:p>
          </p:txBody>
        </p:sp>
        <p:sp>
          <p:nvSpPr>
            <p:cNvPr id="117" name="AutoShape 20"/>
            <p:cNvSpPr>
              <a:spLocks noChangeArrowheads="1"/>
            </p:cNvSpPr>
            <p:nvPr/>
          </p:nvSpPr>
          <p:spPr bwMode="ltGray">
            <a:xfrm>
              <a:off x="898048" y="3637829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8" name="Text Box 21"/>
            <p:cNvSpPr txBox="1">
              <a:spLocks noChangeArrowheads="1"/>
            </p:cNvSpPr>
            <p:nvPr/>
          </p:nvSpPr>
          <p:spPr bwMode="black">
            <a:xfrm>
              <a:off x="1052050" y="3736254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kern="0" dirty="0">
                  <a:solidFill>
                    <a:srgbClr val="103C24"/>
                  </a:solidFill>
                </a:rPr>
                <a:t>6</a:t>
              </a:r>
              <a:endParaRPr lang="en-US" sz="2400" b="1" kern="0" dirty="0">
                <a:solidFill>
                  <a:srgbClr val="103C24"/>
                </a:solidFill>
              </a:endParaRPr>
            </a:p>
          </p:txBody>
        </p:sp>
      </p:grpSp>
      <p:grpSp>
        <p:nvGrpSpPr>
          <p:cNvPr id="17" name="Группа 28672"/>
          <p:cNvGrpSpPr>
            <a:grpSpLocks/>
          </p:cNvGrpSpPr>
          <p:nvPr/>
        </p:nvGrpSpPr>
        <p:grpSpPr bwMode="auto">
          <a:xfrm>
            <a:off x="898525" y="4159250"/>
            <a:ext cx="7537450" cy="685800"/>
            <a:chOff x="898048" y="4130286"/>
            <a:chExt cx="7538138" cy="685800"/>
          </a:xfrm>
          <a:solidFill>
            <a:srgbClr val="92D050"/>
          </a:solidFill>
        </p:grpSpPr>
        <p:grpSp>
          <p:nvGrpSpPr>
            <p:cNvPr id="18" name="Group 2"/>
            <p:cNvGrpSpPr>
              <a:grpSpLocks/>
            </p:cNvGrpSpPr>
            <p:nvPr/>
          </p:nvGrpSpPr>
          <p:grpSpPr bwMode="auto">
            <a:xfrm>
              <a:off x="1236186" y="4192198"/>
              <a:ext cx="7200000" cy="531813"/>
              <a:chOff x="1341" y="1723"/>
              <a:chExt cx="3104" cy="335"/>
            </a:xfrm>
            <a:grpFill/>
          </p:grpSpPr>
          <p:sp>
            <p:nvSpPr>
              <p:cNvPr id="126" name="AutoShape 3"/>
              <p:cNvSpPr>
                <a:spLocks noChangeArrowheads="1"/>
              </p:cNvSpPr>
              <p:nvPr/>
            </p:nvSpPr>
            <p:spPr bwMode="ltGray">
              <a:xfrm>
                <a:off x="1341" y="1723"/>
                <a:ext cx="3104" cy="335"/>
              </a:xfrm>
              <a:prstGeom prst="roundRect">
                <a:avLst>
                  <a:gd name="adj" fmla="val 16667"/>
                </a:avLst>
              </a:prstGeom>
              <a:grpFill/>
              <a:ln w="28575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7" name="AutoShape 4"/>
              <p:cNvSpPr>
                <a:spLocks noChangeArrowheads="1"/>
              </p:cNvSpPr>
              <p:nvPr/>
            </p:nvSpPr>
            <p:spPr bwMode="ltGray">
              <a:xfrm>
                <a:off x="1366" y="1735"/>
                <a:ext cx="3068" cy="148"/>
              </a:xfrm>
              <a:prstGeom prst="roundRect">
                <a:avLst>
                  <a:gd name="adj" fmla="val 31505"/>
                </a:avLst>
              </a:prstGeom>
              <a:grpFill/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23" name="Text Box 5"/>
            <p:cNvSpPr txBox="1">
              <a:spLocks noChangeArrowheads="1"/>
            </p:cNvSpPr>
            <p:nvPr/>
          </p:nvSpPr>
          <p:spPr bwMode="black">
            <a:xfrm>
              <a:off x="1655355" y="4279511"/>
              <a:ext cx="6755429" cy="3381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</a:extLst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kern="0" dirty="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www.openclass.ru</a:t>
              </a:r>
            </a:p>
          </p:txBody>
        </p:sp>
        <p:sp>
          <p:nvSpPr>
            <p:cNvPr id="124" name="AutoShape 20"/>
            <p:cNvSpPr>
              <a:spLocks noChangeArrowheads="1"/>
            </p:cNvSpPr>
            <p:nvPr/>
          </p:nvSpPr>
          <p:spPr bwMode="ltGray">
            <a:xfrm>
              <a:off x="898048" y="4130286"/>
              <a:ext cx="685863" cy="685800"/>
            </a:xfrm>
            <a:prstGeom prst="diamond">
              <a:avLst/>
            </a:prstGeom>
            <a:grpFill/>
            <a:ln w="254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dist="762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5" name="Text Box 21"/>
            <p:cNvSpPr txBox="1">
              <a:spLocks noChangeArrowheads="1"/>
            </p:cNvSpPr>
            <p:nvPr/>
          </p:nvSpPr>
          <p:spPr bwMode="black">
            <a:xfrm>
              <a:off x="1052050" y="4228711"/>
              <a:ext cx="354044" cy="4572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kern="0" dirty="0">
                  <a:solidFill>
                    <a:srgbClr val="103C24"/>
                  </a:solidFill>
                </a:rPr>
                <a:t>5</a:t>
              </a:r>
              <a:endParaRPr lang="en-US" sz="2400" b="1" kern="0" dirty="0">
                <a:solidFill>
                  <a:srgbClr val="103C24"/>
                </a:solidFill>
              </a:endParaRP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 bwMode="auto">
          <a:noFill/>
          <a:ln>
            <a:solidFill>
              <a:srgbClr val="0070C0"/>
            </a:solidFill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dirty="0" smtClean="0">
                <a:effectLst/>
              </a:rPr>
              <a:t>     </a:t>
            </a:r>
            <a:r>
              <a:rPr lang="ru-RU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</a:t>
            </a:r>
            <a:r>
              <a:rPr lang="ru-RU" b="1" cap="none" dirty="0" smtClean="0">
                <a:solidFill>
                  <a:srgbClr val="1D04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Главная цель образования в школе </a:t>
            </a:r>
            <a:r>
              <a:rPr lang="ru-RU" b="1" cap="none" dirty="0" smtClean="0">
                <a:solidFill>
                  <a:srgbClr val="1D047A"/>
                </a:solidFill>
                <a:effectLst/>
              </a:rPr>
              <a:t>-</a:t>
            </a:r>
            <a:r>
              <a:rPr lang="ru-RU" cap="none" dirty="0" smtClean="0">
                <a:effectLst/>
              </a:rPr>
              <a:t> 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rgbClr val="C83C04"/>
                </a:solidFill>
              </a:rPr>
              <a:t>   </a:t>
            </a:r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высоконравственной, гармоничной, физически развитой и духовно здоровой личности, способной к творчеству и самоопределению. </a:t>
            </a:r>
          </a:p>
        </p:txBody>
      </p:sp>
      <p:pic>
        <p:nvPicPr>
          <p:cNvPr id="46085" name="Picture 5" descr="46736_html_m72a8d9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323416"/>
            <a:ext cx="2520280" cy="2534584"/>
          </a:xfrm>
          <a:prstGeom prst="rect">
            <a:avLst/>
          </a:prstGeom>
          <a:noFill/>
        </p:spPr>
      </p:pic>
      <p:pic>
        <p:nvPicPr>
          <p:cNvPr id="38914" name="Picture 2" descr="http://gov39.ru/images/news4/fley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98033"/>
            <a:ext cx="4139952" cy="2759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9"/>
          <p:cNvSpPr txBox="1">
            <a:spLocks noChangeArrowheads="1"/>
          </p:cNvSpPr>
          <p:nvPr/>
        </p:nvSpPr>
        <p:spPr bwMode="gray">
          <a:xfrm>
            <a:off x="250824" y="260350"/>
            <a:ext cx="856964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Актуальность  темы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gray">
          <a:xfrm>
            <a:off x="323850" y="1195388"/>
            <a:ext cx="8496300" cy="1728787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EEEEEE"/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8" name="Text Box 7"/>
          <p:cNvSpPr txBox="1">
            <a:spLocks noChangeArrowheads="1"/>
          </p:cNvSpPr>
          <p:nvPr/>
        </p:nvSpPr>
        <p:spPr bwMode="gray">
          <a:xfrm>
            <a:off x="1835150" y="1287463"/>
            <a:ext cx="6827838" cy="155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1600" dirty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Одним из приоритетов современной государственной политики  в области образования является духовно-нравственное воспитание личности.  Приоритетное  значение  задач  духовно-нравственного  воспитания легло в основу работы над образовательным стандартом второго поколения  в  рамках подготовки которого был разработан проект  Концепции духовно-нравственного воспитания и развития личности гражданина России. </a:t>
            </a:r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468313" y="1450975"/>
            <a:ext cx="1219200" cy="1184275"/>
            <a:chOff x="467544" y="1334305"/>
            <a:chExt cx="1220400" cy="1184400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67544" y="1334305"/>
              <a:ext cx="1220400" cy="1184400"/>
              <a:chOff x="4320" y="1152"/>
              <a:chExt cx="414" cy="402"/>
            </a:xfrm>
          </p:grpSpPr>
          <p:sp>
            <p:nvSpPr>
              <p:cNvPr id="38" name="AutoShape 7"/>
              <p:cNvSpPr>
                <a:spLocks noChangeArrowheads="1"/>
              </p:cNvSpPr>
              <p:nvPr/>
            </p:nvSpPr>
            <p:spPr bwMode="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8"/>
              <p:cNvSpPr>
                <a:spLocks/>
              </p:cNvSpPr>
              <p:nvPr/>
            </p:nvSpPr>
            <p:spPr bwMode="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48627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165" name="Text Box 6"/>
            <p:cNvSpPr txBox="1">
              <a:spLocks noChangeArrowheads="1"/>
            </p:cNvSpPr>
            <p:nvPr/>
          </p:nvSpPr>
          <p:spPr bwMode="gray">
            <a:xfrm>
              <a:off x="847329" y="1628024"/>
              <a:ext cx="409978" cy="5794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3200" b="1">
                  <a:solidFill>
                    <a:srgbClr val="FFFFFF"/>
                  </a:solidFill>
                </a:rPr>
                <a:t>1</a:t>
              </a:r>
              <a:endParaRPr lang="en-US" sz="3200" b="1">
                <a:solidFill>
                  <a:srgbClr val="FFFFFF"/>
                </a:solidFill>
              </a:endParaRPr>
            </a:p>
          </p:txBody>
        </p:sp>
      </p:grpSp>
      <p:sp>
        <p:nvSpPr>
          <p:cNvPr id="4102" name="AutoShape 3"/>
          <p:cNvSpPr>
            <a:spLocks noChangeArrowheads="1"/>
          </p:cNvSpPr>
          <p:nvPr/>
        </p:nvSpPr>
        <p:spPr bwMode="gray">
          <a:xfrm>
            <a:off x="311150" y="3213100"/>
            <a:ext cx="8496300" cy="1311275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EEEEEE"/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gray">
          <a:xfrm>
            <a:off x="1835150" y="3429000"/>
            <a:ext cx="682783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1600" dirty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нашем </a:t>
            </a:r>
            <a:r>
              <a:rPr lang="ru-RU" sz="1600" dirty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образовательном учреждении в рамках комплексного учебного курса </a:t>
            </a:r>
            <a:r>
              <a:rPr lang="ru-RU" sz="1600" dirty="0" smtClean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реализовывается </a:t>
            </a:r>
            <a:r>
              <a:rPr lang="ru-RU" sz="1600" dirty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программа модуля «Основы православной культуры», направленная на духовно-нравственное развитие школьников</a:t>
            </a:r>
            <a:r>
              <a:rPr lang="ru-RU" sz="1600" dirty="0" smtClean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1600" dirty="0">
              <a:solidFill>
                <a:srgbClr val="163E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43"/>
          <p:cNvGrpSpPr>
            <a:grpSpLocks/>
          </p:cNvGrpSpPr>
          <p:nvPr/>
        </p:nvGrpSpPr>
        <p:grpSpPr bwMode="auto">
          <a:xfrm>
            <a:off x="468313" y="3284538"/>
            <a:ext cx="1219200" cy="1184275"/>
            <a:chOff x="467544" y="1334305"/>
            <a:chExt cx="1220400" cy="1184400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467544" y="1334305"/>
              <a:ext cx="1220400" cy="1184400"/>
              <a:chOff x="4320" y="1152"/>
              <a:chExt cx="414" cy="402"/>
            </a:xfrm>
          </p:grpSpPr>
          <p:sp>
            <p:nvSpPr>
              <p:cNvPr id="47" name="AutoShape 7"/>
              <p:cNvSpPr>
                <a:spLocks noChangeArrowheads="1"/>
              </p:cNvSpPr>
              <p:nvPr/>
            </p:nvSpPr>
            <p:spPr bwMode="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8"/>
              <p:cNvSpPr>
                <a:spLocks/>
              </p:cNvSpPr>
              <p:nvPr/>
            </p:nvSpPr>
            <p:spPr bwMode="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48627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161" name="Text Box 6"/>
            <p:cNvSpPr txBox="1">
              <a:spLocks noChangeArrowheads="1"/>
            </p:cNvSpPr>
            <p:nvPr/>
          </p:nvSpPr>
          <p:spPr bwMode="gray">
            <a:xfrm>
              <a:off x="847329" y="1628023"/>
              <a:ext cx="409978" cy="5794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3200" b="1">
                  <a:solidFill>
                    <a:srgbClr val="FFFFFF"/>
                  </a:solidFill>
                </a:rPr>
                <a:t>2</a:t>
              </a:r>
              <a:endParaRPr lang="en-US" sz="3200" b="1">
                <a:solidFill>
                  <a:srgbClr val="FFFFFF"/>
                </a:solidFill>
              </a:endParaRPr>
            </a:p>
          </p:txBody>
        </p:sp>
      </p:grpSp>
      <p:sp>
        <p:nvSpPr>
          <p:cNvPr id="4105" name="AutoShape 3"/>
          <p:cNvSpPr>
            <a:spLocks noChangeArrowheads="1"/>
          </p:cNvSpPr>
          <p:nvPr/>
        </p:nvSpPr>
        <p:spPr bwMode="gray">
          <a:xfrm>
            <a:off x="323850" y="4797425"/>
            <a:ext cx="8496300" cy="1471613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EEEEEE"/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4" name="Text Box 7"/>
          <p:cNvSpPr txBox="1">
            <a:spLocks noChangeArrowheads="1"/>
          </p:cNvSpPr>
          <p:nvPr/>
        </p:nvSpPr>
        <p:spPr bwMode="gray">
          <a:xfrm>
            <a:off x="1847850" y="4851400"/>
            <a:ext cx="704463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Современное  общество  нуждается  в   духовно-нравственном,  творческом, компетентном  гражданине  России,   любящим  свой  народ,  свою  Родину, владеющим  культурой  и  духовными  ценностями. </a:t>
            </a:r>
            <a:r>
              <a:rPr lang="ru-RU" sz="1600" b="1" dirty="0">
                <a:solidFill>
                  <a:srgbClr val="163E6A"/>
                </a:solidFill>
                <a:latin typeface="Times New Roman" pitchFamily="18" charset="0"/>
                <a:cs typeface="Times New Roman" pitchFamily="18" charset="0"/>
              </a:rPr>
              <a:t>Музыкальная культура как    неотъемлемая    часть    духовной    культуры,    особо    способствует воспитанию и развитию духовно-нравственных качеств школьника.</a:t>
            </a:r>
          </a:p>
        </p:txBody>
      </p:sp>
      <p:grpSp>
        <p:nvGrpSpPr>
          <p:cNvPr id="6" name="Группа 50"/>
          <p:cNvGrpSpPr>
            <a:grpSpLocks/>
          </p:cNvGrpSpPr>
          <p:nvPr/>
        </p:nvGrpSpPr>
        <p:grpSpPr bwMode="auto">
          <a:xfrm>
            <a:off x="468313" y="4956175"/>
            <a:ext cx="1219200" cy="1184275"/>
            <a:chOff x="467544" y="1334305"/>
            <a:chExt cx="1220400" cy="1184400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467544" y="1334305"/>
              <a:ext cx="1220400" cy="1184400"/>
              <a:chOff x="4320" y="1152"/>
              <a:chExt cx="414" cy="402"/>
            </a:xfrm>
          </p:grpSpPr>
          <p:sp>
            <p:nvSpPr>
              <p:cNvPr id="56" name="AutoShape 7"/>
              <p:cNvSpPr>
                <a:spLocks noChangeArrowheads="1"/>
              </p:cNvSpPr>
              <p:nvPr/>
            </p:nvSpPr>
            <p:spPr bwMode="gray">
              <a:xfrm>
                <a:off x="4320" y="1152"/>
                <a:ext cx="414" cy="402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25400">
                <a:solidFill>
                  <a:srgbClr val="FFFFFF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00000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Freeform 8"/>
              <p:cNvSpPr>
                <a:spLocks/>
              </p:cNvSpPr>
              <p:nvPr/>
            </p:nvSpPr>
            <p:spPr bwMode="gray">
              <a:xfrm>
                <a:off x="4346" y="1178"/>
                <a:ext cx="206" cy="201"/>
              </a:xfrm>
              <a:custGeom>
                <a:avLst/>
                <a:gdLst>
                  <a:gd name="T0" fmla="*/ 118 w 596"/>
                  <a:gd name="T1" fmla="*/ 0 h 598"/>
                  <a:gd name="T2" fmla="*/ 0 w 596"/>
                  <a:gd name="T3" fmla="*/ 118 h 598"/>
                  <a:gd name="T4" fmla="*/ 0 w 596"/>
                  <a:gd name="T5" fmla="*/ 589 h 598"/>
                  <a:gd name="T6" fmla="*/ 161 w 596"/>
                  <a:gd name="T7" fmla="*/ 174 h 598"/>
                  <a:gd name="T8" fmla="*/ 589 w 596"/>
                  <a:gd name="T9" fmla="*/ 0 h 598"/>
                  <a:gd name="T10" fmla="*/ 118 w 596"/>
                  <a:gd name="T11" fmla="*/ 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48627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/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157" name="Text Box 6"/>
            <p:cNvSpPr txBox="1">
              <a:spLocks noChangeArrowheads="1"/>
            </p:cNvSpPr>
            <p:nvPr/>
          </p:nvSpPr>
          <p:spPr bwMode="gray">
            <a:xfrm>
              <a:off x="847329" y="1628024"/>
              <a:ext cx="411568" cy="5858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3200" b="1">
                  <a:solidFill>
                    <a:srgbClr val="FFFFFF"/>
                  </a:solidFill>
                </a:rPr>
                <a:t>3</a:t>
              </a:r>
              <a:endParaRPr lang="en-US" sz="3200" b="1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5" name="Picture 5" descr="imgpreview?key=52c654830f22d26e&amp;mb=imgdb_preview_3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555" y="404664"/>
            <a:ext cx="4035398" cy="3096195"/>
          </a:xfrm>
          <a:prstGeom prst="rect">
            <a:avLst/>
          </a:prstGeom>
          <a:noFill/>
        </p:spPr>
      </p:pic>
      <p:pic>
        <p:nvPicPr>
          <p:cNvPr id="56327" name="Picture 7" descr="imgpreview?key=737421e5d275c119&amp;mb=imgdb_preview_10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89363"/>
            <a:ext cx="4321175" cy="2874962"/>
          </a:xfrm>
          <a:prstGeom prst="rect">
            <a:avLst/>
          </a:prstGeom>
          <a:noFill/>
        </p:spPr>
      </p:pic>
      <p:grpSp>
        <p:nvGrpSpPr>
          <p:cNvPr id="6" name="Group 21"/>
          <p:cNvGrpSpPr>
            <a:grpSpLocks noGrp="1"/>
          </p:cNvGrpSpPr>
          <p:nvPr>
            <p:ph type="body" idx="4294967295"/>
          </p:nvPr>
        </p:nvGrpSpPr>
        <p:grpSpPr bwMode="auto">
          <a:xfrm>
            <a:off x="304800" y="3789619"/>
            <a:ext cx="3980171" cy="2290505"/>
            <a:chOff x="760" y="2515"/>
            <a:chExt cx="1945" cy="957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" name="Freeform 5"/>
            <p:cNvSpPr>
              <a:spLocks/>
            </p:cNvSpPr>
            <p:nvPr/>
          </p:nvSpPr>
          <p:spPr bwMode="gray">
            <a:xfrm flipH="1">
              <a:off x="760" y="2515"/>
              <a:ext cx="1945" cy="957"/>
            </a:xfrm>
            <a:custGeom>
              <a:avLst/>
              <a:gdLst>
                <a:gd name="T0" fmla="*/ 303 w 1299"/>
                <a:gd name="T1" fmla="*/ 1008 h 1008"/>
                <a:gd name="T2" fmla="*/ 1299 w 1299"/>
                <a:gd name="T3" fmla="*/ 1008 h 1008"/>
                <a:gd name="T4" fmla="*/ 1296 w 1299"/>
                <a:gd name="T5" fmla="*/ 315 h 1008"/>
                <a:gd name="T6" fmla="*/ 942 w 1299"/>
                <a:gd name="T7" fmla="*/ 0 h 1008"/>
                <a:gd name="T8" fmla="*/ 3 w 1299"/>
                <a:gd name="T9" fmla="*/ 0 h 1008"/>
                <a:gd name="T10" fmla="*/ 0 w 1299"/>
                <a:gd name="T11" fmla="*/ 723 h 1008"/>
                <a:gd name="T12" fmla="*/ 303 w 1299"/>
                <a:gd name="T13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9" h="1008">
                  <a:moveTo>
                    <a:pt x="303" y="1008"/>
                  </a:moveTo>
                  <a:cubicBezTo>
                    <a:pt x="801" y="1008"/>
                    <a:pt x="1299" y="1008"/>
                    <a:pt x="1299" y="1008"/>
                  </a:cubicBezTo>
                  <a:cubicBezTo>
                    <a:pt x="1299" y="1008"/>
                    <a:pt x="1297" y="661"/>
                    <a:pt x="1296" y="315"/>
                  </a:cubicBezTo>
                  <a:cubicBezTo>
                    <a:pt x="1290" y="150"/>
                    <a:pt x="1161" y="0"/>
                    <a:pt x="942" y="0"/>
                  </a:cubicBezTo>
                  <a:cubicBezTo>
                    <a:pt x="472" y="0"/>
                    <a:pt x="3" y="0"/>
                    <a:pt x="3" y="0"/>
                  </a:cubicBezTo>
                  <a:cubicBezTo>
                    <a:pt x="3" y="0"/>
                    <a:pt x="1" y="361"/>
                    <a:pt x="0" y="723"/>
                  </a:cubicBezTo>
                  <a:cubicBezTo>
                    <a:pt x="0" y="915"/>
                    <a:pt x="144" y="1002"/>
                    <a:pt x="303" y="1008"/>
                  </a:cubicBezTo>
                  <a:close/>
                </a:path>
              </a:pathLst>
            </a:custGeom>
            <a:solidFill>
              <a:srgbClr val="C83C04"/>
            </a:solidFill>
            <a:ln w="28575" cmpd="sng">
              <a:solidFill>
                <a:srgbClr val="F8F8F8"/>
              </a:solidFill>
              <a:round/>
              <a:headEnd/>
              <a:tailEnd/>
            </a:ln>
            <a:effectLst>
              <a:outerShdw dist="107763" dir="2700000" algn="ctr" rotWithShape="0">
                <a:srgbClr val="1C1C1C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black">
            <a:xfrm>
              <a:off x="910" y="2605"/>
              <a:ext cx="1759" cy="129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sz="1400" b="1" dirty="0" smtClean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4283968" y="260649"/>
            <a:ext cx="4680520" cy="2920847"/>
            <a:chOff x="760" y="1581"/>
            <a:chExt cx="4245" cy="1891"/>
          </a:xfrm>
          <a:solidFill>
            <a:srgbClr val="C83C04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14" name="Freeform 5"/>
            <p:cNvSpPr>
              <a:spLocks/>
            </p:cNvSpPr>
            <p:nvPr/>
          </p:nvSpPr>
          <p:spPr bwMode="gray">
            <a:xfrm flipH="1">
              <a:off x="760" y="1581"/>
              <a:ext cx="4245" cy="1891"/>
            </a:xfrm>
            <a:custGeom>
              <a:avLst/>
              <a:gdLst>
                <a:gd name="T0" fmla="*/ 303 w 1299"/>
                <a:gd name="T1" fmla="*/ 1008 h 1008"/>
                <a:gd name="T2" fmla="*/ 1299 w 1299"/>
                <a:gd name="T3" fmla="*/ 1008 h 1008"/>
                <a:gd name="T4" fmla="*/ 1296 w 1299"/>
                <a:gd name="T5" fmla="*/ 315 h 1008"/>
                <a:gd name="T6" fmla="*/ 942 w 1299"/>
                <a:gd name="T7" fmla="*/ 0 h 1008"/>
                <a:gd name="T8" fmla="*/ 3 w 1299"/>
                <a:gd name="T9" fmla="*/ 0 h 1008"/>
                <a:gd name="T10" fmla="*/ 0 w 1299"/>
                <a:gd name="T11" fmla="*/ 723 h 1008"/>
                <a:gd name="T12" fmla="*/ 303 w 1299"/>
                <a:gd name="T13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9" h="1008">
                  <a:moveTo>
                    <a:pt x="303" y="1008"/>
                  </a:moveTo>
                  <a:cubicBezTo>
                    <a:pt x="801" y="1008"/>
                    <a:pt x="1299" y="1008"/>
                    <a:pt x="1299" y="1008"/>
                  </a:cubicBezTo>
                  <a:cubicBezTo>
                    <a:pt x="1299" y="1008"/>
                    <a:pt x="1297" y="661"/>
                    <a:pt x="1296" y="315"/>
                  </a:cubicBezTo>
                  <a:cubicBezTo>
                    <a:pt x="1290" y="150"/>
                    <a:pt x="1161" y="0"/>
                    <a:pt x="942" y="0"/>
                  </a:cubicBezTo>
                  <a:cubicBezTo>
                    <a:pt x="472" y="0"/>
                    <a:pt x="3" y="0"/>
                    <a:pt x="3" y="0"/>
                  </a:cubicBezTo>
                  <a:cubicBezTo>
                    <a:pt x="3" y="0"/>
                    <a:pt x="1" y="361"/>
                    <a:pt x="0" y="723"/>
                  </a:cubicBezTo>
                  <a:cubicBezTo>
                    <a:pt x="0" y="915"/>
                    <a:pt x="144" y="1002"/>
                    <a:pt x="303" y="1008"/>
                  </a:cubicBezTo>
                  <a:close/>
                </a:path>
              </a:pathLst>
            </a:custGeom>
            <a:grpFill/>
            <a:ln w="28575" cmpd="sng">
              <a:solidFill>
                <a:srgbClr val="F8F8F8"/>
              </a:solidFill>
              <a:round/>
              <a:headEnd/>
              <a:tailEnd/>
            </a:ln>
            <a:effectLst>
              <a:outerShdw dist="107763" dir="2700000" algn="ctr" rotWithShape="0">
                <a:srgbClr val="1C1C1C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 sz="1600"/>
            </a:p>
          </p:txBody>
        </p:sp>
        <p:sp>
          <p:nvSpPr>
            <p:cNvPr id="15" name="Text Box 3"/>
            <p:cNvSpPr txBox="1">
              <a:spLocks noChangeArrowheads="1"/>
            </p:cNvSpPr>
            <p:nvPr/>
          </p:nvSpPr>
          <p:spPr bwMode="black">
            <a:xfrm>
              <a:off x="1043" y="1814"/>
              <a:ext cx="3831" cy="141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1700" dirty="0" smtClean="0">
                  <a:solidFill>
                    <a:schemeClr val="bg1"/>
                  </a:solidFill>
                  <a:latin typeface="Times New Roman" pitchFamily="18" charset="0"/>
                </a:rPr>
                <a:t>Формирование  интереса  и  положительной мотивации      школьников     к     ценностям отечественной  и  мировой  культуры  через приобщение их к истокам русской духовной музыки,  как  одной  из основ  православной культуры,    необходимой   для   воспитания духовно-нравственной  личности.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611560" y="4077072"/>
            <a:ext cx="352839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Приобщение  обучающихся  к  истокам   русской духовной музыки способствует  духовно - нравственному    воспитанию  школьников.</a:t>
            </a:r>
            <a:r>
              <a:rPr lang="ru-RU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5148064" y="1988840"/>
            <a:ext cx="3816424" cy="3528391"/>
            <a:chOff x="4860032" y="1988840"/>
            <a:chExt cx="3816424" cy="3528391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8" name="AutoShape 3"/>
            <p:cNvSpPr>
              <a:spLocks noChangeArrowheads="1"/>
            </p:cNvSpPr>
            <p:nvPr/>
          </p:nvSpPr>
          <p:spPr bwMode="gray">
            <a:xfrm>
              <a:off x="4860032" y="1988840"/>
              <a:ext cx="3816424" cy="3528391"/>
            </a:xfrm>
            <a:prstGeom prst="roundRect">
              <a:avLst>
                <a:gd name="adj" fmla="val 8014"/>
              </a:avLst>
            </a:prstGeom>
            <a:solidFill>
              <a:srgbClr val="F8F8F8"/>
            </a:solidFill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>
              <a:off x="5004048" y="2132855"/>
              <a:ext cx="3528392" cy="3240360"/>
            </a:xfrm>
            <a:prstGeom prst="roundRect">
              <a:avLst>
                <a:gd name="adj" fmla="val 7912"/>
              </a:avLst>
            </a:prstGeom>
            <a:gradFill rotWithShape="1">
              <a:gsLst>
                <a:gs pos="0">
                  <a:schemeClr val="accent1">
                    <a:gamma/>
                    <a:tint val="38039"/>
                    <a:invGamma/>
                  </a:schemeClr>
                </a:gs>
                <a:gs pos="100000">
                  <a:schemeClr val="accent1">
                    <a:alpha val="5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Группа 45"/>
          <p:cNvGrpSpPr/>
          <p:nvPr/>
        </p:nvGrpSpPr>
        <p:grpSpPr>
          <a:xfrm>
            <a:off x="230883" y="1988840"/>
            <a:ext cx="3816423" cy="3528391"/>
            <a:chOff x="4860032" y="1988840"/>
            <a:chExt cx="3816424" cy="3528391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7" name="AutoShape 3"/>
            <p:cNvSpPr>
              <a:spLocks noChangeArrowheads="1"/>
            </p:cNvSpPr>
            <p:nvPr/>
          </p:nvSpPr>
          <p:spPr bwMode="gray">
            <a:xfrm>
              <a:off x="4860032" y="1988840"/>
              <a:ext cx="3816424" cy="3528391"/>
            </a:xfrm>
            <a:prstGeom prst="roundRect">
              <a:avLst>
                <a:gd name="adj" fmla="val 8014"/>
              </a:avLst>
            </a:prstGeom>
            <a:solidFill>
              <a:srgbClr val="F8F8F8"/>
            </a:solidFill>
            <a:ln w="952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AutoShape 4"/>
            <p:cNvSpPr>
              <a:spLocks noChangeArrowheads="1"/>
            </p:cNvSpPr>
            <p:nvPr/>
          </p:nvSpPr>
          <p:spPr bwMode="gray">
            <a:xfrm>
              <a:off x="5004048" y="2132855"/>
              <a:ext cx="3528392" cy="3240360"/>
            </a:xfrm>
            <a:prstGeom prst="roundRect">
              <a:avLst>
                <a:gd name="adj" fmla="val 7912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4" name="Группа 44"/>
          <p:cNvGrpSpPr>
            <a:grpSpLocks/>
          </p:cNvGrpSpPr>
          <p:nvPr/>
        </p:nvGrpSpPr>
        <p:grpSpPr bwMode="auto">
          <a:xfrm>
            <a:off x="3000375" y="1196973"/>
            <a:ext cx="2857500" cy="683619"/>
            <a:chOff x="2927784" y="1196752"/>
            <a:chExt cx="2857500" cy="585552"/>
          </a:xfrm>
        </p:grpSpPr>
        <p:sp>
          <p:nvSpPr>
            <p:cNvPr id="15" name="AutoShape 10"/>
            <p:cNvSpPr>
              <a:spLocks noChangeArrowheads="1"/>
            </p:cNvSpPr>
            <p:nvPr/>
          </p:nvSpPr>
          <p:spPr bwMode="gray">
            <a:xfrm>
              <a:off x="2927784" y="1196752"/>
              <a:ext cx="2857500" cy="4667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AutoShape 11"/>
            <p:cNvSpPr>
              <a:spLocks noChangeArrowheads="1"/>
            </p:cNvSpPr>
            <p:nvPr/>
          </p:nvSpPr>
          <p:spPr bwMode="gray">
            <a:xfrm flipH="1">
              <a:off x="5642517" y="1266602"/>
              <a:ext cx="127625" cy="323850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AutoShape 12"/>
            <p:cNvSpPr>
              <a:spLocks noChangeArrowheads="1"/>
            </p:cNvSpPr>
            <p:nvPr/>
          </p:nvSpPr>
          <p:spPr bwMode="gray">
            <a:xfrm>
              <a:off x="2958068" y="1266602"/>
              <a:ext cx="127625" cy="323850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white">
            <a:xfrm>
              <a:off x="3248459" y="1228691"/>
              <a:ext cx="2238375" cy="553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ts val="1800"/>
                </a:spcBef>
                <a:defRPr/>
              </a:pPr>
              <a:r>
                <a:rPr lang="ru-RU" sz="2000" b="1" dirty="0" smtClean="0">
                  <a:solidFill>
                    <a:srgbClr val="F8F8F8"/>
                  </a:solidFill>
                  <a:effectLst>
                    <a:glow rad="228600">
                      <a:schemeClr val="accent5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3600" b="1" dirty="0" smtClean="0">
                  <a:solidFill>
                    <a:srgbClr val="F8F8F8"/>
                  </a:solidFill>
                  <a:latin typeface="Times New Roman" pitchFamily="18" charset="0"/>
                  <a:cs typeface="Times New Roman" pitchFamily="18" charset="0"/>
                </a:rPr>
                <a:t>Между</a:t>
              </a:r>
              <a:endParaRPr lang="en-US" sz="3600" b="1" dirty="0" smtClean="0">
                <a:solidFill>
                  <a:srgbClr val="F8F8F8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1" name="AutoShape 16"/>
          <p:cNvSpPr>
            <a:spLocks noChangeArrowheads="1"/>
          </p:cNvSpPr>
          <p:nvPr/>
        </p:nvSpPr>
        <p:spPr bwMode="blackGray">
          <a:xfrm rot="10806395" flipH="1" flipV="1">
            <a:off x="3844925" y="2566988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22" name="Text Box 19"/>
          <p:cNvSpPr txBox="1">
            <a:spLocks noChangeArrowheads="1"/>
          </p:cNvSpPr>
          <p:nvPr/>
        </p:nvSpPr>
        <p:spPr bwMode="gray">
          <a:xfrm>
            <a:off x="5724525" y="2276475"/>
            <a:ext cx="287972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потребительским  отно-шением к жизни, насаж-даемым СМИ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462588" y="2684463"/>
            <a:ext cx="168275" cy="168275"/>
            <a:chOff x="2928" y="2208"/>
            <a:chExt cx="262" cy="262"/>
          </a:xfrm>
        </p:grpSpPr>
        <p:sp>
          <p:nvSpPr>
            <p:cNvPr id="7203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5462588" y="4652963"/>
            <a:ext cx="168275" cy="168275"/>
            <a:chOff x="2928" y="2208"/>
            <a:chExt cx="262" cy="262"/>
          </a:xfrm>
        </p:grpSpPr>
        <p:sp>
          <p:nvSpPr>
            <p:cNvPr id="7201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" name="Text Box 19"/>
          <p:cNvSpPr txBox="1">
            <a:spLocks noChangeArrowheads="1"/>
          </p:cNvSpPr>
          <p:nvPr/>
        </p:nvSpPr>
        <p:spPr bwMode="gray">
          <a:xfrm>
            <a:off x="5724525" y="3441700"/>
            <a:ext cx="28797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000" spc="100" dirty="0">
                <a:latin typeface="Times New Roman" pitchFamily="18" charset="0"/>
                <a:cs typeface="Times New Roman" pitchFamily="18" charset="0"/>
              </a:rPr>
              <a:t>пропагандой «легкой»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музыки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AutoShape 34"/>
          <p:cNvSpPr>
            <a:spLocks noChangeArrowheads="1"/>
          </p:cNvSpPr>
          <p:nvPr/>
        </p:nvSpPr>
        <p:spPr bwMode="blackGray">
          <a:xfrm rot="10793605" flipV="1">
            <a:off x="3924300" y="4040188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5483225" y="3644900"/>
            <a:ext cx="168275" cy="168275"/>
            <a:chOff x="2928" y="2208"/>
            <a:chExt cx="262" cy="262"/>
          </a:xfrm>
        </p:grpSpPr>
        <p:sp>
          <p:nvSpPr>
            <p:cNvPr id="7199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4" name="Text Box 19"/>
          <p:cNvSpPr txBox="1">
            <a:spLocks noChangeArrowheads="1"/>
          </p:cNvSpPr>
          <p:nvPr/>
        </p:nvSpPr>
        <p:spPr bwMode="gray">
          <a:xfrm>
            <a:off x="5724525" y="4213225"/>
            <a:ext cx="2879725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000" spc="100" dirty="0">
                <a:latin typeface="Times New Roman" pitchFamily="18" charset="0"/>
                <a:cs typeface="Times New Roman" pitchFamily="18" charset="0"/>
              </a:rPr>
              <a:t>неприятием  духовной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50" dirty="0">
                <a:latin typeface="Times New Roman" pitchFamily="18" charset="0"/>
                <a:cs typeface="Times New Roman" pitchFamily="18" charset="0"/>
              </a:rPr>
              <a:t>музыки  современными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школьниками</a:t>
            </a:r>
            <a:endParaRPr lang="en-US" sz="2000" dirty="0">
              <a:solidFill>
                <a:srgbClr val="1C1C1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9" name="Text Box 19"/>
          <p:cNvSpPr txBox="1">
            <a:spLocks noChangeArrowheads="1"/>
          </p:cNvSpPr>
          <p:nvPr/>
        </p:nvSpPr>
        <p:spPr bwMode="gray">
          <a:xfrm>
            <a:off x="827088" y="2297113"/>
            <a:ext cx="2952750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ru-RU" sz="2000" dirty="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потребностью  общества в  духовно-нравственном развитии</a:t>
            </a:r>
            <a:endParaRPr lang="en-US" sz="2000" dirty="0">
              <a:solidFill>
                <a:srgbClr val="6E49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5"/>
          <p:cNvGrpSpPr>
            <a:grpSpLocks/>
          </p:cNvGrpSpPr>
          <p:nvPr/>
        </p:nvGrpSpPr>
        <p:grpSpPr bwMode="auto">
          <a:xfrm>
            <a:off x="587375" y="2649538"/>
            <a:ext cx="168275" cy="168275"/>
            <a:chOff x="-828600" y="2684661"/>
            <a:chExt cx="168275" cy="168275"/>
          </a:xfrm>
        </p:grpSpPr>
        <p:sp>
          <p:nvSpPr>
            <p:cNvPr id="7197" name="Oval 22"/>
            <p:cNvSpPr>
              <a:spLocks noChangeArrowheads="1"/>
            </p:cNvSpPr>
            <p:nvPr/>
          </p:nvSpPr>
          <p:spPr bwMode="gray">
            <a:xfrm>
              <a:off x="-828600" y="2684661"/>
              <a:ext cx="168275" cy="168275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23"/>
            <p:cNvSpPr>
              <a:spLocks noChangeArrowheads="1"/>
            </p:cNvSpPr>
            <p:nvPr/>
          </p:nvSpPr>
          <p:spPr bwMode="gray">
            <a:xfrm>
              <a:off x="-815900" y="2698948"/>
              <a:ext cx="141288" cy="139700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31" name="Text Box 19"/>
          <p:cNvSpPr txBox="1">
            <a:spLocks noChangeArrowheads="1"/>
          </p:cNvSpPr>
          <p:nvPr/>
        </p:nvSpPr>
        <p:spPr bwMode="gray">
          <a:xfrm>
            <a:off x="827088" y="3319463"/>
            <a:ext cx="3097212" cy="901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ru-RU" sz="2000" dirty="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необходимостью  </a:t>
            </a:r>
            <a:r>
              <a:rPr lang="ru-RU" sz="2000" dirty="0" err="1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форми-рования</a:t>
            </a:r>
            <a:r>
              <a:rPr lang="ru-RU" dirty="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основ </a:t>
            </a:r>
            <a:r>
              <a:rPr lang="ru-RU" sz="2000" dirty="0" err="1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музыкаль</a:t>
            </a:r>
            <a:r>
              <a:rPr lang="ru-RU" sz="2000" dirty="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eaLnBrk="0" hangingPunct="0">
              <a:lnSpc>
                <a:spcPct val="90000"/>
              </a:lnSpc>
            </a:pPr>
            <a:r>
              <a:rPr lang="ru-RU" sz="1900" dirty="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ной культуры школьников</a:t>
            </a:r>
            <a:endParaRPr lang="en-US" sz="1900" dirty="0">
              <a:solidFill>
                <a:srgbClr val="6E49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2" name="Text Box 19"/>
          <p:cNvSpPr txBox="1">
            <a:spLocks noChangeArrowheads="1"/>
          </p:cNvSpPr>
          <p:nvPr/>
        </p:nvSpPr>
        <p:spPr bwMode="gray">
          <a:xfrm>
            <a:off x="827088" y="4292600"/>
            <a:ext cx="3024187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ru-RU" sz="200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формированием предста-</a:t>
            </a:r>
          </a:p>
          <a:p>
            <a:pPr eaLnBrk="0" hangingPunct="0">
              <a:lnSpc>
                <a:spcPct val="90000"/>
              </a:lnSpc>
            </a:pPr>
            <a:r>
              <a:rPr lang="ru-RU" sz="2000">
                <a:solidFill>
                  <a:srgbClr val="6E491D"/>
                </a:solidFill>
                <a:latin typeface="Times New Roman" pitchFamily="18" charset="0"/>
                <a:cs typeface="Times New Roman" pitchFamily="18" charset="0"/>
              </a:rPr>
              <a:t>влений  о  развитии  рус-ской духовной музыки</a:t>
            </a:r>
            <a:endParaRPr lang="en-US" sz="2000">
              <a:solidFill>
                <a:srgbClr val="6E49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3" name="Oval 54"/>
          <p:cNvSpPr>
            <a:spLocks noChangeArrowheads="1"/>
          </p:cNvSpPr>
          <p:nvPr/>
        </p:nvSpPr>
        <p:spPr bwMode="gray">
          <a:xfrm>
            <a:off x="4249738" y="3322638"/>
            <a:ext cx="682625" cy="682625"/>
          </a:xfrm>
          <a:prstGeom prst="ellipse">
            <a:avLst/>
          </a:prstGeom>
          <a:gradFill rotWithShape="1">
            <a:gsLst>
              <a:gs pos="0">
                <a:srgbClr val="636869"/>
              </a:gs>
              <a:gs pos="100000">
                <a:srgbClr val="D6E1E2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34" name="Oval 55"/>
          <p:cNvSpPr>
            <a:spLocks noChangeArrowheads="1"/>
          </p:cNvSpPr>
          <p:nvPr/>
        </p:nvSpPr>
        <p:spPr bwMode="gray">
          <a:xfrm>
            <a:off x="4259263" y="3325813"/>
            <a:ext cx="665162" cy="66675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F1F5F5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35" name="Oval 56"/>
          <p:cNvSpPr>
            <a:spLocks noChangeArrowheads="1"/>
          </p:cNvSpPr>
          <p:nvPr/>
        </p:nvSpPr>
        <p:spPr bwMode="gray">
          <a:xfrm>
            <a:off x="4265613" y="3332163"/>
            <a:ext cx="633412" cy="622300"/>
          </a:xfrm>
          <a:prstGeom prst="ellipse">
            <a:avLst/>
          </a:prstGeom>
          <a:gradFill rotWithShape="1">
            <a:gsLst>
              <a:gs pos="0">
                <a:srgbClr val="AAB2B3"/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36" name="Oval 57"/>
          <p:cNvSpPr>
            <a:spLocks noChangeArrowheads="1"/>
          </p:cNvSpPr>
          <p:nvPr/>
        </p:nvSpPr>
        <p:spPr bwMode="gray">
          <a:xfrm>
            <a:off x="4302125" y="3351213"/>
            <a:ext cx="563563" cy="503237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D6E1E2">
                  <a:alpha val="37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237" name="Text Box 58"/>
          <p:cNvSpPr txBox="1">
            <a:spLocks noChangeArrowheads="1"/>
          </p:cNvSpPr>
          <p:nvPr/>
        </p:nvSpPr>
        <p:spPr bwMode="gray">
          <a:xfrm>
            <a:off x="4435475" y="3546475"/>
            <a:ext cx="3143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>
                <a:solidFill>
                  <a:srgbClr val="000000"/>
                </a:solidFill>
              </a:rPr>
              <a:t>И</a:t>
            </a:r>
            <a:endParaRPr lang="en-US"/>
          </a:p>
        </p:txBody>
      </p:sp>
      <p:grpSp>
        <p:nvGrpSpPr>
          <p:cNvPr id="11" name="Группа 66"/>
          <p:cNvGrpSpPr>
            <a:grpSpLocks/>
          </p:cNvGrpSpPr>
          <p:nvPr/>
        </p:nvGrpSpPr>
        <p:grpSpPr bwMode="auto">
          <a:xfrm>
            <a:off x="587375" y="3692525"/>
            <a:ext cx="168275" cy="168275"/>
            <a:chOff x="-828600" y="2684661"/>
            <a:chExt cx="168275" cy="168275"/>
          </a:xfrm>
        </p:grpSpPr>
        <p:sp>
          <p:nvSpPr>
            <p:cNvPr id="7195" name="Oval 22"/>
            <p:cNvSpPr>
              <a:spLocks noChangeArrowheads="1"/>
            </p:cNvSpPr>
            <p:nvPr/>
          </p:nvSpPr>
          <p:spPr bwMode="gray">
            <a:xfrm>
              <a:off x="-828600" y="2684661"/>
              <a:ext cx="168275" cy="168275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23"/>
            <p:cNvSpPr>
              <a:spLocks noChangeArrowheads="1"/>
            </p:cNvSpPr>
            <p:nvPr/>
          </p:nvSpPr>
          <p:spPr bwMode="gray">
            <a:xfrm>
              <a:off x="-815900" y="2698949"/>
              <a:ext cx="141288" cy="139700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2" name="Группа 69"/>
          <p:cNvGrpSpPr>
            <a:grpSpLocks/>
          </p:cNvGrpSpPr>
          <p:nvPr/>
        </p:nvGrpSpPr>
        <p:grpSpPr bwMode="auto">
          <a:xfrm>
            <a:off x="587375" y="4659313"/>
            <a:ext cx="168275" cy="168275"/>
            <a:chOff x="-828600" y="2684661"/>
            <a:chExt cx="168275" cy="168275"/>
          </a:xfrm>
        </p:grpSpPr>
        <p:sp>
          <p:nvSpPr>
            <p:cNvPr id="7193" name="Oval 22"/>
            <p:cNvSpPr>
              <a:spLocks noChangeArrowheads="1"/>
            </p:cNvSpPr>
            <p:nvPr/>
          </p:nvSpPr>
          <p:spPr bwMode="gray">
            <a:xfrm>
              <a:off x="-828600" y="2684661"/>
              <a:ext cx="168275" cy="168275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23"/>
            <p:cNvSpPr>
              <a:spLocks noChangeArrowheads="1"/>
            </p:cNvSpPr>
            <p:nvPr/>
          </p:nvSpPr>
          <p:spPr bwMode="gray">
            <a:xfrm>
              <a:off x="-815900" y="2698948"/>
              <a:ext cx="141288" cy="139700"/>
            </a:xfrm>
            <a:prstGeom prst="ellipse">
              <a:avLst/>
            </a:prstGeom>
            <a:gradFill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40" name="Text Box 19"/>
          <p:cNvSpPr txBox="1">
            <a:spLocks noChangeArrowheads="1"/>
          </p:cNvSpPr>
          <p:nvPr/>
        </p:nvSpPr>
        <p:spPr bwMode="gray">
          <a:xfrm>
            <a:off x="250824" y="260350"/>
            <a:ext cx="8569647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Противоречия  вопроса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9"/>
          <p:cNvSpPr txBox="1">
            <a:spLocks noChangeArrowheads="1"/>
          </p:cNvSpPr>
          <p:nvPr/>
        </p:nvSpPr>
        <p:spPr bwMode="gray">
          <a:xfrm>
            <a:off x="250824" y="260350"/>
            <a:ext cx="8713663" cy="695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Задачи рассматриваемой темы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43" name="AutoShape 124"/>
          <p:cNvSpPr>
            <a:spLocks noChangeArrowheads="1"/>
          </p:cNvSpPr>
          <p:nvPr/>
        </p:nvSpPr>
        <p:spPr bwMode="gray">
          <a:xfrm rot="5400000">
            <a:off x="6238875" y="3546476"/>
            <a:ext cx="4427537" cy="722312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666699">
                  <a:alpha val="79999"/>
                </a:srgb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205" name="AutoShape 125"/>
          <p:cNvSpPr>
            <a:spLocks noChangeArrowheads="1"/>
          </p:cNvSpPr>
          <p:nvPr/>
        </p:nvSpPr>
        <p:spPr bwMode="gray">
          <a:xfrm rot="16200000" flipV="1">
            <a:off x="1288257" y="1135856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hlink">
                  <a:gamma/>
                  <a:tint val="3529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6206" name="AutoShape 126"/>
          <p:cNvSpPr>
            <a:spLocks noChangeArrowheads="1"/>
          </p:cNvSpPr>
          <p:nvPr/>
        </p:nvSpPr>
        <p:spPr bwMode="gray">
          <a:xfrm rot="16200000" flipV="1">
            <a:off x="1288257" y="2053431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folHlink">
                  <a:gamma/>
                  <a:tint val="3529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6207" name="AutoShape 127"/>
          <p:cNvSpPr>
            <a:spLocks noChangeArrowheads="1"/>
          </p:cNvSpPr>
          <p:nvPr/>
        </p:nvSpPr>
        <p:spPr bwMode="gray">
          <a:xfrm rot="16200000" flipV="1">
            <a:off x="1288257" y="2974181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accent2">
                  <a:gamma/>
                  <a:tint val="3529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0247" name="AutoShape 128"/>
          <p:cNvSpPr>
            <a:spLocks noChangeArrowheads="1"/>
          </p:cNvSpPr>
          <p:nvPr/>
        </p:nvSpPr>
        <p:spPr bwMode="gray">
          <a:xfrm rot="16200000" flipV="1">
            <a:off x="1288257" y="3906044"/>
            <a:ext cx="1066800" cy="1576387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rgbClr val="E9E9E9"/>
              </a:gs>
              <a:gs pos="100000">
                <a:srgbClr val="C0C0C0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6213" name="Rectangle 133"/>
          <p:cNvSpPr>
            <a:spLocks noChangeArrowheads="1"/>
          </p:cNvSpPr>
          <p:nvPr/>
        </p:nvSpPr>
        <p:spPr bwMode="white">
          <a:xfrm>
            <a:off x="2609850" y="155733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1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0249" name="Text Box 134"/>
          <p:cNvSpPr txBox="1">
            <a:spLocks noChangeArrowheads="1"/>
          </p:cNvSpPr>
          <p:nvPr/>
        </p:nvSpPr>
        <p:spPr bwMode="gray">
          <a:xfrm>
            <a:off x="2749550" y="1824038"/>
            <a:ext cx="4738688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dirty="0">
                <a:solidFill>
                  <a:schemeClr val="tx2"/>
                </a:solidFill>
                <a:latin typeface="Times New Roman" pitchFamily="18" charset="0"/>
              </a:rPr>
              <a:t>Формирование представлений о роли музыки в духовно-нравственном развитии человека</a:t>
            </a:r>
            <a:endParaRPr lang="en-US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6221" name="Rectangle 141"/>
          <p:cNvSpPr>
            <a:spLocks noChangeArrowheads="1"/>
          </p:cNvSpPr>
          <p:nvPr/>
        </p:nvSpPr>
        <p:spPr bwMode="white">
          <a:xfrm>
            <a:off x="2609850" y="249713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2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0251" name="Text Box 142"/>
          <p:cNvSpPr txBox="1">
            <a:spLocks noChangeArrowheads="1"/>
          </p:cNvSpPr>
          <p:nvPr/>
        </p:nvSpPr>
        <p:spPr bwMode="gray">
          <a:xfrm>
            <a:off x="2749550" y="2763838"/>
            <a:ext cx="505777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Формирование общих представлений  о развитии русской  духовной музыки</a:t>
            </a:r>
            <a:endParaRPr lang="en-US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6223" name="Rectangle 143"/>
          <p:cNvSpPr>
            <a:spLocks noChangeArrowheads="1"/>
          </p:cNvSpPr>
          <p:nvPr/>
        </p:nvSpPr>
        <p:spPr bwMode="white">
          <a:xfrm>
            <a:off x="2609850" y="3409950"/>
            <a:ext cx="3554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3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0253" name="Text Box 144"/>
          <p:cNvSpPr txBox="1">
            <a:spLocks noChangeArrowheads="1"/>
          </p:cNvSpPr>
          <p:nvPr/>
        </p:nvSpPr>
        <p:spPr bwMode="gray">
          <a:xfrm>
            <a:off x="2749550" y="3676650"/>
            <a:ext cx="53657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Повышение положительной мотивации школьников к ценностям отечественной и мировой культуры</a:t>
            </a:r>
            <a:endParaRPr lang="en-US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6225" name="Rectangle 145"/>
          <p:cNvSpPr>
            <a:spLocks noChangeArrowheads="1"/>
          </p:cNvSpPr>
          <p:nvPr/>
        </p:nvSpPr>
        <p:spPr bwMode="white">
          <a:xfrm>
            <a:off x="2609850" y="437673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4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0255" name="Text Box 146"/>
          <p:cNvSpPr txBox="1">
            <a:spLocks noChangeArrowheads="1"/>
          </p:cNvSpPr>
          <p:nvPr/>
        </p:nvSpPr>
        <p:spPr bwMode="gray">
          <a:xfrm>
            <a:off x="2749550" y="4643438"/>
            <a:ext cx="53657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Развитие положительного восприятия русской духовной музыки</a:t>
            </a:r>
            <a:endParaRPr lang="en-US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6227" name="AutoShape 147"/>
          <p:cNvSpPr>
            <a:spLocks noChangeArrowheads="1"/>
          </p:cNvSpPr>
          <p:nvPr/>
        </p:nvSpPr>
        <p:spPr bwMode="gray">
          <a:xfrm rot="16200000" flipV="1">
            <a:off x="1299369" y="4806156"/>
            <a:ext cx="1066800" cy="1576388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hlink">
                  <a:gamma/>
                  <a:tint val="3529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/>
            <a:ext uri="{AF507438-7753-43E0-B8FC-AC1667EBCBE1}"/>
          </a:extLst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6228" name="Rectangle 148"/>
          <p:cNvSpPr>
            <a:spLocks noChangeArrowheads="1"/>
          </p:cNvSpPr>
          <p:nvPr/>
        </p:nvSpPr>
        <p:spPr bwMode="white">
          <a:xfrm>
            <a:off x="2609850" y="5246688"/>
            <a:ext cx="35544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5 </a:t>
            </a:r>
            <a:endParaRPr lang="en-US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0258" name="Text Box 149"/>
          <p:cNvSpPr txBox="1">
            <a:spLocks noChangeArrowheads="1"/>
          </p:cNvSpPr>
          <p:nvPr/>
        </p:nvSpPr>
        <p:spPr bwMode="gray">
          <a:xfrm>
            <a:off x="2749550" y="5465763"/>
            <a:ext cx="5467350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chemeClr val="tx2"/>
                </a:solidFill>
                <a:latin typeface="Times New Roman" pitchFamily="18" charset="0"/>
              </a:rPr>
              <a:t>Вовлечение обучающихся в проектную деятельность. Поддержка   родителей,   стремящихся   к   духовно-нравственному воспитанию детей.</a:t>
            </a:r>
            <a:endParaRPr lang="en-US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9"/>
          <p:cNvSpPr txBox="1">
            <a:spLocks noChangeArrowheads="1"/>
          </p:cNvSpPr>
          <p:nvPr/>
        </p:nvSpPr>
        <p:spPr bwMode="gray">
          <a:xfrm>
            <a:off x="1" y="260350"/>
            <a:ext cx="9144000" cy="7017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Способы и методы решения вопроса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grpSp>
        <p:nvGrpSpPr>
          <p:cNvPr id="2" name="Group 229"/>
          <p:cNvGrpSpPr>
            <a:grpSpLocks/>
          </p:cNvGrpSpPr>
          <p:nvPr/>
        </p:nvGrpSpPr>
        <p:grpSpPr bwMode="auto">
          <a:xfrm>
            <a:off x="395536" y="1641014"/>
            <a:ext cx="8424935" cy="4956338"/>
            <a:chOff x="564" y="1344"/>
            <a:chExt cx="4704" cy="230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1336" name="AutoShape 72"/>
            <p:cNvSpPr>
              <a:spLocks noChangeArrowheads="1"/>
            </p:cNvSpPr>
            <p:nvPr/>
          </p:nvSpPr>
          <p:spPr bwMode="invGray">
            <a:xfrm>
              <a:off x="732" y="1515"/>
              <a:ext cx="4252" cy="2133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50000"/>
              </a:srgbClr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73"/>
            <p:cNvGrpSpPr>
              <a:grpSpLocks/>
            </p:cNvGrpSpPr>
            <p:nvPr/>
          </p:nvGrpSpPr>
          <p:grpSpPr bwMode="auto">
            <a:xfrm>
              <a:off x="564" y="1344"/>
              <a:ext cx="1158" cy="2085"/>
              <a:chOff x="528" y="1392"/>
              <a:chExt cx="1158" cy="2085"/>
            </a:xfrm>
          </p:grpSpPr>
          <p:sp>
            <p:nvSpPr>
              <p:cNvPr id="11338" name="AutoShape 74"/>
              <p:cNvSpPr>
                <a:spLocks noChangeArrowheads="1"/>
              </p:cNvSpPr>
              <p:nvPr/>
            </p:nvSpPr>
            <p:spPr bwMode="gray">
              <a:xfrm>
                <a:off x="528" y="1392"/>
                <a:ext cx="1158" cy="208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76078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39" name="AutoShape 75"/>
              <p:cNvSpPr>
                <a:spLocks noChangeArrowheads="1"/>
              </p:cNvSpPr>
              <p:nvPr/>
            </p:nvSpPr>
            <p:spPr bwMode="gray">
              <a:xfrm>
                <a:off x="576" y="1416"/>
                <a:ext cx="1063" cy="28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76"/>
            <p:cNvGrpSpPr>
              <a:grpSpLocks/>
            </p:cNvGrpSpPr>
            <p:nvPr/>
          </p:nvGrpSpPr>
          <p:grpSpPr bwMode="auto">
            <a:xfrm>
              <a:off x="2323" y="1350"/>
              <a:ext cx="1158" cy="2085"/>
              <a:chOff x="2287" y="1392"/>
              <a:chExt cx="1158" cy="2085"/>
            </a:xfrm>
          </p:grpSpPr>
          <p:sp>
            <p:nvSpPr>
              <p:cNvPr id="11341" name="AutoShape 77"/>
              <p:cNvSpPr>
                <a:spLocks noChangeArrowheads="1"/>
              </p:cNvSpPr>
              <p:nvPr/>
            </p:nvSpPr>
            <p:spPr bwMode="gray">
              <a:xfrm>
                <a:off x="2287" y="1392"/>
                <a:ext cx="1158" cy="208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5882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42" name="AutoShape 78"/>
              <p:cNvSpPr>
                <a:spLocks noChangeArrowheads="1"/>
              </p:cNvSpPr>
              <p:nvPr/>
            </p:nvSpPr>
            <p:spPr bwMode="gray">
              <a:xfrm>
                <a:off x="2333" y="1416"/>
                <a:ext cx="1063" cy="28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Group 79"/>
            <p:cNvGrpSpPr>
              <a:grpSpLocks/>
            </p:cNvGrpSpPr>
            <p:nvPr/>
          </p:nvGrpSpPr>
          <p:grpSpPr bwMode="auto">
            <a:xfrm>
              <a:off x="4110" y="1344"/>
              <a:ext cx="1158" cy="2085"/>
              <a:chOff x="4074" y="1392"/>
              <a:chExt cx="1158" cy="2085"/>
            </a:xfrm>
          </p:grpSpPr>
          <p:sp>
            <p:nvSpPr>
              <p:cNvPr id="11344" name="AutoShape 80"/>
              <p:cNvSpPr>
                <a:spLocks noChangeArrowheads="1"/>
              </p:cNvSpPr>
              <p:nvPr/>
            </p:nvSpPr>
            <p:spPr bwMode="gray">
              <a:xfrm>
                <a:off x="4074" y="1392"/>
                <a:ext cx="1158" cy="208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72941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45" name="AutoShape 81"/>
              <p:cNvSpPr>
                <a:spLocks noChangeArrowheads="1"/>
              </p:cNvSpPr>
              <p:nvPr/>
            </p:nvSpPr>
            <p:spPr bwMode="gray">
              <a:xfrm>
                <a:off x="4122" y="1422"/>
                <a:ext cx="1063" cy="28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346" name="Text Box 82"/>
            <p:cNvSpPr txBox="1">
              <a:spLocks noChangeArrowheads="1"/>
            </p:cNvSpPr>
            <p:nvPr/>
          </p:nvSpPr>
          <p:spPr bwMode="gray">
            <a:xfrm>
              <a:off x="595" y="1518"/>
              <a:ext cx="110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>
              <a:lvl1pPr marL="120650" indent="-1206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rgbClr val="103C24"/>
                  </a:solidFill>
                  <a:latin typeface="Times New Roman" pitchFamily="18" charset="0"/>
                </a:rPr>
                <a:t>Урочная</a:t>
              </a:r>
            </a:p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rgbClr val="103C24"/>
                  </a:solidFill>
                  <a:latin typeface="Times New Roman" pitchFamily="18" charset="0"/>
                </a:rPr>
                <a:t>деятельность</a:t>
              </a:r>
              <a:endParaRPr lang="en-US" sz="2000" b="1" dirty="0" smtClean="0">
                <a:solidFill>
                  <a:srgbClr val="103C24"/>
                </a:solidFill>
                <a:latin typeface="Times New Roman" pitchFamily="18" charset="0"/>
              </a:endParaRPr>
            </a:p>
          </p:txBody>
        </p:sp>
        <p:sp>
          <p:nvSpPr>
            <p:cNvPr id="11347" name="Text Box 83"/>
            <p:cNvSpPr txBox="1">
              <a:spLocks noChangeArrowheads="1"/>
            </p:cNvSpPr>
            <p:nvPr/>
          </p:nvSpPr>
          <p:spPr bwMode="gray">
            <a:xfrm>
              <a:off x="2327" y="1518"/>
              <a:ext cx="110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>
              <a:lvl1pPr marL="120650" indent="-1206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sz="2000" b="1" dirty="0" smtClean="0">
                  <a:solidFill>
                    <a:srgbClr val="103C24"/>
                  </a:solidFill>
                  <a:latin typeface="Times New Roman" pitchFamily="18" charset="0"/>
                </a:rPr>
                <a:t>  Внеурочная деятельность</a:t>
              </a:r>
            </a:p>
          </p:txBody>
        </p:sp>
        <p:sp>
          <p:nvSpPr>
            <p:cNvPr id="11348" name="Text Box 84"/>
            <p:cNvSpPr txBox="1">
              <a:spLocks noChangeArrowheads="1"/>
            </p:cNvSpPr>
            <p:nvPr/>
          </p:nvSpPr>
          <p:spPr bwMode="gray">
            <a:xfrm>
              <a:off x="4129" y="1563"/>
              <a:ext cx="1104" cy="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>
              <a:lvl1pPr marL="120650" indent="-12065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defRPr/>
              </a:pPr>
              <a:r>
                <a:rPr lang="ru-RU" sz="2000" b="1" dirty="0" smtClean="0">
                  <a:solidFill>
                    <a:srgbClr val="103C24"/>
                  </a:solidFill>
                  <a:latin typeface="Times New Roman" pitchFamily="18" charset="0"/>
                </a:rPr>
                <a:t>Внеклассная работа</a:t>
              </a:r>
              <a:endParaRPr lang="en-US" sz="2000" b="1" dirty="0" smtClean="0">
                <a:solidFill>
                  <a:srgbClr val="103C24"/>
                </a:solidFill>
                <a:latin typeface="Times New Roman" pitchFamily="18" charset="0"/>
              </a:endParaRPr>
            </a:p>
            <a:p>
              <a:pPr eaLnBrk="1" hangingPunct="1">
                <a:spcBef>
                  <a:spcPct val="50000"/>
                </a:spcBef>
                <a:defRPr/>
              </a:pPr>
              <a:endParaRPr lang="en-US" b="1" dirty="0" smtClean="0">
                <a:solidFill>
                  <a:schemeClr val="bg1"/>
                </a:solidFill>
                <a:latin typeface="Times New Roman" pitchFamily="18" charset="0"/>
                <a:cs typeface="Arial" charset="0"/>
              </a:endParaRPr>
            </a:p>
          </p:txBody>
        </p:sp>
        <p:grpSp>
          <p:nvGrpSpPr>
            <p:cNvPr id="6" name="Group 85"/>
            <p:cNvGrpSpPr>
              <a:grpSpLocks/>
            </p:cNvGrpSpPr>
            <p:nvPr/>
          </p:nvGrpSpPr>
          <p:grpSpPr bwMode="auto">
            <a:xfrm>
              <a:off x="1908" y="2304"/>
              <a:ext cx="318" cy="313"/>
              <a:chOff x="1872" y="2352"/>
              <a:chExt cx="240" cy="240"/>
            </a:xfrm>
          </p:grpSpPr>
          <p:grpSp>
            <p:nvGrpSpPr>
              <p:cNvPr id="7" name="Group 86"/>
              <p:cNvGrpSpPr>
                <a:grpSpLocks/>
              </p:cNvGrpSpPr>
              <p:nvPr/>
            </p:nvGrpSpPr>
            <p:grpSpPr bwMode="auto">
              <a:xfrm>
                <a:off x="1968" y="2352"/>
                <a:ext cx="144" cy="240"/>
                <a:chOff x="1968" y="2352"/>
                <a:chExt cx="144" cy="240"/>
              </a:xfrm>
            </p:grpSpPr>
            <p:sp>
              <p:nvSpPr>
                <p:cNvPr id="11351" name="Oval 87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52" name="Oval 88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53" name="Oval 89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54" name="Oval 90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55" name="Oval 91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8" name="Group 92"/>
              <p:cNvGrpSpPr>
                <a:grpSpLocks/>
              </p:cNvGrpSpPr>
              <p:nvPr/>
            </p:nvGrpSpPr>
            <p:grpSpPr bwMode="auto">
              <a:xfrm>
                <a:off x="1872" y="2352"/>
                <a:ext cx="144" cy="240"/>
                <a:chOff x="1968" y="2352"/>
                <a:chExt cx="144" cy="240"/>
              </a:xfrm>
            </p:grpSpPr>
            <p:sp>
              <p:nvSpPr>
                <p:cNvPr id="11357" name="Oval 93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58" name="Oval 94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59" name="Oval 95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60" name="Oval 96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61" name="Oval 97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9" name="Group 98"/>
            <p:cNvGrpSpPr>
              <a:grpSpLocks/>
            </p:cNvGrpSpPr>
            <p:nvPr/>
          </p:nvGrpSpPr>
          <p:grpSpPr bwMode="auto">
            <a:xfrm>
              <a:off x="3636" y="2304"/>
              <a:ext cx="318" cy="313"/>
              <a:chOff x="1872" y="2352"/>
              <a:chExt cx="240" cy="240"/>
            </a:xfrm>
          </p:grpSpPr>
          <p:grpSp>
            <p:nvGrpSpPr>
              <p:cNvPr id="10" name="Group 99"/>
              <p:cNvGrpSpPr>
                <a:grpSpLocks/>
              </p:cNvGrpSpPr>
              <p:nvPr/>
            </p:nvGrpSpPr>
            <p:grpSpPr bwMode="auto">
              <a:xfrm>
                <a:off x="1968" y="2352"/>
                <a:ext cx="144" cy="240"/>
                <a:chOff x="1968" y="2352"/>
                <a:chExt cx="144" cy="240"/>
              </a:xfrm>
            </p:grpSpPr>
            <p:sp>
              <p:nvSpPr>
                <p:cNvPr id="11364" name="Oval 100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65" name="Oval 101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66" name="Oval 102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67" name="Oval 103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68" name="Oval 104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" name="Group 105"/>
              <p:cNvGrpSpPr>
                <a:grpSpLocks/>
              </p:cNvGrpSpPr>
              <p:nvPr/>
            </p:nvGrpSpPr>
            <p:grpSpPr bwMode="auto">
              <a:xfrm>
                <a:off x="1872" y="2352"/>
                <a:ext cx="144" cy="240"/>
                <a:chOff x="1968" y="2352"/>
                <a:chExt cx="144" cy="240"/>
              </a:xfrm>
            </p:grpSpPr>
            <p:sp>
              <p:nvSpPr>
                <p:cNvPr id="11370" name="Oval 106"/>
                <p:cNvSpPr>
                  <a:spLocks noChangeArrowheads="1"/>
                </p:cNvSpPr>
                <p:nvPr/>
              </p:nvSpPr>
              <p:spPr bwMode="gray">
                <a:xfrm>
                  <a:off x="1968" y="2352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71" name="Oval 107"/>
                <p:cNvSpPr>
                  <a:spLocks noChangeArrowheads="1"/>
                </p:cNvSpPr>
                <p:nvPr/>
              </p:nvSpPr>
              <p:spPr bwMode="gray">
                <a:xfrm>
                  <a:off x="2016" y="2400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72" name="Oval 108"/>
                <p:cNvSpPr>
                  <a:spLocks noChangeArrowheads="1"/>
                </p:cNvSpPr>
                <p:nvPr/>
              </p:nvSpPr>
              <p:spPr bwMode="gray">
                <a:xfrm>
                  <a:off x="2064" y="2448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73" name="Oval 109"/>
                <p:cNvSpPr>
                  <a:spLocks noChangeArrowheads="1"/>
                </p:cNvSpPr>
                <p:nvPr/>
              </p:nvSpPr>
              <p:spPr bwMode="gray">
                <a:xfrm>
                  <a:off x="2016" y="2496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74" name="Oval 110"/>
                <p:cNvSpPr>
                  <a:spLocks noChangeArrowheads="1"/>
                </p:cNvSpPr>
                <p:nvPr/>
              </p:nvSpPr>
              <p:spPr bwMode="gray">
                <a:xfrm>
                  <a:off x="1968" y="2544"/>
                  <a:ext cx="48" cy="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2" name="Group 160"/>
            <p:cNvGrpSpPr>
              <a:grpSpLocks/>
            </p:cNvGrpSpPr>
            <p:nvPr/>
          </p:nvGrpSpPr>
          <p:grpSpPr bwMode="auto">
            <a:xfrm>
              <a:off x="580" y="2214"/>
              <a:ext cx="1120" cy="964"/>
              <a:chOff x="580" y="2214"/>
              <a:chExt cx="1120" cy="964"/>
            </a:xfrm>
          </p:grpSpPr>
          <p:grpSp>
            <p:nvGrpSpPr>
              <p:cNvPr id="13" name="Group 111"/>
              <p:cNvGrpSpPr>
                <a:grpSpLocks/>
              </p:cNvGrpSpPr>
              <p:nvPr/>
            </p:nvGrpSpPr>
            <p:grpSpPr bwMode="auto">
              <a:xfrm>
                <a:off x="580" y="3035"/>
                <a:ext cx="1120" cy="143"/>
                <a:chOff x="764" y="2737"/>
                <a:chExt cx="1032" cy="102"/>
              </a:xfrm>
            </p:grpSpPr>
            <p:sp>
              <p:nvSpPr>
                <p:cNvPr id="11376" name="AutoShape 112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77" name="AutoShape 113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4" name="Group 114"/>
              <p:cNvGrpSpPr>
                <a:grpSpLocks/>
              </p:cNvGrpSpPr>
              <p:nvPr/>
            </p:nvGrpSpPr>
            <p:grpSpPr bwMode="auto">
              <a:xfrm>
                <a:off x="580" y="2918"/>
                <a:ext cx="1120" cy="142"/>
                <a:chOff x="764" y="2737"/>
                <a:chExt cx="1032" cy="102"/>
              </a:xfrm>
            </p:grpSpPr>
            <p:sp>
              <p:nvSpPr>
                <p:cNvPr id="11379" name="AutoShape 115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80" name="AutoShape 116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5" name="Group 117"/>
              <p:cNvGrpSpPr>
                <a:grpSpLocks/>
              </p:cNvGrpSpPr>
              <p:nvPr/>
            </p:nvGrpSpPr>
            <p:grpSpPr bwMode="auto">
              <a:xfrm>
                <a:off x="580" y="2800"/>
                <a:ext cx="1120" cy="143"/>
                <a:chOff x="764" y="2737"/>
                <a:chExt cx="1032" cy="102"/>
              </a:xfrm>
            </p:grpSpPr>
            <p:sp>
              <p:nvSpPr>
                <p:cNvPr id="11382" name="AutoShape 118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83" name="AutoShape 119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6" name="Group 120"/>
              <p:cNvGrpSpPr>
                <a:grpSpLocks/>
              </p:cNvGrpSpPr>
              <p:nvPr/>
            </p:nvGrpSpPr>
            <p:grpSpPr bwMode="auto">
              <a:xfrm>
                <a:off x="580" y="2682"/>
                <a:ext cx="1120" cy="143"/>
                <a:chOff x="764" y="2737"/>
                <a:chExt cx="1032" cy="102"/>
              </a:xfrm>
            </p:grpSpPr>
            <p:sp>
              <p:nvSpPr>
                <p:cNvPr id="11385" name="AutoShape 121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86" name="AutoShape 122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7" name="Group 123"/>
              <p:cNvGrpSpPr>
                <a:grpSpLocks/>
              </p:cNvGrpSpPr>
              <p:nvPr/>
            </p:nvGrpSpPr>
            <p:grpSpPr bwMode="auto">
              <a:xfrm>
                <a:off x="580" y="2567"/>
                <a:ext cx="1120" cy="143"/>
                <a:chOff x="764" y="2737"/>
                <a:chExt cx="1032" cy="102"/>
              </a:xfrm>
            </p:grpSpPr>
            <p:sp>
              <p:nvSpPr>
                <p:cNvPr id="11388" name="AutoShape 124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89" name="AutoShape 125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8" name="Group 126"/>
              <p:cNvGrpSpPr>
                <a:grpSpLocks/>
              </p:cNvGrpSpPr>
              <p:nvPr/>
            </p:nvGrpSpPr>
            <p:grpSpPr bwMode="auto">
              <a:xfrm>
                <a:off x="580" y="2449"/>
                <a:ext cx="1120" cy="143"/>
                <a:chOff x="764" y="2737"/>
                <a:chExt cx="1032" cy="102"/>
              </a:xfrm>
            </p:grpSpPr>
            <p:sp>
              <p:nvSpPr>
                <p:cNvPr id="11391" name="AutoShape 127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92" name="AutoShape 128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9" name="Group 129"/>
              <p:cNvGrpSpPr>
                <a:grpSpLocks/>
              </p:cNvGrpSpPr>
              <p:nvPr/>
            </p:nvGrpSpPr>
            <p:grpSpPr bwMode="auto">
              <a:xfrm>
                <a:off x="580" y="2331"/>
                <a:ext cx="1120" cy="143"/>
                <a:chOff x="764" y="2737"/>
                <a:chExt cx="1032" cy="102"/>
              </a:xfrm>
            </p:grpSpPr>
            <p:sp>
              <p:nvSpPr>
                <p:cNvPr id="11394" name="AutoShape 130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95" name="AutoShape 131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0" name="Group 132"/>
              <p:cNvGrpSpPr>
                <a:grpSpLocks/>
              </p:cNvGrpSpPr>
              <p:nvPr/>
            </p:nvGrpSpPr>
            <p:grpSpPr bwMode="auto">
              <a:xfrm>
                <a:off x="580" y="2214"/>
                <a:ext cx="1120" cy="143"/>
                <a:chOff x="764" y="2737"/>
                <a:chExt cx="1032" cy="102"/>
              </a:xfrm>
            </p:grpSpPr>
            <p:sp>
              <p:nvSpPr>
                <p:cNvPr id="11397" name="AutoShape 133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398" name="AutoShape 134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1" name="Group 159"/>
            <p:cNvGrpSpPr>
              <a:grpSpLocks/>
            </p:cNvGrpSpPr>
            <p:nvPr/>
          </p:nvGrpSpPr>
          <p:grpSpPr bwMode="auto">
            <a:xfrm>
              <a:off x="4126" y="2214"/>
              <a:ext cx="1120" cy="964"/>
              <a:chOff x="4126" y="2272"/>
              <a:chExt cx="1120" cy="964"/>
            </a:xfrm>
          </p:grpSpPr>
          <p:grpSp>
            <p:nvGrpSpPr>
              <p:cNvPr id="22" name="Group 135"/>
              <p:cNvGrpSpPr>
                <a:grpSpLocks/>
              </p:cNvGrpSpPr>
              <p:nvPr/>
            </p:nvGrpSpPr>
            <p:grpSpPr bwMode="auto">
              <a:xfrm>
                <a:off x="4126" y="3093"/>
                <a:ext cx="1120" cy="143"/>
                <a:chOff x="764" y="2737"/>
                <a:chExt cx="1032" cy="102"/>
              </a:xfrm>
            </p:grpSpPr>
            <p:sp>
              <p:nvSpPr>
                <p:cNvPr id="11400" name="AutoShape 136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01" name="AutoShape 137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3" name="Group 138"/>
              <p:cNvGrpSpPr>
                <a:grpSpLocks/>
              </p:cNvGrpSpPr>
              <p:nvPr/>
            </p:nvGrpSpPr>
            <p:grpSpPr bwMode="auto">
              <a:xfrm>
                <a:off x="4126" y="2976"/>
                <a:ext cx="1120" cy="142"/>
                <a:chOff x="764" y="2737"/>
                <a:chExt cx="1032" cy="102"/>
              </a:xfrm>
            </p:grpSpPr>
            <p:sp>
              <p:nvSpPr>
                <p:cNvPr id="11403" name="AutoShape 139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04" name="AutoShape 140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4" name="Group 141"/>
              <p:cNvGrpSpPr>
                <a:grpSpLocks/>
              </p:cNvGrpSpPr>
              <p:nvPr/>
            </p:nvGrpSpPr>
            <p:grpSpPr bwMode="auto">
              <a:xfrm>
                <a:off x="4126" y="2858"/>
                <a:ext cx="1120" cy="143"/>
                <a:chOff x="764" y="2737"/>
                <a:chExt cx="1032" cy="102"/>
              </a:xfrm>
            </p:grpSpPr>
            <p:sp>
              <p:nvSpPr>
                <p:cNvPr id="11406" name="AutoShape 142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07" name="AutoShape 143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5" name="Group 144"/>
              <p:cNvGrpSpPr>
                <a:grpSpLocks/>
              </p:cNvGrpSpPr>
              <p:nvPr/>
            </p:nvGrpSpPr>
            <p:grpSpPr bwMode="auto">
              <a:xfrm>
                <a:off x="4126" y="2740"/>
                <a:ext cx="1120" cy="143"/>
                <a:chOff x="764" y="2737"/>
                <a:chExt cx="1032" cy="102"/>
              </a:xfrm>
            </p:grpSpPr>
            <p:sp>
              <p:nvSpPr>
                <p:cNvPr id="11409" name="AutoShape 145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10" name="AutoShape 146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6" name="Group 147"/>
              <p:cNvGrpSpPr>
                <a:grpSpLocks/>
              </p:cNvGrpSpPr>
              <p:nvPr/>
            </p:nvGrpSpPr>
            <p:grpSpPr bwMode="auto">
              <a:xfrm>
                <a:off x="4126" y="2625"/>
                <a:ext cx="1120" cy="143"/>
                <a:chOff x="764" y="2737"/>
                <a:chExt cx="1032" cy="102"/>
              </a:xfrm>
            </p:grpSpPr>
            <p:sp>
              <p:nvSpPr>
                <p:cNvPr id="11412" name="AutoShape 148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13" name="AutoShape 149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7" name="Group 150"/>
              <p:cNvGrpSpPr>
                <a:grpSpLocks/>
              </p:cNvGrpSpPr>
              <p:nvPr/>
            </p:nvGrpSpPr>
            <p:grpSpPr bwMode="auto">
              <a:xfrm>
                <a:off x="4126" y="2507"/>
                <a:ext cx="1120" cy="143"/>
                <a:chOff x="764" y="2737"/>
                <a:chExt cx="1032" cy="102"/>
              </a:xfrm>
            </p:grpSpPr>
            <p:sp>
              <p:nvSpPr>
                <p:cNvPr id="11415" name="AutoShape 151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16" name="AutoShape 152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8" name="Group 153"/>
              <p:cNvGrpSpPr>
                <a:grpSpLocks/>
              </p:cNvGrpSpPr>
              <p:nvPr/>
            </p:nvGrpSpPr>
            <p:grpSpPr bwMode="auto">
              <a:xfrm>
                <a:off x="4126" y="2389"/>
                <a:ext cx="1120" cy="143"/>
                <a:chOff x="764" y="2737"/>
                <a:chExt cx="1032" cy="102"/>
              </a:xfrm>
            </p:grpSpPr>
            <p:sp>
              <p:nvSpPr>
                <p:cNvPr id="11418" name="AutoShape 154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19" name="AutoShape 155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29" name="Group 156"/>
              <p:cNvGrpSpPr>
                <a:grpSpLocks/>
              </p:cNvGrpSpPr>
              <p:nvPr/>
            </p:nvGrpSpPr>
            <p:grpSpPr bwMode="auto">
              <a:xfrm>
                <a:off x="4126" y="2272"/>
                <a:ext cx="1120" cy="143"/>
                <a:chOff x="764" y="2737"/>
                <a:chExt cx="1032" cy="102"/>
              </a:xfrm>
            </p:grpSpPr>
            <p:sp>
              <p:nvSpPr>
                <p:cNvPr id="11421" name="AutoShape 157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8588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22" name="AutoShape 158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30" name="Group 213"/>
            <p:cNvGrpSpPr>
              <a:grpSpLocks/>
            </p:cNvGrpSpPr>
            <p:nvPr/>
          </p:nvGrpSpPr>
          <p:grpSpPr bwMode="auto">
            <a:xfrm>
              <a:off x="2336" y="2260"/>
              <a:ext cx="1132" cy="918"/>
              <a:chOff x="96" y="3072"/>
              <a:chExt cx="977" cy="918"/>
            </a:xfrm>
          </p:grpSpPr>
          <p:grpSp>
            <p:nvGrpSpPr>
              <p:cNvPr id="31" name="Group 189"/>
              <p:cNvGrpSpPr>
                <a:grpSpLocks/>
              </p:cNvGrpSpPr>
              <p:nvPr/>
            </p:nvGrpSpPr>
            <p:grpSpPr bwMode="auto">
              <a:xfrm>
                <a:off x="96" y="3893"/>
                <a:ext cx="977" cy="97"/>
                <a:chOff x="764" y="2737"/>
                <a:chExt cx="1032" cy="102"/>
              </a:xfrm>
            </p:grpSpPr>
            <p:sp>
              <p:nvSpPr>
                <p:cNvPr id="11454" name="AutoShape 190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solidFill>
                  <a:schemeClr val="accent2"/>
                </a:soli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55" name="AutoShape 191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24" name="Group 192"/>
              <p:cNvGrpSpPr>
                <a:grpSpLocks/>
              </p:cNvGrpSpPr>
              <p:nvPr/>
            </p:nvGrpSpPr>
            <p:grpSpPr bwMode="auto">
              <a:xfrm>
                <a:off x="96" y="3775"/>
                <a:ext cx="977" cy="96"/>
                <a:chOff x="764" y="2737"/>
                <a:chExt cx="1032" cy="102"/>
              </a:xfrm>
            </p:grpSpPr>
            <p:sp>
              <p:nvSpPr>
                <p:cNvPr id="11457" name="AutoShape 193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58" name="AutoShape 194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25" name="Group 195"/>
              <p:cNvGrpSpPr>
                <a:grpSpLocks/>
              </p:cNvGrpSpPr>
              <p:nvPr/>
            </p:nvGrpSpPr>
            <p:grpSpPr bwMode="auto">
              <a:xfrm>
                <a:off x="96" y="3658"/>
                <a:ext cx="977" cy="96"/>
                <a:chOff x="764" y="2737"/>
                <a:chExt cx="1032" cy="102"/>
              </a:xfrm>
            </p:grpSpPr>
            <p:sp>
              <p:nvSpPr>
                <p:cNvPr id="11460" name="AutoShape 196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61" name="AutoShape 197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26" name="Group 198"/>
              <p:cNvGrpSpPr>
                <a:grpSpLocks/>
              </p:cNvGrpSpPr>
              <p:nvPr/>
            </p:nvGrpSpPr>
            <p:grpSpPr bwMode="auto">
              <a:xfrm>
                <a:off x="96" y="3541"/>
                <a:ext cx="977" cy="96"/>
                <a:chOff x="764" y="2737"/>
                <a:chExt cx="1032" cy="102"/>
              </a:xfrm>
            </p:grpSpPr>
            <p:sp>
              <p:nvSpPr>
                <p:cNvPr id="11463" name="AutoShape 199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64" name="AutoShape 200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27" name="Group 201"/>
              <p:cNvGrpSpPr>
                <a:grpSpLocks/>
              </p:cNvGrpSpPr>
              <p:nvPr/>
            </p:nvGrpSpPr>
            <p:grpSpPr bwMode="auto">
              <a:xfrm>
                <a:off x="96" y="3423"/>
                <a:ext cx="977" cy="96"/>
                <a:chOff x="764" y="2737"/>
                <a:chExt cx="1032" cy="102"/>
              </a:xfrm>
            </p:grpSpPr>
            <p:sp>
              <p:nvSpPr>
                <p:cNvPr id="11466" name="AutoShape 202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67" name="AutoShape 203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28" name="Group 204"/>
              <p:cNvGrpSpPr>
                <a:grpSpLocks/>
              </p:cNvGrpSpPr>
              <p:nvPr/>
            </p:nvGrpSpPr>
            <p:grpSpPr bwMode="auto">
              <a:xfrm>
                <a:off x="96" y="3306"/>
                <a:ext cx="977" cy="96"/>
                <a:chOff x="764" y="2737"/>
                <a:chExt cx="1032" cy="102"/>
              </a:xfrm>
            </p:grpSpPr>
            <p:sp>
              <p:nvSpPr>
                <p:cNvPr id="11469" name="AutoShape 205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70" name="AutoShape 206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29" name="Group 207"/>
              <p:cNvGrpSpPr>
                <a:grpSpLocks/>
              </p:cNvGrpSpPr>
              <p:nvPr/>
            </p:nvGrpSpPr>
            <p:grpSpPr bwMode="auto">
              <a:xfrm>
                <a:off x="96" y="3189"/>
                <a:ext cx="977" cy="96"/>
                <a:chOff x="764" y="2737"/>
                <a:chExt cx="1032" cy="102"/>
              </a:xfrm>
            </p:grpSpPr>
            <p:sp>
              <p:nvSpPr>
                <p:cNvPr id="11472" name="AutoShape 208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73" name="AutoShape 209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1430" name="Group 210"/>
              <p:cNvGrpSpPr>
                <a:grpSpLocks/>
              </p:cNvGrpSpPr>
              <p:nvPr/>
            </p:nvGrpSpPr>
            <p:grpSpPr bwMode="auto">
              <a:xfrm>
                <a:off x="96" y="3072"/>
                <a:ext cx="977" cy="96"/>
                <a:chOff x="764" y="2737"/>
                <a:chExt cx="1032" cy="102"/>
              </a:xfrm>
            </p:grpSpPr>
            <p:sp>
              <p:nvSpPr>
                <p:cNvPr id="11475" name="AutoShape 211"/>
                <p:cNvSpPr>
                  <a:spLocks noChangeArrowheads="1"/>
                </p:cNvSpPr>
                <p:nvPr/>
              </p:nvSpPr>
              <p:spPr bwMode="gray">
                <a:xfrm>
                  <a:off x="764" y="2737"/>
                  <a:ext cx="1031" cy="102"/>
                </a:xfrm>
                <a:prstGeom prst="roundRect">
                  <a:avLst>
                    <a:gd name="adj" fmla="val 20588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shade val="85882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>
                  <a:outerShdw dist="17961" dir="2700000" algn="ctr" rotWithShape="0">
                    <a:srgbClr val="080808">
                      <a:alpha val="50000"/>
                    </a:srgbClr>
                  </a:outerShdw>
                </a:effectLst>
                <a:extLst>
                  <a:ext uri="{91240B29-F687-4F45-9708-019B960494DF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76" name="AutoShape 212"/>
                <p:cNvSpPr>
                  <a:spLocks noChangeArrowheads="1"/>
                </p:cNvSpPr>
                <p:nvPr/>
              </p:nvSpPr>
              <p:spPr bwMode="gray">
                <a:xfrm>
                  <a:off x="765" y="2737"/>
                  <a:ext cx="1031" cy="41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69412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/>
                  <a:ext uri="{AF507438-7753-43E0-B8FC-AC1667EBCBE1}"/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pic>
        <p:nvPicPr>
          <p:cNvPr id="53250" name="Picture 2" descr="http://wiadomosci.wpr24.pl/img/foto_old/1326581423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3717032"/>
            <a:ext cx="2025227" cy="1296144"/>
          </a:xfrm>
          <a:prstGeom prst="rect">
            <a:avLst/>
          </a:prstGeom>
          <a:noFill/>
        </p:spPr>
      </p:pic>
      <p:pic>
        <p:nvPicPr>
          <p:cNvPr id="53251" name="Picture 3" descr="f0adb4"/>
          <p:cNvPicPr>
            <a:picLocks noChangeAspect="1" noChangeArrowheads="1"/>
          </p:cNvPicPr>
          <p:nvPr/>
        </p:nvPicPr>
        <p:blipFill>
          <a:blip r:embed="rId3" cstate="print"/>
          <a:srcRect l="19429" t="1288" r="5714"/>
          <a:stretch>
            <a:fillRect/>
          </a:stretch>
        </p:blipFill>
        <p:spPr bwMode="auto">
          <a:xfrm>
            <a:off x="3563887" y="3645024"/>
            <a:ext cx="203530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 descr="dmsh1-5"/>
          <p:cNvPicPr>
            <a:picLocks noChangeAspect="1" noChangeArrowheads="1"/>
          </p:cNvPicPr>
          <p:nvPr/>
        </p:nvPicPr>
        <p:blipFill>
          <a:blip r:embed="rId4" cstate="print"/>
          <a:srcRect l="2657" t="21411" r="43437" b="8000"/>
          <a:stretch>
            <a:fillRect/>
          </a:stretch>
        </p:blipFill>
        <p:spPr bwMode="auto">
          <a:xfrm>
            <a:off x="6804248" y="3645024"/>
            <a:ext cx="198742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9"/>
          <p:cNvSpPr txBox="1">
            <a:spLocks noChangeArrowheads="1"/>
          </p:cNvSpPr>
          <p:nvPr/>
        </p:nvSpPr>
        <p:spPr bwMode="gray">
          <a:xfrm>
            <a:off x="0" y="0"/>
            <a:ext cx="9144000" cy="1311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400" b="1" dirty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Ожидаемые </a:t>
            </a:r>
            <a:r>
              <a:rPr lang="ru-RU" sz="4400" b="1" dirty="0" smtClean="0">
                <a:solidFill>
                  <a:srgbClr val="103C24"/>
                </a:solidFill>
                <a:latin typeface="Arial Narrow" pitchFamily="34" charset="0"/>
                <a:cs typeface="Times New Roman" pitchFamily="18" charset="0"/>
              </a:rPr>
              <a:t>результаты работы учителя музыки</a:t>
            </a:r>
            <a:endParaRPr lang="en-US" sz="4400" b="1" dirty="0">
              <a:solidFill>
                <a:srgbClr val="103C24"/>
              </a:solidFill>
              <a:latin typeface="Arial Narrow" pitchFamily="34" charset="0"/>
              <a:cs typeface="Times New Roman" pitchFamily="18" charset="0"/>
            </a:endParaRP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1487488" y="2693988"/>
            <a:ext cx="6248400" cy="1239837"/>
            <a:chOff x="720" y="1392"/>
            <a:chExt cx="4058" cy="480"/>
          </a:xfrm>
        </p:grpSpPr>
        <p:sp>
          <p:nvSpPr>
            <p:cNvPr id="63" name="AutoShape 31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5" name="AutoShape 33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AutoShape 34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1258888" y="2465388"/>
            <a:ext cx="611187" cy="608012"/>
            <a:chOff x="579" y="1386"/>
            <a:chExt cx="385" cy="383"/>
          </a:xfrm>
        </p:grpSpPr>
        <p:sp>
          <p:nvSpPr>
            <p:cNvPr id="14385" name="Oval 3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3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4387" name="Oval 3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88" name="Oval 3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89" name="Oval 4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90" name="Oval 4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4341" name="Text Box 42"/>
          <p:cNvSpPr txBox="1">
            <a:spLocks noChangeArrowheads="1"/>
          </p:cNvSpPr>
          <p:nvPr/>
        </p:nvSpPr>
        <p:spPr bwMode="gray">
          <a:xfrm>
            <a:off x="1366838" y="253523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80808"/>
                </a:solidFill>
              </a:rPr>
              <a:t>2</a:t>
            </a:r>
            <a:endParaRPr lang="en-US" sz="2400" b="1">
              <a:solidFill>
                <a:srgbClr val="080808"/>
              </a:solidFill>
            </a:endParaRPr>
          </a:p>
        </p:txBody>
      </p:sp>
      <p:sp>
        <p:nvSpPr>
          <p:cNvPr id="14342" name="Text Box 44"/>
          <p:cNvSpPr txBox="1">
            <a:spLocks noChangeArrowheads="1"/>
          </p:cNvSpPr>
          <p:nvPr/>
        </p:nvSpPr>
        <p:spPr bwMode="black">
          <a:xfrm>
            <a:off x="1907704" y="2763838"/>
            <a:ext cx="5688632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 положительной   мотивации 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развитие интереса школьников к ценностям отечественной  и  мировой  культуры  через приобщение  к  русской  духовной  музыке</a:t>
            </a:r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1492250" y="1314450"/>
            <a:ext cx="6248400" cy="990600"/>
            <a:chOff x="720" y="1392"/>
            <a:chExt cx="4058" cy="480"/>
          </a:xfrm>
        </p:grpSpPr>
        <p:sp>
          <p:nvSpPr>
            <p:cNvPr id="105" name="AutoShape 31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07" name="AutoShape 33"/>
              <p:cNvSpPr>
                <a:spLocks noChangeArrowheads="1"/>
              </p:cNvSpPr>
              <p:nvPr/>
            </p:nvSpPr>
            <p:spPr bwMode="ltGray">
              <a:xfrm>
                <a:off x="744" y="173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AutoShape 34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1263650" y="1096963"/>
            <a:ext cx="611188" cy="608012"/>
            <a:chOff x="579" y="1386"/>
            <a:chExt cx="385" cy="383"/>
          </a:xfrm>
        </p:grpSpPr>
        <p:sp>
          <p:nvSpPr>
            <p:cNvPr id="14375" name="Oval 3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9" name="Group 3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4377" name="Oval 3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78" name="Oval 3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79" name="Oval 4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80" name="Oval 4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4345" name="Text Box 42"/>
          <p:cNvSpPr txBox="1">
            <a:spLocks noChangeArrowheads="1"/>
          </p:cNvSpPr>
          <p:nvPr/>
        </p:nvSpPr>
        <p:spPr bwMode="gray">
          <a:xfrm>
            <a:off x="1371600" y="11668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80808"/>
                </a:solidFill>
              </a:rPr>
              <a:t>1</a:t>
            </a:r>
            <a:endParaRPr lang="en-US" sz="2400" b="1">
              <a:solidFill>
                <a:srgbClr val="080808"/>
              </a:solidFill>
            </a:endParaRPr>
          </a:p>
        </p:txBody>
      </p:sp>
      <p:sp>
        <p:nvSpPr>
          <p:cNvPr id="14346" name="Text Box 44"/>
          <p:cNvSpPr txBox="1">
            <a:spLocks noChangeArrowheads="1"/>
          </p:cNvSpPr>
          <p:nvPr/>
        </p:nvSpPr>
        <p:spPr bwMode="black">
          <a:xfrm>
            <a:off x="1907705" y="1395413"/>
            <a:ext cx="5720234" cy="787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представлений обучающихся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роли музыки в духовно-нравственном развитии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</a:p>
        </p:txBody>
      </p:sp>
      <p:grpSp>
        <p:nvGrpSpPr>
          <p:cNvPr id="10" name="Group 30"/>
          <p:cNvGrpSpPr>
            <a:grpSpLocks/>
          </p:cNvGrpSpPr>
          <p:nvPr/>
        </p:nvGrpSpPr>
        <p:grpSpPr bwMode="auto">
          <a:xfrm>
            <a:off x="1492250" y="4291013"/>
            <a:ext cx="6248400" cy="866775"/>
            <a:chOff x="720" y="1392"/>
            <a:chExt cx="4058" cy="480"/>
          </a:xfrm>
        </p:grpSpPr>
        <p:sp>
          <p:nvSpPr>
            <p:cNvPr id="119" name="AutoShape 31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1" name="Group 32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21" name="AutoShape 33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AutoShape 34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1263650" y="4062413"/>
            <a:ext cx="611188" cy="608012"/>
            <a:chOff x="579" y="1386"/>
            <a:chExt cx="385" cy="383"/>
          </a:xfrm>
        </p:grpSpPr>
        <p:sp>
          <p:nvSpPr>
            <p:cNvPr id="14365" name="Oval 3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" name="Group 3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4367" name="Oval 3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68" name="Oval 3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69" name="Oval 4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70" name="Oval 4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4349" name="Text Box 42"/>
          <p:cNvSpPr txBox="1">
            <a:spLocks noChangeArrowheads="1"/>
          </p:cNvSpPr>
          <p:nvPr/>
        </p:nvSpPr>
        <p:spPr bwMode="gray">
          <a:xfrm>
            <a:off x="1371600" y="41322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80808"/>
                </a:solidFill>
              </a:rPr>
              <a:t>3</a:t>
            </a:r>
            <a:endParaRPr lang="en-US" sz="2400" b="1">
              <a:solidFill>
                <a:srgbClr val="080808"/>
              </a:solidFill>
            </a:endParaRPr>
          </a:p>
        </p:txBody>
      </p:sp>
      <p:sp>
        <p:nvSpPr>
          <p:cNvPr id="14350" name="Text Box 44"/>
          <p:cNvSpPr txBox="1">
            <a:spLocks noChangeArrowheads="1"/>
          </p:cNvSpPr>
          <p:nvPr/>
        </p:nvSpPr>
        <p:spPr bwMode="black">
          <a:xfrm>
            <a:off x="1979712" y="4408488"/>
            <a:ext cx="5688632" cy="555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положительного восприятия русской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духовной  музыки  школьниками</a:t>
            </a:r>
          </a:p>
        </p:txBody>
      </p:sp>
      <p:grpSp>
        <p:nvGrpSpPr>
          <p:cNvPr id="14" name="Group 30"/>
          <p:cNvGrpSpPr>
            <a:grpSpLocks/>
          </p:cNvGrpSpPr>
          <p:nvPr/>
        </p:nvGrpSpPr>
        <p:grpSpPr bwMode="auto">
          <a:xfrm>
            <a:off x="1509713" y="5516563"/>
            <a:ext cx="6248400" cy="792162"/>
            <a:chOff x="720" y="1392"/>
            <a:chExt cx="4058" cy="480"/>
          </a:xfrm>
        </p:grpSpPr>
        <p:sp>
          <p:nvSpPr>
            <p:cNvPr id="133" name="AutoShape 31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5" name="Group 32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5" name="AutoShape 33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AutoShape 34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6" name="Group 35"/>
          <p:cNvGrpSpPr>
            <a:grpSpLocks/>
          </p:cNvGrpSpPr>
          <p:nvPr/>
        </p:nvGrpSpPr>
        <p:grpSpPr bwMode="auto">
          <a:xfrm>
            <a:off x="1281113" y="5287963"/>
            <a:ext cx="611187" cy="608012"/>
            <a:chOff x="579" y="1386"/>
            <a:chExt cx="385" cy="383"/>
          </a:xfrm>
        </p:grpSpPr>
        <p:sp>
          <p:nvSpPr>
            <p:cNvPr id="14355" name="Oval 3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7" name="Group 3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4357" name="Oval 3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58" name="Oval 3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59" name="Oval 4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360" name="Oval 4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4353" name="Text Box 42"/>
          <p:cNvSpPr txBox="1">
            <a:spLocks noChangeArrowheads="1"/>
          </p:cNvSpPr>
          <p:nvPr/>
        </p:nvSpPr>
        <p:spPr bwMode="gray">
          <a:xfrm>
            <a:off x="1389063" y="53578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80808"/>
                </a:solidFill>
              </a:rPr>
              <a:t>4</a:t>
            </a:r>
            <a:endParaRPr lang="en-US" sz="2400" b="1">
              <a:solidFill>
                <a:srgbClr val="080808"/>
              </a:solidFill>
            </a:endParaRPr>
          </a:p>
        </p:txBody>
      </p:sp>
      <p:sp>
        <p:nvSpPr>
          <p:cNvPr id="14354" name="Text Box 44"/>
          <p:cNvSpPr txBox="1">
            <a:spLocks noChangeArrowheads="1"/>
          </p:cNvSpPr>
          <p:nvPr/>
        </p:nvSpPr>
        <p:spPr bwMode="black">
          <a:xfrm>
            <a:off x="1979712" y="5635625"/>
            <a:ext cx="5767288" cy="555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Овладение навыками проектно-исследовательской  деятельности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9"/>
          <p:cNvSpPr txBox="1">
            <a:spLocks noChangeArrowheads="1"/>
          </p:cNvSpPr>
          <p:nvPr/>
        </p:nvSpPr>
        <p:spPr bwMode="gray">
          <a:xfrm>
            <a:off x="0" y="260350"/>
            <a:ext cx="9143999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ru-RU" sz="4000" b="1" dirty="0" smtClean="0">
                <a:solidFill>
                  <a:srgbClr val="103C24"/>
                </a:solidFill>
                <a:cs typeface="Times New Roman" pitchFamily="18" charset="0"/>
              </a:rPr>
              <a:t>Критерии эффективности работы</a:t>
            </a:r>
            <a:endParaRPr lang="en-US" sz="4000" b="1" dirty="0">
              <a:solidFill>
                <a:srgbClr val="103C24"/>
              </a:solidFill>
              <a:cs typeface="Times New Roman" pitchFamily="18" charset="0"/>
            </a:endParaRPr>
          </a:p>
        </p:txBody>
      </p:sp>
      <p:sp>
        <p:nvSpPr>
          <p:cNvPr id="3" name="Freeform 3"/>
          <p:cNvSpPr>
            <a:spLocks/>
          </p:cNvSpPr>
          <p:nvPr/>
        </p:nvSpPr>
        <p:spPr bwMode="gray">
          <a:xfrm>
            <a:off x="5149850" y="1023938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>
            <a:solidFill>
              <a:srgbClr val="C00000"/>
            </a:solidFill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Freeform 12"/>
          <p:cNvSpPr>
            <a:spLocks/>
          </p:cNvSpPr>
          <p:nvPr/>
        </p:nvSpPr>
        <p:spPr bwMode="gray">
          <a:xfrm>
            <a:off x="2568575" y="1525588"/>
            <a:ext cx="1466850" cy="1157287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folHlink">
                  <a:gamma/>
                  <a:tint val="57647"/>
                  <a:invGamma/>
                  <a:alpha val="32001"/>
                </a:schemeClr>
              </a:gs>
              <a:gs pos="100000">
                <a:schemeClr val="folHlink"/>
              </a:gs>
            </a:gsLst>
            <a:lin ang="0" scaled="1"/>
          </a:gradFill>
          <a:ln>
            <a:solidFill>
              <a:schemeClr val="accent1"/>
            </a:solidFill>
          </a:ln>
          <a:extLst>
            <a:ext uri="{91240B29-F687-4F45-9708-019B960494DF}"/>
          </a:extLst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990602" y="2718702"/>
            <a:ext cx="2329539" cy="3324225"/>
            <a:chOff x="990602" y="2675158"/>
            <a:chExt cx="2329539" cy="33242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16" name="AutoShape 16"/>
            <p:cNvSpPr>
              <a:spLocks noChangeArrowheads="1"/>
            </p:cNvSpPr>
            <p:nvPr/>
          </p:nvSpPr>
          <p:spPr bwMode="auto">
            <a:xfrm>
              <a:off x="990602" y="2843433"/>
              <a:ext cx="2295525" cy="3155950"/>
            </a:xfrm>
            <a:prstGeom prst="roundRect">
              <a:avLst>
                <a:gd name="adj" fmla="val 4690"/>
              </a:avLst>
            </a:prstGeom>
            <a:gradFill>
              <a:gsLst>
                <a:gs pos="0">
                  <a:srgbClr val="BFC3C7">
                    <a:alpha val="0"/>
                  </a:srgbClr>
                </a:gs>
                <a:gs pos="50000">
                  <a:srgbClr val="D9DBDD"/>
                </a:gs>
                <a:gs pos="100000">
                  <a:srgbClr val="ECEDEE">
                    <a:alpha val="0"/>
                  </a:srgbClr>
                </a:gs>
              </a:gsLst>
              <a:lin ang="5400000" scaled="0"/>
            </a:gradFill>
            <a:ln w="5715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>
              <a:off x="1206502" y="2700558"/>
              <a:ext cx="1863725" cy="2873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shade val="3882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3882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AutoShape 18"/>
            <p:cNvSpPr>
              <a:spLocks noChangeArrowheads="1"/>
            </p:cNvSpPr>
            <p:nvPr/>
          </p:nvSpPr>
          <p:spPr bwMode="auto">
            <a:xfrm flipH="1">
              <a:off x="2890840" y="2771996"/>
              <a:ext cx="71438" cy="144463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19"/>
            <p:cNvSpPr>
              <a:spLocks noChangeArrowheads="1"/>
            </p:cNvSpPr>
            <p:nvPr/>
          </p:nvSpPr>
          <p:spPr bwMode="auto">
            <a:xfrm flipH="1">
              <a:off x="1308102" y="2771996"/>
              <a:ext cx="73025" cy="144463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gray">
            <a:xfrm>
              <a:off x="1986798" y="2675158"/>
              <a:ext cx="28725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ru-RU" sz="1600" b="1" dirty="0">
                  <a:solidFill>
                    <a:schemeClr val="bg1"/>
                  </a:soli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001485" y="3256187"/>
              <a:ext cx="2318656" cy="22467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ru-RU" sz="2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Положительное </a:t>
              </a:r>
              <a:r>
                <a:rPr lang="ru-RU" sz="20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восприятие  </a:t>
              </a:r>
              <a:r>
                <a:rPr lang="ru-RU" sz="2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русской </a:t>
              </a:r>
              <a:r>
                <a:rPr lang="ru-RU" sz="20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духовной </a:t>
              </a:r>
              <a:r>
                <a:rPr lang="ru-RU" sz="2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музыки (</a:t>
              </a:r>
              <a:r>
                <a:rPr lang="ru-RU" sz="2000" dirty="0" err="1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наб-людение</a:t>
              </a:r>
              <a:r>
                <a:rPr lang="ru-RU" sz="2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   </a:t>
              </a:r>
              <a:r>
                <a:rPr lang="ru-RU" sz="20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анкетирование</a:t>
              </a:r>
              <a:r>
                <a:rPr lang="ru-RU" sz="20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, устный опрос)</a:t>
              </a:r>
              <a:endParaRPr lang="en-US" sz="20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23"/>
          <p:cNvGrpSpPr/>
          <p:nvPr/>
        </p:nvGrpSpPr>
        <p:grpSpPr>
          <a:xfrm>
            <a:off x="3500440" y="2290077"/>
            <a:ext cx="2295525" cy="3322638"/>
            <a:chOff x="3500440" y="2246533"/>
            <a:chExt cx="2295525" cy="332263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3500440" y="2413221"/>
              <a:ext cx="2295525" cy="3155950"/>
            </a:xfrm>
            <a:prstGeom prst="roundRect">
              <a:avLst>
                <a:gd name="adj" fmla="val 4690"/>
              </a:avLst>
            </a:prstGeom>
            <a:gradFill>
              <a:gsLst>
                <a:gs pos="0">
                  <a:srgbClr val="F3C393">
                    <a:alpha val="0"/>
                  </a:srgbClr>
                </a:gs>
                <a:gs pos="50000">
                  <a:srgbClr val="F0DFC6"/>
                </a:gs>
                <a:gs pos="100000">
                  <a:srgbClr val="F6EFE4">
                    <a:alpha val="0"/>
                  </a:srgbClr>
                </a:gs>
              </a:gsLst>
              <a:lin ang="5400000" scaled="0"/>
            </a:gradFill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gray">
            <a:xfrm>
              <a:off x="3733802" y="2275108"/>
              <a:ext cx="1863725" cy="2873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 flipH="1">
              <a:off x="5410202" y="2351308"/>
              <a:ext cx="73025" cy="144463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 flipH="1">
              <a:off x="3819527" y="2341783"/>
              <a:ext cx="71438" cy="144463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gray">
            <a:xfrm>
              <a:off x="4501398" y="2246533"/>
              <a:ext cx="28725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ru-RU" sz="1600" b="1" dirty="0">
                  <a:solidFill>
                    <a:schemeClr val="bg1"/>
                  </a:soli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1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3563888" y="2593369"/>
              <a:ext cx="2183772" cy="2431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ru-RU" sz="19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Развитие  интереса к ценностям право-славной   культуры нашего  Отечества (посещение  </a:t>
              </a:r>
              <a:r>
                <a:rPr lang="ru-RU" sz="19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кружков  </a:t>
              </a:r>
              <a:r>
                <a:rPr lang="ru-RU" sz="19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православной направленности)</a:t>
              </a:r>
              <a:endParaRPr lang="en-US" sz="19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4"/>
          <p:cNvGrpSpPr/>
          <p:nvPr/>
        </p:nvGrpSpPr>
        <p:grpSpPr>
          <a:xfrm>
            <a:off x="6010277" y="1794777"/>
            <a:ext cx="2349950" cy="3316288"/>
            <a:chOff x="6010277" y="1751233"/>
            <a:chExt cx="2349950" cy="33162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grpSpPr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6010277" y="1911571"/>
              <a:ext cx="2295525" cy="3155950"/>
            </a:xfrm>
            <a:prstGeom prst="roundRect">
              <a:avLst>
                <a:gd name="adj" fmla="val 4690"/>
              </a:avLst>
            </a:prstGeom>
            <a:gradFill>
              <a:gsLst>
                <a:gs pos="0">
                  <a:srgbClr val="95DBF1">
                    <a:alpha val="0"/>
                  </a:srgbClr>
                </a:gs>
                <a:gs pos="50000">
                  <a:srgbClr val="C8E2EE"/>
                </a:gs>
                <a:gs pos="100000">
                  <a:srgbClr val="E4F0F6">
                    <a:alpha val="0"/>
                  </a:srgbClr>
                </a:gs>
              </a:gsLst>
              <a:lin ang="5400000" scaled="0"/>
            </a:gradFill>
            <a:ln w="571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6226177" y="1768696"/>
              <a:ext cx="1863725" cy="2873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 flipH="1">
              <a:off x="7912102" y="1840133"/>
              <a:ext cx="71438" cy="142875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auto">
            <a:xfrm flipH="1">
              <a:off x="6329365" y="1840133"/>
              <a:ext cx="71437" cy="142875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gray">
            <a:xfrm>
              <a:off x="7015998" y="1751233"/>
              <a:ext cx="28725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ru-RU" sz="1600" b="1" dirty="0">
                  <a:solidFill>
                    <a:srgbClr val="FFFFFF"/>
                  </a:solidFill>
                  <a:effectLst>
                    <a:glow rad="635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1600" b="1" dirty="0">
                <a:solidFill>
                  <a:srgbClr val="FFFFFF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6012160" y="2017304"/>
              <a:ext cx="2348067" cy="3016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ru-RU" sz="19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Овладение навыками проектной   </a:t>
              </a:r>
              <a:r>
                <a:rPr lang="ru-RU" sz="19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деятельности   </a:t>
              </a:r>
              <a:r>
                <a:rPr lang="ru-RU" sz="19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(работы  </a:t>
              </a:r>
              <a:r>
                <a:rPr lang="ru-RU" sz="19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учащихся</a:t>
              </a:r>
              <a:r>
                <a:rPr lang="ru-RU" sz="19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). Приобщение родителей к </a:t>
              </a:r>
              <a:r>
                <a:rPr lang="ru-RU" sz="19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внеклассной   </a:t>
              </a:r>
              <a:r>
                <a:rPr lang="ru-RU" sz="1900" dirty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и   внеурочной деятельности </a:t>
              </a:r>
              <a:endParaRPr lang="ru-RU" sz="19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>
                <a:defRPr/>
              </a:pPr>
              <a:r>
                <a:rPr lang="ru-RU" sz="1900" dirty="0" smtClean="0">
                  <a:solidFill>
                    <a:schemeClr val="tx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обучающихся</a:t>
              </a:r>
              <a:endParaRPr lang="en-US" sz="19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874</TotalTime>
  <Words>844</Words>
  <Application>Microsoft Office PowerPoint</Application>
  <PresentationFormat>Экран (4:3)</PresentationFormat>
  <Paragraphs>145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«Духовно - нравственное   воспитание школьников  на уроках музыки»</vt:lpstr>
      <vt:lpstr>       Главная цель образования в школе -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Основные направления и воспитательные линии на  уроках музыки  следующие: </vt:lpstr>
      <vt:lpstr>           Темы уроков музыки: </vt:lpstr>
      <vt:lpstr>               В средних классах:</vt:lpstr>
      <vt:lpstr>Слайд 16</vt:lpstr>
      <vt:lpstr>Слайд 17</vt:lpstr>
    </vt:vector>
  </TitlesOfParts>
  <Company>ГОУ СОШ 1324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IrinaPopova</dc:creator>
  <cp:lastModifiedBy>сош49</cp:lastModifiedBy>
  <cp:revision>73</cp:revision>
  <dcterms:created xsi:type="dcterms:W3CDTF">2012-01-24T09:13:44Z</dcterms:created>
  <dcterms:modified xsi:type="dcterms:W3CDTF">2018-02-12T10:23:51Z</dcterms:modified>
</cp:coreProperties>
</file>