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93" r:id="rId4"/>
    <p:sldId id="311" r:id="rId5"/>
    <p:sldId id="296" r:id="rId6"/>
    <p:sldId id="303" r:id="rId7"/>
    <p:sldId id="310" r:id="rId8"/>
    <p:sldId id="298" r:id="rId9"/>
    <p:sldId id="299" r:id="rId10"/>
    <p:sldId id="295" r:id="rId11"/>
    <p:sldId id="307" r:id="rId12"/>
    <p:sldId id="297" r:id="rId13"/>
    <p:sldId id="300" r:id="rId14"/>
    <p:sldId id="301" r:id="rId15"/>
    <p:sldId id="312" r:id="rId16"/>
    <p:sldId id="313" r:id="rId17"/>
    <p:sldId id="302" r:id="rId18"/>
    <p:sldId id="308" r:id="rId19"/>
    <p:sldId id="304" r:id="rId20"/>
    <p:sldId id="305" r:id="rId21"/>
    <p:sldId id="306" r:id="rId22"/>
    <p:sldId id="273" r:id="rId23"/>
    <p:sldId id="274" r:id="rId24"/>
    <p:sldId id="275" r:id="rId25"/>
    <p:sldId id="276" r:id="rId26"/>
    <p:sldId id="277" r:id="rId27"/>
    <p:sldId id="289" r:id="rId28"/>
    <p:sldId id="290" r:id="rId29"/>
    <p:sldId id="291" r:id="rId30"/>
    <p:sldId id="292" r:id="rId31"/>
    <p:sldId id="260" r:id="rId32"/>
    <p:sldId id="261" r:id="rId33"/>
    <p:sldId id="259" r:id="rId34"/>
    <p:sldId id="282" r:id="rId35"/>
    <p:sldId id="262" r:id="rId36"/>
    <p:sldId id="263" r:id="rId37"/>
    <p:sldId id="264" r:id="rId38"/>
    <p:sldId id="265" r:id="rId39"/>
    <p:sldId id="266" r:id="rId40"/>
    <p:sldId id="267" r:id="rId41"/>
    <p:sldId id="283" r:id="rId42"/>
    <p:sldId id="272" r:id="rId43"/>
    <p:sldId id="284" r:id="rId44"/>
    <p:sldId id="257" r:id="rId45"/>
    <p:sldId id="285" r:id="rId46"/>
    <p:sldId id="258" r:id="rId47"/>
    <p:sldId id="286" r:id="rId48"/>
    <p:sldId id="288" r:id="rId49"/>
    <p:sldId id="287" r:id="rId50"/>
    <p:sldId id="268" r:id="rId51"/>
    <p:sldId id="294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C00"/>
    <a:srgbClr val="800000"/>
    <a:srgbClr val="0066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1" autoAdjust="0"/>
    <p:restoredTop sz="94660"/>
  </p:normalViewPr>
  <p:slideViewPr>
    <p:cSldViewPr>
      <p:cViewPr varScale="1">
        <p:scale>
          <a:sx n="45" d="100"/>
          <a:sy n="45" d="100"/>
        </p:scale>
        <p:origin x="-12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4539B-AC11-4017-A2CA-F9036579BC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D246A-46CA-43A4-ACCB-649E5764B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A8940-E966-4C9B-BF65-469AD9858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CC609-95BA-41C5-AA75-8CAE8AE394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1EB7F-49A0-42D3-BB23-A8572F451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C0C35-838C-4175-9B1A-9EEEEE257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7902E-0912-4BE1-823C-E8DAE6F71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7248C-7E24-487B-9C33-12457E73B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D37EC-FD43-43DF-A6D0-8F38CEABF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1A78A-DDCC-45BA-8F94-2BF1E7A47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0621F-F12C-46BC-AF18-C52FC427A3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EFA7A47-707B-4B3B-9830-CCF156649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blinds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gif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3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96;&#1082;&#1086;&#1083;&#1072;\&#1056;&#1072;&#1073;&#1086;&#1095;&#1080;&#1081;%20&#1089;&#1090;&#1086;&#1083;\&#1055;&#1088;&#1080;&#1093;&#1086;&#1076;&#1080;&#1090;&#1077;%20&#1074;%20&#1075;&#1086;&#1089;&#1090;&#1080;%20&#1082;%20&#1085;&#1072;&#1084;.mp3" TargetMode="Externa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gi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1557338"/>
            <a:ext cx="7772400" cy="1008062"/>
          </a:xfrm>
        </p:spPr>
        <p:txBody>
          <a:bodyPr/>
          <a:lstStyle/>
          <a:p>
            <a:pPr algn="r" eaLnBrk="1" hangingPunct="1"/>
            <a:r>
              <a:rPr lang="ru-RU" sz="4000" smtClean="0">
                <a:latin typeface="Monotype Corsiva" pitchFamily="66" charset="0"/>
              </a:rPr>
              <a:t>«Что за прелесть эти сказки</a:t>
            </a:r>
            <a:r>
              <a:rPr lang="en-US" sz="4000" smtClean="0">
                <a:latin typeface="Monotype Corsiva" pitchFamily="66" charset="0"/>
              </a:rPr>
              <a:t>!</a:t>
            </a:r>
            <a:r>
              <a:rPr lang="ru-RU" sz="4000" smtClean="0">
                <a:latin typeface="Monotype Corsiva" pitchFamily="66" charset="0"/>
              </a:rPr>
              <a:t>»</a:t>
            </a:r>
            <a:br>
              <a:rPr lang="ru-RU" sz="4000" smtClean="0">
                <a:latin typeface="Monotype Corsiva" pitchFamily="66" charset="0"/>
              </a:rPr>
            </a:br>
            <a:r>
              <a:rPr lang="ru-RU" sz="4000" smtClean="0">
                <a:latin typeface="Monotype Corsiva" pitchFamily="66" charset="0"/>
              </a:rPr>
              <a:t>А.С. Пушкин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468313" y="2997200"/>
            <a:ext cx="8207375" cy="2952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5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Литературная игра:</a:t>
            </a:r>
            <a:endParaRPr lang="en-US" sz="54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6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«</a:t>
            </a:r>
            <a:r>
              <a:rPr lang="en-US" sz="6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</a:t>
            </a:r>
            <a:r>
              <a:rPr lang="ru-RU" sz="6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По страницам любимых сказок»</a:t>
            </a:r>
          </a:p>
        </p:txBody>
      </p:sp>
      <p:pic>
        <p:nvPicPr>
          <p:cNvPr id="2056" name="Picture 8" descr="3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260350"/>
            <a:ext cx="1881187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23850" y="1125538"/>
            <a:ext cx="8351838" cy="1470025"/>
          </a:xfrm>
        </p:spPr>
        <p:txBody>
          <a:bodyPr/>
          <a:lstStyle/>
          <a:p>
            <a:pPr eaLnBrk="1" hangingPunct="1"/>
            <a:r>
              <a:rPr lang="ru-RU" b="1" smtClean="0"/>
              <a:t>«Сказка – складка, </a:t>
            </a:r>
            <a:br>
              <a:rPr lang="ru-RU" b="1" smtClean="0"/>
            </a:br>
            <a:r>
              <a:rPr lang="ru-RU" b="1" smtClean="0"/>
              <a:t>а песня  - быль»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284538"/>
            <a:ext cx="7705725" cy="1752600"/>
          </a:xfrm>
        </p:spPr>
        <p:txBody>
          <a:bodyPr/>
          <a:lstStyle/>
          <a:p>
            <a:pPr eaLnBrk="1" hangingPunct="1"/>
            <a:r>
              <a:rPr lang="ru-RU" sz="4400" b="1" smtClean="0">
                <a:latin typeface="Bookman Old Style" pitchFamily="18" charset="0"/>
              </a:rPr>
              <a:t>«Сказка – ложь, </a:t>
            </a:r>
          </a:p>
          <a:p>
            <a:pPr eaLnBrk="1" hangingPunct="1"/>
            <a:r>
              <a:rPr lang="ru-RU" sz="4400" b="1" smtClean="0">
                <a:latin typeface="Bookman Old Style" pitchFamily="18" charset="0"/>
              </a:rPr>
              <a:t>а песня - правда»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549275"/>
            <a:ext cx="7772400" cy="3051175"/>
          </a:xfrm>
        </p:spPr>
        <p:txBody>
          <a:bodyPr/>
          <a:lstStyle/>
          <a:p>
            <a:pPr algn="l" eaLnBrk="1" hangingPunct="1">
              <a:buFontTx/>
              <a:buChar char="-"/>
            </a:pPr>
            <a:r>
              <a:rPr lang="ru-RU" sz="3600" smtClean="0"/>
              <a:t> Накормил ты меня?</a:t>
            </a:r>
            <a:br>
              <a:rPr lang="ru-RU" sz="3600" smtClean="0"/>
            </a:br>
            <a:r>
              <a:rPr lang="ru-RU" sz="3600" smtClean="0"/>
              <a:t>- Накормил!</a:t>
            </a:r>
            <a:br>
              <a:rPr lang="ru-RU" sz="3600" smtClean="0"/>
            </a:br>
            <a:r>
              <a:rPr lang="ru-RU" sz="3600" smtClean="0"/>
              <a:t>- Напоил ты меня?</a:t>
            </a:r>
            <a:br>
              <a:rPr lang="ru-RU" sz="3600" smtClean="0"/>
            </a:br>
            <a:r>
              <a:rPr lang="ru-RU" sz="3600" smtClean="0"/>
              <a:t>- Напоил!</a:t>
            </a:r>
            <a:br>
              <a:rPr lang="ru-RU" sz="3600" smtClean="0"/>
            </a:br>
            <a:r>
              <a:rPr lang="ru-RU" sz="3600" smtClean="0"/>
              <a:t>- Рассмешил ты меня?</a:t>
            </a:r>
            <a:br>
              <a:rPr lang="ru-RU" sz="3600" smtClean="0"/>
            </a:br>
            <a:r>
              <a:rPr lang="ru-RU" sz="3600" smtClean="0"/>
              <a:t>- Рассмешил!</a:t>
            </a:r>
            <a:br>
              <a:rPr lang="ru-RU" sz="3600" smtClean="0"/>
            </a:br>
            <a:r>
              <a:rPr lang="ru-RU" sz="3600" smtClean="0"/>
              <a:t>- А теперь напугай меня!</a:t>
            </a: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4652963"/>
            <a:ext cx="6400800" cy="1752600"/>
          </a:xfrm>
        </p:spPr>
        <p:txBody>
          <a:bodyPr/>
          <a:lstStyle/>
          <a:p>
            <a:pPr eaLnBrk="1" hangingPunct="1"/>
            <a:r>
              <a:rPr lang="ru-RU" sz="4800" b="1" i="1" smtClean="0">
                <a:latin typeface="Bookman Old Style" pitchFamily="18" charset="0"/>
              </a:rPr>
              <a:t>«Лиса и дрозд»</a:t>
            </a:r>
          </a:p>
        </p:txBody>
      </p:sp>
      <p:pic>
        <p:nvPicPr>
          <p:cNvPr id="30727" name="Picture 7" descr="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4900" y="836613"/>
            <a:ext cx="1397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1078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2781300"/>
            <a:ext cx="2120900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549275"/>
            <a:ext cx="6480175" cy="4464050"/>
          </a:xfrm>
        </p:spPr>
        <p:txBody>
          <a:bodyPr/>
          <a:lstStyle/>
          <a:p>
            <a:pPr algn="l" eaLnBrk="1" hangingPunct="1">
              <a:buFontTx/>
              <a:buChar char="-"/>
            </a:pPr>
            <a:r>
              <a:rPr lang="ru-RU" sz="3600" smtClean="0"/>
              <a:t> Ох, служивый, и хитрец,</a:t>
            </a:r>
            <a:br>
              <a:rPr lang="ru-RU" sz="3600" smtClean="0"/>
            </a:br>
            <a:r>
              <a:rPr lang="ru-RU" sz="3600" smtClean="0"/>
              <a:t>Бабку обобрал в конец:</a:t>
            </a:r>
            <a:br>
              <a:rPr lang="ru-RU" sz="3600" smtClean="0"/>
            </a:br>
            <a:r>
              <a:rPr lang="ru-RU" sz="3600" smtClean="0"/>
              <a:t>И крупу, и соль, и сало</a:t>
            </a:r>
            <a:br>
              <a:rPr lang="ru-RU" sz="3600" smtClean="0"/>
            </a:br>
            <a:r>
              <a:rPr lang="ru-RU" sz="3600" smtClean="0"/>
              <a:t>Из чулана все достала!</a:t>
            </a:r>
            <a:br>
              <a:rPr lang="ru-RU" sz="3600" smtClean="0"/>
            </a:br>
            <a:r>
              <a:rPr lang="ru-RU" sz="3600" smtClean="0"/>
              <a:t>Ну, служивый, ты и плут!</a:t>
            </a:r>
            <a:br>
              <a:rPr lang="ru-RU" sz="3600" smtClean="0"/>
            </a:br>
            <a:r>
              <a:rPr lang="ru-RU" sz="3600" smtClean="0"/>
              <a:t>Так старушку обмануть!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5105400"/>
            <a:ext cx="6400800" cy="1752600"/>
          </a:xfrm>
        </p:spPr>
        <p:txBody>
          <a:bodyPr/>
          <a:lstStyle/>
          <a:p>
            <a:pPr eaLnBrk="1" hangingPunct="1"/>
            <a:r>
              <a:rPr lang="ru-RU" sz="4800" b="1" i="1" smtClean="0">
                <a:latin typeface="Bookman Old Style" pitchFamily="18" charset="0"/>
              </a:rPr>
              <a:t>«Каша из топора»</a:t>
            </a:r>
          </a:p>
        </p:txBody>
      </p:sp>
      <p:pic>
        <p:nvPicPr>
          <p:cNvPr id="32774" name="Picture 6" descr="kash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1535113"/>
            <a:ext cx="31686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549275"/>
            <a:ext cx="7773988" cy="3887788"/>
          </a:xfrm>
        </p:spPr>
        <p:txBody>
          <a:bodyPr/>
          <a:lstStyle/>
          <a:p>
            <a:pPr algn="l" eaLnBrk="1" hangingPunct="1">
              <a:buFontTx/>
              <a:buChar char="-"/>
            </a:pPr>
            <a:r>
              <a:rPr lang="en-US" sz="3600" smtClean="0"/>
              <a:t> </a:t>
            </a:r>
            <a:r>
              <a:rPr lang="ru-RU" sz="3600" smtClean="0"/>
              <a:t>«Здравствуй, красная девица! Зачем ты в такую стужу ко мне в лес забрела?» </a:t>
            </a:r>
            <a:r>
              <a:rPr lang="en-US" sz="3600" smtClean="0"/>
              <a:t/>
            </a:r>
            <a:br>
              <a:rPr lang="en-US" sz="3600" smtClean="0"/>
            </a:br>
            <a:r>
              <a:rPr lang="ru-RU" sz="3600" smtClean="0"/>
              <a:t>Рассказала ему девушка, что не по своей воле в лес пришла.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19475" y="4652963"/>
            <a:ext cx="5040313" cy="1752600"/>
          </a:xfrm>
        </p:spPr>
        <p:txBody>
          <a:bodyPr/>
          <a:lstStyle/>
          <a:p>
            <a:pPr eaLnBrk="1" hangingPunct="1"/>
            <a:r>
              <a:rPr lang="ru-RU" sz="4800" b="1" i="1" smtClean="0">
                <a:latin typeface="Bookman Old Style" pitchFamily="18" charset="0"/>
              </a:rPr>
              <a:t>«Морозко»</a:t>
            </a:r>
          </a:p>
        </p:txBody>
      </p:sp>
      <p:pic>
        <p:nvPicPr>
          <p:cNvPr id="33798" name="Picture 6" descr="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005263"/>
            <a:ext cx="2735263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0"/>
            <a:ext cx="7773987" cy="3671888"/>
          </a:xfrm>
        </p:spPr>
        <p:txBody>
          <a:bodyPr/>
          <a:lstStyle/>
          <a:p>
            <a:pPr algn="l" eaLnBrk="1" hangingPunct="1"/>
            <a:r>
              <a:rPr lang="ru-RU" sz="3600" smtClean="0"/>
              <a:t>	А ты опусти хвост в прорубь. Сиди да приговаривай: «Ловись рыбка мала и велика»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4652963"/>
            <a:ext cx="6400800" cy="1752600"/>
          </a:xfrm>
        </p:spPr>
        <p:txBody>
          <a:bodyPr/>
          <a:lstStyle/>
          <a:p>
            <a:pPr eaLnBrk="1" hangingPunct="1"/>
            <a:r>
              <a:rPr lang="ru-RU" sz="4800" b="1" i="1" smtClean="0">
                <a:latin typeface="Bookman Old Style" pitchFamily="18" charset="0"/>
              </a:rPr>
              <a:t>«Лиса и волк»</a:t>
            </a:r>
          </a:p>
        </p:txBody>
      </p:sp>
      <p:pic>
        <p:nvPicPr>
          <p:cNvPr id="34821" name="Picture 5" descr="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573463"/>
            <a:ext cx="1931987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33375"/>
            <a:ext cx="7773988" cy="3382963"/>
          </a:xfrm>
        </p:spPr>
        <p:txBody>
          <a:bodyPr/>
          <a:lstStyle/>
          <a:p>
            <a:pPr algn="l" eaLnBrk="1" hangingPunct="1"/>
            <a:r>
              <a:rPr lang="ru-RU" sz="3600" smtClean="0"/>
              <a:t>	Выкупил Мартынка собаку у мясника и взял с собой. Пёс начал к нему ласкаться: понимает, кто его от смерти спас.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4005263"/>
            <a:ext cx="9288462" cy="1752600"/>
          </a:xfrm>
        </p:spPr>
        <p:txBody>
          <a:bodyPr/>
          <a:lstStyle/>
          <a:p>
            <a:pPr eaLnBrk="1" hangingPunct="1"/>
            <a:r>
              <a:rPr lang="ru-RU" sz="4800" b="1" i="1" smtClean="0">
                <a:latin typeface="Bookman Old Style" pitchFamily="18" charset="0"/>
              </a:rPr>
              <a:t>       </a:t>
            </a:r>
          </a:p>
          <a:p>
            <a:pPr eaLnBrk="1" hangingPunct="1"/>
            <a:r>
              <a:rPr lang="ru-RU" sz="4800" b="1" i="1" smtClean="0">
                <a:latin typeface="Bookman Old Style" pitchFamily="18" charset="0"/>
              </a:rPr>
              <a:t>    «Волшебное кольцо»</a:t>
            </a:r>
          </a:p>
        </p:txBody>
      </p:sp>
      <p:pic>
        <p:nvPicPr>
          <p:cNvPr id="35845" name="Picture 5" descr="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57563"/>
            <a:ext cx="22050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675687" cy="11430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Comic Sans MS" pitchFamily="66" charset="0"/>
              </a:rPr>
              <a:t>«Назови правильно»</a:t>
            </a:r>
          </a:p>
        </p:txBody>
      </p:sp>
      <p:pic>
        <p:nvPicPr>
          <p:cNvPr id="61452" name="Picture 12" descr="cartoon-klipart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2205038"/>
            <a:ext cx="21621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3" name="Picture 13" descr="z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1268413"/>
            <a:ext cx="16764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6" name="Picture 16" descr="580f72195f8c8763cc67e16b8b887dc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59563" y="4149725"/>
            <a:ext cx="14716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7" name="Text Box 17"/>
          <p:cNvSpPr txBox="1">
            <a:spLocks noChangeArrowheads="1"/>
          </p:cNvSpPr>
          <p:nvPr/>
        </p:nvSpPr>
        <p:spPr bwMode="auto">
          <a:xfrm>
            <a:off x="950913" y="3808413"/>
            <a:ext cx="1108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Золушка</a:t>
            </a:r>
          </a:p>
        </p:txBody>
      </p:sp>
      <p:sp>
        <p:nvSpPr>
          <p:cNvPr id="61458" name="Text Box 18"/>
          <p:cNvSpPr txBox="1">
            <a:spLocks noChangeArrowheads="1"/>
          </p:cNvSpPr>
          <p:nvPr/>
        </p:nvSpPr>
        <p:spPr bwMode="auto">
          <a:xfrm>
            <a:off x="2987675" y="5897563"/>
            <a:ext cx="2473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Красная Шапочка</a:t>
            </a:r>
          </a:p>
        </p:txBody>
      </p:sp>
      <p:sp>
        <p:nvSpPr>
          <p:cNvPr id="61459" name="Text Box 19"/>
          <p:cNvSpPr txBox="1">
            <a:spLocks noChangeArrowheads="1"/>
          </p:cNvSpPr>
          <p:nvPr/>
        </p:nvSpPr>
        <p:spPr bwMode="auto">
          <a:xfrm>
            <a:off x="6156325" y="5969000"/>
            <a:ext cx="2592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Царевна-лягушка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  <p:bldP spid="61457" grpId="0"/>
      <p:bldP spid="61458" grpId="0"/>
      <p:bldP spid="6145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3" name="Picture 7" descr="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3573463"/>
            <a:ext cx="295275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5" name="Picture 9" descr="avatar50675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1341438"/>
            <a:ext cx="20891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663575" y="3376613"/>
            <a:ext cx="1892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Винни-Пух</a:t>
            </a:r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6516688" y="3500438"/>
            <a:ext cx="18716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Кот в сапогах</a:t>
            </a: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3111500" y="5537200"/>
            <a:ext cx="261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Гуси-лебеди</a:t>
            </a:r>
          </a:p>
        </p:txBody>
      </p:sp>
      <p:pic>
        <p:nvPicPr>
          <p:cNvPr id="65550" name="Picture 14" descr="8_catalo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688" y="1484313"/>
            <a:ext cx="174625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Comic Sans MS" pitchFamily="66" charset="0"/>
              </a:rPr>
              <a:t>«Назови правильно»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7" grpId="0"/>
      <p:bldP spid="65548" grpId="0"/>
      <p:bldP spid="655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hanonglitterdg5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413"/>
            <a:ext cx="31242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5" name="Picture 5" descr="aa22a207ca9bdc1c44e3bcaf2827e47a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2565400"/>
            <a:ext cx="2370137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6" descr="1-web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3500438"/>
            <a:ext cx="2663825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684213" y="4292600"/>
            <a:ext cx="1298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Русалочка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3419475" y="5176838"/>
            <a:ext cx="2030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Снегурочка</a:t>
            </a: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5940425" y="6165850"/>
            <a:ext cx="2360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Дюймовочка</a:t>
            </a:r>
          </a:p>
        </p:txBody>
      </p:sp>
      <p:sp>
        <p:nvSpPr>
          <p:cNvPr id="12296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Comic Sans MS" pitchFamily="66" charset="0"/>
              </a:rPr>
              <a:t>«Назови правильно»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6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/>
      <p:bldP spid="665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4" name="Приходите в гости к нам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86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1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 descr="136_catalo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341438"/>
            <a:ext cx="191928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5" descr="983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3429000"/>
            <a:ext cx="3024188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6" descr="78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25" y="1947863"/>
            <a:ext cx="24479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250825" y="3860800"/>
            <a:ext cx="2592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Барон Мюнхгаузен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3059113" y="5897563"/>
            <a:ext cx="26654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Старик Хоттабыч  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6372225" y="3592513"/>
            <a:ext cx="2325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Столяр Джузеппе</a:t>
            </a:r>
          </a:p>
        </p:txBody>
      </p:sp>
      <p:sp>
        <p:nvSpPr>
          <p:cNvPr id="13320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Comic Sans MS" pitchFamily="66" charset="0"/>
              </a:rPr>
              <a:t>«Назови правильно»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1" grpId="0"/>
      <p:bldP spid="67592" grpId="0"/>
      <p:bldP spid="6759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доктор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333375"/>
            <a:ext cx="4475163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Буратино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7413" y="908050"/>
            <a:ext cx="49022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Чипполи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0275" y="476250"/>
            <a:ext cx="50006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1196975"/>
            <a:ext cx="5184775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Image1"/>
          <p:cNvPicPr>
            <a:picLocks noChangeAspect="1" noChangeArrowheads="1"/>
          </p:cNvPicPr>
          <p:nvPr/>
        </p:nvPicPr>
        <p:blipFill>
          <a:blip r:embed="rId3" cstate="print">
            <a:lum bright="8000"/>
          </a:blip>
          <a:srcRect/>
          <a:stretch>
            <a:fillRect/>
          </a:stretch>
        </p:blipFill>
        <p:spPr bwMode="auto">
          <a:xfrm>
            <a:off x="1476375" y="620713"/>
            <a:ext cx="5937250" cy="556895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Image2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476375" y="260350"/>
            <a:ext cx="5983288" cy="6105525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Image3"/>
          <p:cNvPicPr>
            <a:picLocks noChangeAspect="1" noChangeArrowheads="1"/>
          </p:cNvPicPr>
          <p:nvPr/>
        </p:nvPicPr>
        <p:blipFill>
          <a:blip r:embed="rId3" cstate="print">
            <a:lum bright="-6000" contrast="14000"/>
          </a:blip>
          <a:srcRect l="2028"/>
          <a:stretch>
            <a:fillRect/>
          </a:stretch>
        </p:blipFill>
        <p:spPr bwMode="auto">
          <a:xfrm>
            <a:off x="1619250" y="836613"/>
            <a:ext cx="5930900" cy="5024437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Image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4813" y="493713"/>
            <a:ext cx="5776912" cy="563880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Image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9275" y="420688"/>
            <a:ext cx="5526088" cy="563880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Imag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0575" y="620713"/>
            <a:ext cx="5024438" cy="5616575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042988" y="2420938"/>
            <a:ext cx="7772400" cy="1250950"/>
          </a:xfrm>
        </p:spPr>
        <p:txBody>
          <a:bodyPr/>
          <a:lstStyle/>
          <a:p>
            <a:pPr eaLnBrk="1" hangingPunct="1"/>
            <a:r>
              <a:rPr lang="ru-RU" sz="7200" b="1" smtClean="0">
                <a:latin typeface="Verdana" pitchFamily="34" charset="0"/>
              </a:rPr>
              <a:t>Лукоморье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TSQGnBtry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2420938"/>
            <a:ext cx="7772400" cy="1470025"/>
          </a:xfrm>
        </p:spPr>
        <p:txBody>
          <a:bodyPr/>
          <a:lstStyle/>
          <a:p>
            <a:pPr eaLnBrk="1" hangingPunct="1"/>
            <a:r>
              <a:rPr lang="ru-RU" sz="8000" b="1" smtClean="0"/>
              <a:t>Колымага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7000" y="1047750"/>
            <a:ext cx="6350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5" descr="4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3825" y="2957513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8" descr="4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1268413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9" descr="4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3825" y="2957513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0" descr="4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981075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8172450" cy="1470025"/>
          </a:xfrm>
        </p:spPr>
        <p:txBody>
          <a:bodyPr/>
          <a:lstStyle/>
          <a:p>
            <a:pPr eaLnBrk="1" hangingPunct="1"/>
            <a:r>
              <a:rPr lang="ru-RU" sz="8000" b="1" smtClean="0"/>
              <a:t>Балда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044_0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765175"/>
            <a:ext cx="3810000" cy="5302250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257" name="Rectangle 1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pPr eaLnBrk="1" hangingPunct="1"/>
            <a:r>
              <a:rPr lang="ru-RU" sz="3600" b="1" smtClean="0"/>
              <a:t>БАЛДА=КУЛАК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7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620713"/>
            <a:ext cx="8532812" cy="1470025"/>
          </a:xfrm>
        </p:spPr>
        <p:txBody>
          <a:bodyPr/>
          <a:lstStyle/>
          <a:p>
            <a:pPr eaLnBrk="1" hangingPunct="1"/>
            <a:r>
              <a:rPr lang="ru-RU" sz="8000" b="1" smtClean="0"/>
              <a:t>Владычица морская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PC0600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8413" y="571500"/>
            <a:ext cx="40671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333375"/>
            <a:ext cx="8208962" cy="5976938"/>
          </a:xfrm>
        </p:spPr>
        <p:txBody>
          <a:bodyPr/>
          <a:lstStyle/>
          <a:p>
            <a:pPr eaLnBrk="1" hangingPunct="1"/>
            <a:r>
              <a:rPr lang="ru-RU" sz="8800" b="1" smtClean="0">
                <a:solidFill>
                  <a:srgbClr val="006600"/>
                </a:solidFill>
              </a:rPr>
              <a:t>«Кому горшок мыть»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971550" y="0"/>
            <a:ext cx="6048375" cy="2924175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FF3300"/>
                </a:solidFill>
                <a:latin typeface="Comic Sans MS" pitchFamily="66" charset="0"/>
              </a:rPr>
              <a:t>Пусть герои сказок</a:t>
            </a:r>
            <a:br>
              <a:rPr lang="ru-RU" sz="4000" b="1" i="1" smtClean="0">
                <a:solidFill>
                  <a:srgbClr val="FF3300"/>
                </a:solidFill>
                <a:latin typeface="Comic Sans MS" pitchFamily="66" charset="0"/>
              </a:rPr>
            </a:br>
            <a:r>
              <a:rPr lang="ru-RU" sz="4000" b="1" i="1" smtClean="0">
                <a:solidFill>
                  <a:srgbClr val="FF3300"/>
                </a:solidFill>
                <a:latin typeface="Comic Sans MS" pitchFamily="66" charset="0"/>
              </a:rPr>
              <a:t>Дарят нам тепло,</a:t>
            </a:r>
            <a:br>
              <a:rPr lang="ru-RU" sz="4000" b="1" i="1" smtClean="0">
                <a:solidFill>
                  <a:srgbClr val="FF3300"/>
                </a:solidFill>
                <a:latin typeface="Comic Sans MS" pitchFamily="66" charset="0"/>
              </a:rPr>
            </a:br>
            <a:r>
              <a:rPr lang="ru-RU" sz="4000" b="1" i="1" smtClean="0">
                <a:solidFill>
                  <a:srgbClr val="FF3300"/>
                </a:solidFill>
                <a:latin typeface="Comic Sans MS" pitchFamily="66" charset="0"/>
              </a:rPr>
              <a:t>Пусть тепло навеки</a:t>
            </a:r>
            <a:br>
              <a:rPr lang="ru-RU" sz="4000" b="1" i="1" smtClean="0">
                <a:solidFill>
                  <a:srgbClr val="FF3300"/>
                </a:solidFill>
                <a:latin typeface="Comic Sans MS" pitchFamily="66" charset="0"/>
              </a:rPr>
            </a:br>
            <a:r>
              <a:rPr lang="ru-RU" sz="4000" b="1" i="1" smtClean="0">
                <a:solidFill>
                  <a:srgbClr val="FF3300"/>
                </a:solidFill>
                <a:latin typeface="Comic Sans MS" pitchFamily="66" charset="0"/>
              </a:rPr>
              <a:t>Побеждает зло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140</Words>
  <Application>Microsoft Office PowerPoint</Application>
  <PresentationFormat>Экран (4:3)</PresentationFormat>
  <Paragraphs>40</Paragraphs>
  <Slides>51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8" baseType="lpstr">
      <vt:lpstr>Arial</vt:lpstr>
      <vt:lpstr>Calibri</vt:lpstr>
      <vt:lpstr>Monotype Corsiva</vt:lpstr>
      <vt:lpstr>Bookman Old Style</vt:lpstr>
      <vt:lpstr>Comic Sans MS</vt:lpstr>
      <vt:lpstr>Verdana</vt:lpstr>
      <vt:lpstr>Оформление по умолчанию</vt:lpstr>
      <vt:lpstr>«Что за прелесть эти сказки!» А.С. Пушкин</vt:lpstr>
      <vt:lpstr>«Сказка – складка,  а песня  - быль»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 Накормил ты меня? - Накормил! - Напоил ты меня? - Напоил! - Рассмешил ты меня? - Рассмешил! - А теперь напугай меня!</vt:lpstr>
      <vt:lpstr> Ох, служивый, и хитрец, Бабку обобрал в конец: И крупу, и соль, и сало Из чулана все достала! Ну, служивый, ты и плут! Так старушку обмануть!</vt:lpstr>
      <vt:lpstr> «Здравствуй, красная девица! Зачем ты в такую стужу ко мне в лес забрела?»  Рассказала ему девушка, что не по своей воле в лес пришла.</vt:lpstr>
      <vt:lpstr> А ты опусти хвост в прорубь. Сиди да приговаривай: «Ловись рыбка мала и велика»</vt:lpstr>
      <vt:lpstr> Выкупил Мартынка собаку у мясника и взял с собой. Пёс начал к нему ласкаться: понимает, кто его от смерти спас.</vt:lpstr>
      <vt:lpstr>«Назови правильно»</vt:lpstr>
      <vt:lpstr>«Назови правильно»</vt:lpstr>
      <vt:lpstr>«Назови правильно»</vt:lpstr>
      <vt:lpstr>«Назови правильно»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Лукоморье</vt:lpstr>
      <vt:lpstr>Слайд 42</vt:lpstr>
      <vt:lpstr>Колымага</vt:lpstr>
      <vt:lpstr>Слайд 44</vt:lpstr>
      <vt:lpstr>Балда</vt:lpstr>
      <vt:lpstr>Слайд 46</vt:lpstr>
      <vt:lpstr>Владычица морская</vt:lpstr>
      <vt:lpstr>Слайд 48</vt:lpstr>
      <vt:lpstr>«Кому горшок мыть»</vt:lpstr>
      <vt:lpstr>Пусть герои сказок Дарят нам тепло, Пусть тепло навеки Побеждает зло</vt:lpstr>
      <vt:lpstr>Слайд 51</vt:lpstr>
    </vt:vector>
  </TitlesOfParts>
  <Company>школа №231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«Что за прелесть эти сказки» А.С. Пушкин</dc:title>
  <dc:creator>Роман</dc:creator>
  <cp:lastModifiedBy>Samsung</cp:lastModifiedBy>
  <cp:revision>75</cp:revision>
  <dcterms:created xsi:type="dcterms:W3CDTF">2009-03-07T15:58:19Z</dcterms:created>
  <dcterms:modified xsi:type="dcterms:W3CDTF">2018-02-01T07:28:59Z</dcterms:modified>
</cp:coreProperties>
</file>