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0" r:id="rId1"/>
  </p:sldMasterIdLst>
  <p:notesMasterIdLst>
    <p:notesMasterId r:id="rId31"/>
  </p:notesMasterIdLst>
  <p:sldIdLst>
    <p:sldId id="282" r:id="rId2"/>
    <p:sldId id="256" r:id="rId3"/>
    <p:sldId id="264" r:id="rId4"/>
    <p:sldId id="279" r:id="rId5"/>
    <p:sldId id="280" r:id="rId6"/>
    <p:sldId id="297" r:id="rId7"/>
    <p:sldId id="281" r:id="rId8"/>
    <p:sldId id="259" r:id="rId9"/>
    <p:sldId id="261" r:id="rId10"/>
    <p:sldId id="285" r:id="rId11"/>
    <p:sldId id="289" r:id="rId12"/>
    <p:sldId id="290" r:id="rId13"/>
    <p:sldId id="291" r:id="rId14"/>
    <p:sldId id="288" r:id="rId15"/>
    <p:sldId id="287" r:id="rId16"/>
    <p:sldId id="296" r:id="rId17"/>
    <p:sldId id="294" r:id="rId18"/>
    <p:sldId id="295" r:id="rId19"/>
    <p:sldId id="265" r:id="rId20"/>
    <p:sldId id="267" r:id="rId21"/>
    <p:sldId id="298" r:id="rId22"/>
    <p:sldId id="277" r:id="rId23"/>
    <p:sldId id="299" r:id="rId24"/>
    <p:sldId id="301" r:id="rId25"/>
    <p:sldId id="300" r:id="rId26"/>
    <p:sldId id="275" r:id="rId27"/>
    <p:sldId id="303" r:id="rId28"/>
    <p:sldId id="302" r:id="rId29"/>
    <p:sldId id="304"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0" autoAdjust="0"/>
    <p:restoredTop sz="45665" autoAdjust="0"/>
  </p:normalViewPr>
  <p:slideViewPr>
    <p:cSldViewPr>
      <p:cViewPr varScale="1">
        <p:scale>
          <a:sx n="48" d="100"/>
          <a:sy n="48" d="100"/>
        </p:scale>
        <p:origin x="-1842"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74C935-5F15-4707-AB94-8703BE4AFAFC}" type="datetimeFigureOut">
              <a:rPr lang="ru-RU" smtClean="0"/>
              <a:t>29.06.2017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CEC670-9DEB-443E-9AAC-593C4D909873}" type="slidenum">
              <a:rPr lang="ru-RU" smtClean="0"/>
              <a:t>‹#›</a:t>
            </a:fld>
            <a:endParaRPr lang="ru-RU"/>
          </a:p>
        </p:txBody>
      </p:sp>
    </p:spTree>
    <p:extLst>
      <p:ext uri="{BB962C8B-B14F-4D97-AF65-F5344CB8AC3E}">
        <p14:creationId xmlns:p14="http://schemas.microsoft.com/office/powerpoint/2010/main" val="238286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0CEC670-9DEB-443E-9AAC-593C4D909873}" type="slidenum">
              <a:rPr lang="ru-RU" smtClean="0"/>
              <a:t>2</a:t>
            </a:fld>
            <a:endParaRPr lang="ru-RU"/>
          </a:p>
        </p:txBody>
      </p:sp>
    </p:spTree>
    <p:extLst>
      <p:ext uri="{BB962C8B-B14F-4D97-AF65-F5344CB8AC3E}">
        <p14:creationId xmlns:p14="http://schemas.microsoft.com/office/powerpoint/2010/main" val="4064241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0CEC670-9DEB-443E-9AAC-593C4D909873}" type="slidenum">
              <a:rPr lang="ru-RU" smtClean="0"/>
              <a:t>3</a:t>
            </a:fld>
            <a:endParaRPr lang="ru-RU"/>
          </a:p>
        </p:txBody>
      </p:sp>
    </p:spTree>
    <p:extLst>
      <p:ext uri="{BB962C8B-B14F-4D97-AF65-F5344CB8AC3E}">
        <p14:creationId xmlns:p14="http://schemas.microsoft.com/office/powerpoint/2010/main" val="558093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0CEC670-9DEB-443E-9AAC-593C4D909873}" type="slidenum">
              <a:rPr lang="ru-RU" smtClean="0"/>
              <a:t>5</a:t>
            </a:fld>
            <a:endParaRPr lang="ru-RU"/>
          </a:p>
        </p:txBody>
      </p:sp>
    </p:spTree>
    <p:extLst>
      <p:ext uri="{BB962C8B-B14F-4D97-AF65-F5344CB8AC3E}">
        <p14:creationId xmlns:p14="http://schemas.microsoft.com/office/powerpoint/2010/main" val="2597471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0CEC670-9DEB-443E-9AAC-593C4D909873}" type="slidenum">
              <a:rPr lang="ru-RU" smtClean="0"/>
              <a:t>7</a:t>
            </a:fld>
            <a:endParaRPr lang="ru-RU"/>
          </a:p>
        </p:txBody>
      </p:sp>
    </p:spTree>
    <p:extLst>
      <p:ext uri="{BB962C8B-B14F-4D97-AF65-F5344CB8AC3E}">
        <p14:creationId xmlns:p14="http://schemas.microsoft.com/office/powerpoint/2010/main" val="3186216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0CEC670-9DEB-443E-9AAC-593C4D909873}" type="slidenum">
              <a:rPr lang="ru-RU" smtClean="0"/>
              <a:t>11</a:t>
            </a:fld>
            <a:endParaRPr lang="ru-RU"/>
          </a:p>
        </p:txBody>
      </p:sp>
    </p:spTree>
    <p:extLst>
      <p:ext uri="{BB962C8B-B14F-4D97-AF65-F5344CB8AC3E}">
        <p14:creationId xmlns:p14="http://schemas.microsoft.com/office/powerpoint/2010/main" val="3072880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0CEC670-9DEB-443E-9AAC-593C4D909873}" type="slidenum">
              <a:rPr lang="ru-RU" smtClean="0"/>
              <a:t>15</a:t>
            </a:fld>
            <a:endParaRPr lang="ru-RU"/>
          </a:p>
        </p:txBody>
      </p:sp>
    </p:spTree>
    <p:extLst>
      <p:ext uri="{BB962C8B-B14F-4D97-AF65-F5344CB8AC3E}">
        <p14:creationId xmlns:p14="http://schemas.microsoft.com/office/powerpoint/2010/main" val="1361664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F983D412-156C-4D9F-8704-E65979C8C17A}" type="datetimeFigureOut">
              <a:rPr lang="ru-RU" smtClean="0"/>
              <a:t>29.06.2017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19C9C9-1966-48FC-85FA-B0A946D3F8E7}" type="slidenum">
              <a:rPr lang="ru-RU" smtClean="0"/>
              <a:t>‹#›</a:t>
            </a:fld>
            <a:endParaRPr lang="ru-RU"/>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983D412-156C-4D9F-8704-E65979C8C17A}" type="datetimeFigureOut">
              <a:rPr lang="ru-RU" smtClean="0"/>
              <a:t>29.06.2017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19C9C9-1966-48FC-85FA-B0A946D3F8E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983D412-156C-4D9F-8704-E65979C8C17A}" type="datetimeFigureOut">
              <a:rPr lang="ru-RU" smtClean="0"/>
              <a:t>29.06.2017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19C9C9-1966-48FC-85FA-B0A946D3F8E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983D412-156C-4D9F-8704-E65979C8C17A}" type="datetimeFigureOut">
              <a:rPr lang="ru-RU" smtClean="0"/>
              <a:t>29.06.2017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19C9C9-1966-48FC-85FA-B0A946D3F8E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5" name="Title 94"/>
          <p:cNvSpPr>
            <a:spLocks noGrp="1"/>
          </p:cNvSpPr>
          <p:nvPr>
            <p:ph type="title"/>
          </p:nvPr>
        </p:nvSpPr>
        <p:spPr>
          <a:xfrm>
            <a:off x="457200" y="4463568"/>
            <a:ext cx="8305800" cy="1143000"/>
          </a:xfrm>
        </p:spPr>
        <p:txBody>
          <a:bodyPr/>
          <a:lstStyle/>
          <a:p>
            <a:r>
              <a:rPr lang="ru-RU" smtClean="0"/>
              <a:t>Образец заголовка</a:t>
            </a:r>
            <a:endParaRPr lang="en-US"/>
          </a:p>
        </p:txBody>
      </p:sp>
      <p:sp>
        <p:nvSpPr>
          <p:cNvPr id="2" name="Date Placeholder 1"/>
          <p:cNvSpPr>
            <a:spLocks noGrp="1"/>
          </p:cNvSpPr>
          <p:nvPr>
            <p:ph type="dt" sz="half" idx="10"/>
          </p:nvPr>
        </p:nvSpPr>
        <p:spPr/>
        <p:txBody>
          <a:bodyPr/>
          <a:lstStyle/>
          <a:p>
            <a:fld id="{F983D412-156C-4D9F-8704-E65979C8C17A}" type="datetimeFigureOut">
              <a:rPr lang="ru-RU" smtClean="0"/>
              <a:t>29.06.2017</a:t>
            </a:fld>
            <a:endParaRPr lang="ru-RU"/>
          </a:p>
        </p:txBody>
      </p:sp>
      <p:sp>
        <p:nvSpPr>
          <p:cNvPr id="91" name="Footer Placeholder 90"/>
          <p:cNvSpPr>
            <a:spLocks noGrp="1"/>
          </p:cNvSpPr>
          <p:nvPr>
            <p:ph type="ftr" sz="quarter" idx="11"/>
          </p:nvPr>
        </p:nvSpPr>
        <p:spPr/>
        <p:txBody>
          <a:bodyPr/>
          <a:lstStyle/>
          <a:p>
            <a:endParaRPr lang="ru-RU"/>
          </a:p>
        </p:txBody>
      </p:sp>
      <p:sp>
        <p:nvSpPr>
          <p:cNvPr id="92" name="Slide Number Placeholder 91"/>
          <p:cNvSpPr>
            <a:spLocks noGrp="1"/>
          </p:cNvSpPr>
          <p:nvPr>
            <p:ph type="sldNum" sz="quarter" idx="12"/>
          </p:nvPr>
        </p:nvSpPr>
        <p:spPr/>
        <p:txBody>
          <a:bodyPr/>
          <a:lstStyle/>
          <a:p>
            <a:fld id="{A019C9C9-1966-48FC-85FA-B0A946D3F8E7}"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F983D412-156C-4D9F-8704-E65979C8C17A}" type="datetimeFigureOut">
              <a:rPr lang="ru-RU" smtClean="0"/>
              <a:t>29.06.2017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019C9C9-1966-48FC-85FA-B0A946D3F8E7}"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F983D412-156C-4D9F-8704-E65979C8C17A}" type="datetimeFigureOut">
              <a:rPr lang="ru-RU" smtClean="0"/>
              <a:t>29.06.2017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019C9C9-1966-48FC-85FA-B0A946D3F8E7}"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983D412-156C-4D9F-8704-E65979C8C17A}" type="datetimeFigureOut">
              <a:rPr lang="ru-RU" smtClean="0"/>
              <a:t>29.06.2017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019C9C9-1966-48FC-85FA-B0A946D3F8E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83D412-156C-4D9F-8704-E65979C8C17A}" type="datetimeFigureOut">
              <a:rPr lang="ru-RU" smtClean="0"/>
              <a:t>29.06.2017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019C9C9-1966-48FC-85FA-B0A946D3F8E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983D412-156C-4D9F-8704-E65979C8C17A}" type="datetimeFigureOut">
              <a:rPr lang="ru-RU" smtClean="0"/>
              <a:t>29.06.2017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019C9C9-1966-48FC-85FA-B0A946D3F8E7}" type="slidenum">
              <a:rPr lang="ru-RU" smtClean="0"/>
              <a:t>‹#›</a:t>
            </a:fld>
            <a:endParaRPr lang="ru-RU"/>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5" name="Date Placeholder 4"/>
          <p:cNvSpPr>
            <a:spLocks noGrp="1"/>
          </p:cNvSpPr>
          <p:nvPr>
            <p:ph type="dt" sz="half" idx="10"/>
          </p:nvPr>
        </p:nvSpPr>
        <p:spPr/>
        <p:txBody>
          <a:bodyPr/>
          <a:lstStyle/>
          <a:p>
            <a:fld id="{F983D412-156C-4D9F-8704-E65979C8C17A}" type="datetimeFigureOut">
              <a:rPr lang="ru-RU" smtClean="0"/>
              <a:t>29.06.2017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019C9C9-1966-48FC-85FA-B0A946D3F8E7}" type="slidenum">
              <a:rPr lang="ru-RU" smtClean="0"/>
              <a:t>‹#›</a:t>
            </a:fld>
            <a:endParaRPr lang="ru-RU"/>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F983D412-156C-4D9F-8704-E65979C8C17A}" type="datetimeFigureOut">
              <a:rPr lang="ru-RU" smtClean="0"/>
              <a:t>29.06.2017</a:t>
            </a:fld>
            <a:endParaRPr lang="ru-RU"/>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A019C9C9-1966-48FC-85FA-B0A946D3F8E7}"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2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50.jpg"/><Relationship Id="rId1" Type="http://schemas.openxmlformats.org/officeDocument/2006/relationships/slideLayout" Target="../slideLayouts/slideLayout2.xml"/><Relationship Id="rId4" Type="http://schemas.openxmlformats.org/officeDocument/2006/relationships/image" Target="../media/image52.jpg"/></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07504" y="0"/>
            <a:ext cx="8928992" cy="6741368"/>
          </a:xfrm>
          <a:prstGeom prst="rect">
            <a:avLst/>
          </a:prstGeom>
          <a:ln w="190500" cap="sq">
            <a:solidFill>
              <a:srgbClr val="00B0F0"/>
            </a:solidFill>
            <a:prstDash val="solid"/>
            <a:miter lim="800000"/>
          </a:ln>
          <a:effectLst>
            <a:outerShdw blurRad="184150" dist="241300" dir="11520000" sx="110000" sy="110000" algn="ctr">
              <a:srgbClr val="000000">
                <a:alpha val="18000"/>
              </a:srgbClr>
            </a:outerShdw>
          </a:effectLst>
          <a:scene3d>
            <a:camera prst="orthographicFront"/>
            <a:lightRig rig="flood" dir="t">
              <a:rot lat="0" lon="0" rev="13800000"/>
            </a:lightRig>
          </a:scene3d>
          <a:sp3d extrusionH="107950" prstMaterial="plastic">
            <a:bevelT w="82550" h="63500" prst="divot"/>
            <a:bevelB/>
          </a:sp3d>
        </p:spPr>
      </p:pic>
      <p:pic>
        <p:nvPicPr>
          <p:cNvPr id="3" name="kitajskaya-muzyka-meditaciya_(mp3CC.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11560" y="5589240"/>
            <a:ext cx="304800" cy="304800"/>
          </a:xfrm>
          <a:prstGeom prst="rect">
            <a:avLst/>
          </a:prstGeom>
        </p:spPr>
      </p:pic>
    </p:spTree>
    <p:extLst>
      <p:ext uri="{BB962C8B-B14F-4D97-AF65-F5344CB8AC3E}">
        <p14:creationId xmlns:p14="http://schemas.microsoft.com/office/powerpoint/2010/main" val="892653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8745" y="284455"/>
            <a:ext cx="4001948" cy="1224136"/>
          </a:xfrm>
        </p:spPr>
        <p:txBody>
          <a:bodyPr>
            <a:normAutofit/>
          </a:bodyPr>
          <a:lstStyle/>
          <a:p>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Ярко- голубой считался оберегом от черной магии и дурного глаза.</a:t>
            </a:r>
          </a:p>
        </p:txBody>
      </p:sp>
      <p:pic>
        <p:nvPicPr>
          <p:cNvPr id="12" name="Рисунок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013" y="1526416"/>
            <a:ext cx="4752528" cy="5144269"/>
          </a:xfrm>
          <a:prstGeom prst="rect">
            <a:avLst/>
          </a:prstGeom>
          <a:ln>
            <a:noFill/>
          </a:ln>
          <a:effectLst>
            <a:softEdge rad="112500"/>
          </a:effectLst>
        </p:spPr>
      </p:pic>
      <p:sp>
        <p:nvSpPr>
          <p:cNvPr id="13" name="Прямоугольник 12"/>
          <p:cNvSpPr/>
          <p:nvPr/>
        </p:nvSpPr>
        <p:spPr>
          <a:xfrm>
            <a:off x="4328905" y="388308"/>
            <a:ext cx="4572000" cy="1446550"/>
          </a:xfrm>
          <a:prstGeom prst="rect">
            <a:avLst/>
          </a:prstGeom>
        </p:spPr>
        <p:txBody>
          <a:bodyPr>
            <a:spAutoFit/>
          </a:bodyPr>
          <a:lstStyle/>
          <a:p>
            <a:r>
              <a:rPr lang="ru-RU" sz="2200" i="1" dirty="0">
                <a:ln w="10160">
                  <a:solidFill>
                    <a:schemeClr val="tx1"/>
                  </a:solidFill>
                  <a:prstDash val="solid"/>
                </a:ln>
                <a:solidFill>
                  <a:schemeClr val="accent4"/>
                </a:solidFill>
              </a:rPr>
              <a:t>Зеленый цвет связывают с деревом и востоком – местом рождения молодого дня.</a:t>
            </a:r>
            <a:br>
              <a:rPr lang="ru-RU" sz="2200" i="1" dirty="0">
                <a:ln w="10160">
                  <a:solidFill>
                    <a:schemeClr val="tx1"/>
                  </a:solidFill>
                  <a:prstDash val="solid"/>
                </a:ln>
                <a:solidFill>
                  <a:schemeClr val="accent4"/>
                </a:solidFill>
              </a:rPr>
            </a:br>
            <a:endParaRPr lang="ru-RU" sz="2200" i="1" dirty="0">
              <a:ln w="10160">
                <a:solidFill>
                  <a:schemeClr val="tx1"/>
                </a:solidFill>
                <a:prstDash val="solid"/>
              </a:ln>
              <a:solidFill>
                <a:schemeClr val="accent4"/>
              </a:solidFill>
            </a:endParaRPr>
          </a:p>
        </p:txBody>
      </p:sp>
      <p:pic>
        <p:nvPicPr>
          <p:cNvPr id="14" name="Рисунок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5616" y="1807272"/>
            <a:ext cx="3168352" cy="29943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Прямоугольник 14"/>
          <p:cNvSpPr/>
          <p:nvPr/>
        </p:nvSpPr>
        <p:spPr>
          <a:xfrm>
            <a:off x="5142716" y="5124729"/>
            <a:ext cx="3654152" cy="1446550"/>
          </a:xfrm>
          <a:prstGeom prst="rect">
            <a:avLst/>
          </a:prstGeom>
        </p:spPr>
        <p:txBody>
          <a:bodyPr wrap="square">
            <a:spAutoFit/>
          </a:bodyPr>
          <a:lstStyle/>
          <a:p>
            <a:pPr fontAlgn="base"/>
            <a:r>
              <a:rPr lang="ru-RU" sz="2200" b="1" i="1" dirty="0"/>
              <a:t>А красный цвет, символ могучего огня, принято считать цветом династии </a:t>
            </a:r>
            <a:r>
              <a:rPr lang="ru-RU" sz="2200" b="1" i="1" dirty="0" err="1"/>
              <a:t>Джоу</a:t>
            </a:r>
            <a:r>
              <a:rPr lang="ru-RU" sz="2200" b="1" i="1" dirty="0"/>
              <a:t>.</a:t>
            </a:r>
          </a:p>
        </p:txBody>
      </p:sp>
      <p:pic>
        <p:nvPicPr>
          <p:cNvPr id="16" name="Рисунок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8905" y="1389152"/>
            <a:ext cx="4337330" cy="518212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396138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2000"/>
                                        <p:tgtEl>
                                          <p:spTgt spid="16"/>
                                        </p:tgtEl>
                                      </p:cBhvr>
                                    </p:animEffect>
                                    <p:anim calcmode="lin" valueType="num">
                                      <p:cBhvr>
                                        <p:cTn id="35" dur="2000" fill="hold"/>
                                        <p:tgtEl>
                                          <p:spTgt spid="16"/>
                                        </p:tgtEl>
                                        <p:attrNameLst>
                                          <p:attrName>ppt_w</p:attrName>
                                        </p:attrNameLst>
                                      </p:cBhvr>
                                      <p:tavLst>
                                        <p:tav tm="0" fmla="#ppt_w*sin(2.5*pi*$)">
                                          <p:val>
                                            <p:fltVal val="0"/>
                                          </p:val>
                                        </p:tav>
                                        <p:tav tm="100000">
                                          <p:val>
                                            <p:fltVal val="1"/>
                                          </p:val>
                                        </p:tav>
                                      </p:tavLst>
                                    </p:anim>
                                    <p:anim calcmode="lin" valueType="num">
                                      <p:cBhvr>
                                        <p:cTn id="36" dur="2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260648"/>
            <a:ext cx="6336704" cy="648072"/>
          </a:xfrm>
        </p:spPr>
        <p:txBody>
          <a:bodyPr>
            <a:prstTxWarp prst="textWave1">
              <a:avLst/>
            </a:prstTxWarp>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49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Женская одежда</a:t>
            </a:r>
            <a:endParaRPr lang="ru-RU" sz="49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44008" y="1723876"/>
            <a:ext cx="4267200" cy="4318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101" y="1988637"/>
            <a:ext cx="4661163" cy="309634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520" y="1474496"/>
            <a:ext cx="8773660" cy="5256584"/>
          </a:xfrm>
          <a:prstGeom prst="rect">
            <a:avLst/>
          </a:prstGeom>
          <a:ln>
            <a:noFill/>
          </a:ln>
          <a:effectLst>
            <a:softEdge rad="112500"/>
          </a:effectLst>
        </p:spPr>
      </p:pic>
      <p:sp>
        <p:nvSpPr>
          <p:cNvPr id="7" name="Прямоугольник 6"/>
          <p:cNvSpPr/>
          <p:nvPr/>
        </p:nvSpPr>
        <p:spPr>
          <a:xfrm>
            <a:off x="683568" y="1052736"/>
            <a:ext cx="2028440" cy="430887"/>
          </a:xfrm>
          <a:prstGeom prst="rect">
            <a:avLst/>
          </a:prstGeom>
        </p:spPr>
        <p:txBody>
          <a:bodyPr wrap="none">
            <a:spAutoFit/>
          </a:bodyPr>
          <a:lstStyle/>
          <a:p>
            <a:r>
              <a:rPr lang="ru-RU" sz="2200" i="1" dirty="0" err="1">
                <a:ln w="18415" cmpd="sng">
                  <a:solidFill>
                    <a:srgbClr val="FFFFFF"/>
                  </a:solidFill>
                  <a:prstDash val="solid"/>
                </a:ln>
                <a:solidFill>
                  <a:srgbClr val="FFFFFF"/>
                </a:solidFill>
                <a:effectLst>
                  <a:outerShdw blurRad="63500" dir="3600000" algn="tl" rotWithShape="0">
                    <a:srgbClr val="000000">
                      <a:alpha val="70000"/>
                    </a:srgbClr>
                  </a:outerShdw>
                </a:effectLst>
              </a:rPr>
              <a:t>Жуцюнь</a:t>
            </a:r>
            <a:r>
              <a:rPr 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ja-JP" alt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襦裙</a:t>
            </a:r>
            <a:r>
              <a:rPr 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endParaRPr lang="ru-RU" sz="2200" dirty="0"/>
          </a:p>
        </p:txBody>
      </p:sp>
    </p:spTree>
    <p:extLst>
      <p:ext uri="{BB962C8B-B14F-4D97-AF65-F5344CB8AC3E}">
        <p14:creationId xmlns:p14="http://schemas.microsoft.com/office/powerpoint/2010/main" val="102275655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style.rotation</p:attrName>
                                        </p:attrNameLst>
                                      </p:cBhvr>
                                      <p:tavLst>
                                        <p:tav tm="0">
                                          <p:val>
                                            <p:fltVal val="90"/>
                                          </p:val>
                                        </p:tav>
                                        <p:tav tm="100000">
                                          <p:val>
                                            <p:fltVal val="0"/>
                                          </p:val>
                                        </p:tav>
                                      </p:tavLst>
                                    </p:anim>
                                    <p:animEffect transition="in" filter="fade">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88640"/>
            <a:ext cx="8003232" cy="1228998"/>
          </a:xfrm>
        </p:spPr>
        <p:txBody>
          <a:bodyPr>
            <a:noAutofit/>
          </a:bodyPr>
          <a:lstStyle/>
          <a:p>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Есть подвид </a:t>
            </a:r>
            <a:r>
              <a:rPr lang="ru-RU" sz="2200" b="0" i="1"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Жуцуня</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как с кофтой, так и без,  с дополнительным </a:t>
            </a:r>
            <a:r>
              <a:rPr lang="ru-RU" sz="2200" b="0" i="1"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приталиванием</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имеет множество вариантов:</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3728" y="1556792"/>
            <a:ext cx="4762500" cy="4286250"/>
          </a:xfrm>
          <a:prstGeom prst="ellipse">
            <a:avLst/>
          </a:prstGeom>
          <a:ln>
            <a:noFill/>
          </a:ln>
          <a:effectLst>
            <a:softEdge rad="112500"/>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241988"/>
            <a:ext cx="8710488" cy="6350000"/>
          </a:xfrm>
          <a:prstGeom prst="rect">
            <a:avLst/>
          </a:prstGeom>
        </p:spPr>
      </p:pic>
    </p:spTree>
    <p:extLst>
      <p:ext uri="{BB962C8B-B14F-4D97-AF65-F5344CB8AC3E}">
        <p14:creationId xmlns:p14="http://schemas.microsoft.com/office/powerpoint/2010/main" val="166665327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3"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
                                        <p:tgtEl>
                                          <p:spTgt spid="5"/>
                                        </p:tgtEl>
                                      </p:cBhvr>
                                    </p:animEffect>
                                    <p:anim calcmode="lin" valueType="num">
                                      <p:cBhvr>
                                        <p:cTn id="13" dur="400" fill="hold"/>
                                        <p:tgtEl>
                                          <p:spTgt spid="5"/>
                                        </p:tgtEl>
                                        <p:attrNameLst>
                                          <p:attrName>ppt_x</p:attrName>
                                        </p:attrNameLst>
                                      </p:cBhvr>
                                      <p:tavLst>
                                        <p:tav tm="0">
                                          <p:val>
                                            <p:strVal val="#ppt_x"/>
                                          </p:val>
                                        </p:tav>
                                        <p:tav tm="100000">
                                          <p:val>
                                            <p:strVal val="#ppt_x"/>
                                          </p:val>
                                        </p:tav>
                                      </p:tavLst>
                                    </p:anim>
                                    <p:anim calcmode="lin" valueType="num">
                                      <p:cBhvr>
                                        <p:cTn id="14" dur="400" fill="hold"/>
                                        <p:tgtEl>
                                          <p:spTgt spid="5"/>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endParaRPr lang="ru-RU" b="1" dirty="0" smtClean="0"/>
          </a:p>
          <a:p>
            <a:endParaRPr lang="ru-RU" b="1" dirty="0"/>
          </a:p>
          <a:p>
            <a:endParaRPr lang="ru-RU" b="1" dirty="0" smtClean="0"/>
          </a:p>
          <a:p>
            <a:endParaRPr lang="ru-RU" b="1" dirty="0"/>
          </a:p>
          <a:p>
            <a:endParaRPr lang="ru-RU" b="1" dirty="0" smtClean="0"/>
          </a:p>
          <a:p>
            <a:endParaRPr lang="ru-RU" b="1" dirty="0"/>
          </a:p>
          <a:p>
            <a:endParaRPr lang="ru-RU" b="1" dirty="0" smtClean="0"/>
          </a:p>
          <a:p>
            <a:r>
              <a:rPr lang="ru-RU" sz="2200" i="1"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Шанцюнь</a:t>
            </a:r>
            <a:r>
              <a:rPr lang="ru-RU" sz="22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ja-JP" alt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衫裙</a:t>
            </a:r>
            <a:r>
              <a:rPr 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 — длинная до поясницы кофта с юбкой. Юбка может быть, как широкой, так и узкой.</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6632"/>
            <a:ext cx="6667500" cy="4171950"/>
          </a:xfrm>
          <a:prstGeom prst="rect">
            <a:avLst/>
          </a:prstGeom>
          <a:ln>
            <a:noFill/>
          </a:ln>
          <a:effectLst>
            <a:softEdge rad="112500"/>
          </a:effectLst>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593970"/>
            <a:ext cx="7340600" cy="4254500"/>
          </a:xfrm>
          <a:prstGeom prst="rect">
            <a:avLst/>
          </a:prstGeom>
          <a:ln>
            <a:noFill/>
          </a:ln>
          <a:effectLst>
            <a:softEdge rad="112500"/>
          </a:effec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880" y="0"/>
            <a:ext cx="8470900" cy="6350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3274852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nodeType="clickEffect">
                                  <p:stCondLst>
                                    <p:cond delay="0"/>
                                  </p:stCondLst>
                                  <p:childTnLst>
                                    <p:animEffect transition="out" filter="circle(out)">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5865515"/>
          </a:xfrm>
        </p:spPr>
        <p:txBody>
          <a:bodyPr>
            <a:normAutofit/>
          </a:bodyPr>
          <a:lstStyle/>
          <a:p>
            <a:r>
              <a:rPr 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Длинная рубаха/майка-халат, с узкими рукавами, называется «</a:t>
            </a:r>
            <a:r>
              <a:rPr lang="ru-RU" sz="2200" i="1" dirty="0" err="1">
                <a:ln w="18415" cmpd="sng">
                  <a:solidFill>
                    <a:srgbClr val="FFFFFF"/>
                  </a:solidFill>
                  <a:prstDash val="solid"/>
                </a:ln>
                <a:solidFill>
                  <a:srgbClr val="FFFFFF"/>
                </a:solidFill>
                <a:effectLst>
                  <a:outerShdw blurRad="63500" dir="3600000" algn="tl" rotWithShape="0">
                    <a:srgbClr val="000000">
                      <a:alpha val="70000"/>
                    </a:srgbClr>
                  </a:outerShdw>
                </a:effectLst>
              </a:rPr>
              <a:t>Пао</a:t>
            </a:r>
            <a:r>
              <a:rPr 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ja-JP" alt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袍</a:t>
            </a:r>
            <a:r>
              <a:rPr lang="ru-RU" sz="2200" i="1" dirty="0">
                <a:ln w="18415" cmpd="sng">
                  <a:solidFill>
                    <a:srgbClr val="FFFFFF"/>
                  </a:solidFill>
                  <a:prstDash val="solid"/>
                </a:ln>
                <a:solidFill>
                  <a:srgbClr val="FFFFFF"/>
                </a:solidFill>
                <a:effectLst>
                  <a:outerShdw blurRad="63500" dir="3600000" algn="tl" rotWithShape="0">
                    <a:srgbClr val="000000">
                      <a:alpha val="70000"/>
                    </a:srgbClr>
                  </a:outerShdw>
                </a:effectLst>
              </a:rPr>
              <a:t>). Он очень богато расписывался для знати. Легкая версия могла не иметь воротника.</a:t>
            </a: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369758"/>
            <a:ext cx="4752528" cy="3144433"/>
          </a:xfrm>
          <a:prstGeom prst="rect">
            <a:avLst/>
          </a:prstGeom>
          <a:ln>
            <a:noFill/>
          </a:ln>
          <a:effectLst>
            <a:softEdge rad="112500"/>
          </a:effectLst>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62" y="1369758"/>
            <a:ext cx="8890000" cy="5219700"/>
          </a:xfrm>
          <a:prstGeom prst="rect">
            <a:avLst/>
          </a:prstGeom>
          <a:ln>
            <a:noFill/>
          </a:ln>
          <a:effectLst>
            <a:softEdge rad="112500"/>
          </a:effectLst>
        </p:spPr>
      </p:pic>
    </p:spTree>
    <p:extLst>
      <p:ext uri="{BB962C8B-B14F-4D97-AF65-F5344CB8AC3E}">
        <p14:creationId xmlns:p14="http://schemas.microsoft.com/office/powerpoint/2010/main" val="24623154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32554" y="19472"/>
            <a:ext cx="2520280" cy="6555641"/>
          </a:xfrm>
          <a:prstGeom prst="rect">
            <a:avLst/>
          </a:prstGeom>
        </p:spPr>
        <p:txBody>
          <a:bodyPr wrap="square">
            <a:spAutoFit/>
          </a:bodyPr>
          <a:lstStyle/>
          <a:p>
            <a:r>
              <a:rPr lang="ru-RU" sz="2000" b="1" i="1" dirty="0" err="1"/>
              <a:t>Чаньшан</a:t>
            </a:r>
            <a:r>
              <a:rPr lang="ru-RU" sz="2000" b="1" i="1" dirty="0"/>
              <a:t> (</a:t>
            </a:r>
            <a:r>
              <a:rPr lang="ru-RU" sz="2000" b="1" i="1" dirty="0" err="1"/>
              <a:t>Ченсам</a:t>
            </a:r>
            <a:r>
              <a:rPr lang="ru-RU" sz="2000" b="1" i="1" dirty="0"/>
              <a:t>)</a:t>
            </a:r>
            <a:r>
              <a:rPr lang="ru-RU" sz="2000" i="1" dirty="0"/>
              <a:t> </a:t>
            </a:r>
            <a:r>
              <a:rPr lang="ru-RU" sz="2000" b="1" i="1" dirty="0"/>
              <a:t>(</a:t>
            </a:r>
            <a:r>
              <a:rPr lang="ja-JP" altLang="en-US" sz="2000" b="1" i="1" dirty="0"/>
              <a:t>長衫</a:t>
            </a:r>
            <a:r>
              <a:rPr lang="en-US" altLang="ja-JP" sz="2000" b="1" i="1" dirty="0"/>
              <a:t>)</a:t>
            </a:r>
            <a:r>
              <a:rPr lang="ja-JP" altLang="en-US" sz="2000" i="1" dirty="0"/>
              <a:t>  </a:t>
            </a:r>
            <a:r>
              <a:rPr lang="en-US" altLang="ja-JP" sz="2000" i="1" dirty="0"/>
              <a:t>- </a:t>
            </a:r>
            <a:r>
              <a:rPr lang="ru-RU" sz="2000" i="1" dirty="0"/>
              <a:t>широкое платье, основанное на </a:t>
            </a:r>
            <a:r>
              <a:rPr lang="ru-RU" sz="2000" i="1" dirty="0" err="1"/>
              <a:t>пао</a:t>
            </a:r>
            <a:r>
              <a:rPr lang="ru-RU" sz="2000" i="1" dirty="0"/>
              <a:t>, полностью скрывавшее фигуру и </a:t>
            </a:r>
            <a:r>
              <a:rPr lang="ru-RU" sz="2000" i="1" dirty="0" smtClean="0"/>
              <a:t>оставляющее видимыми </a:t>
            </a:r>
            <a:r>
              <a:rPr lang="ru-RU" sz="2000" i="1" dirty="0"/>
              <a:t>только голову, ладони и носки обуви. В </a:t>
            </a:r>
            <a:r>
              <a:rPr lang="ru-RU" sz="2000" i="1" dirty="0" smtClean="0"/>
              <a:t>1636г</a:t>
            </a:r>
            <a:r>
              <a:rPr lang="ru-RU" sz="2000" i="1" dirty="0"/>
              <a:t>.  вышел императорский указ, по которому все китаянки, </a:t>
            </a:r>
            <a:r>
              <a:rPr lang="ru-RU" sz="2000" i="1" dirty="0" err="1"/>
              <a:t>входивщие</a:t>
            </a:r>
            <a:r>
              <a:rPr lang="ru-RU" sz="2000" i="1" dirty="0"/>
              <a:t> в это сословие, должны были носить его. В 1644 маньчжуры ослабили это требование, но </a:t>
            </a:r>
            <a:r>
              <a:rPr lang="ru-RU" sz="2000" i="1" dirty="0" err="1"/>
              <a:t>чаньшан</a:t>
            </a:r>
            <a:r>
              <a:rPr lang="ru-RU" sz="2000" i="1" dirty="0"/>
              <a:t> уже успело полюбиться.</a:t>
            </a: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32" y="548680"/>
            <a:ext cx="5530214" cy="460851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reflection blurRad="6350" stA="50000" endA="300" endPos="55500" dist="50800" dir="5400000" sy="-100000" algn="bl" rotWithShape="0"/>
          </a:effectLst>
          <a:scene3d>
            <a:camera prst="perspectiveFront" fov="5400000"/>
            <a:lightRig rig="threePt" dir="t">
              <a:rot lat="0" lon="0" rev="19200000"/>
            </a:lightRig>
          </a:scene3d>
          <a:sp3d extrusionH="25400">
            <a:bevelT w="304800" h="152400" prst="hardEdge"/>
            <a:extrusionClr>
              <a:srgbClr val="FFFFFF"/>
            </a:extrusionClr>
          </a:sp3d>
        </p:spPr>
      </p:pic>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3768" y="19472"/>
            <a:ext cx="6264696" cy="65024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5214266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3538736" cy="5793507"/>
          </a:xfrm>
        </p:spPr>
        <p:txBody>
          <a:bodyPr>
            <a:normAutofit fontScale="85000" lnSpcReduction="10000"/>
          </a:bodyPr>
          <a:lstStyle/>
          <a:p>
            <a:pPr fontAlgn="base"/>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Как и все национальные костюмы, традиционный китайский наряд имеет целый ряд особенностей, которые отражают особенности китайского мировоззрения и их традиции.</a:t>
            </a:r>
          </a:p>
          <a:p>
            <a:pPr fontAlgn="base"/>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Одной из главных особенностей, на которую нельзя не обратить внимания, является контрастная окантовка, украшающая как мужские, так и женские костюмы.</a:t>
            </a:r>
          </a:p>
          <a:p>
            <a:pPr fontAlgn="base"/>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Еще один важный элемент – воротник-стойка, который дополняет все рубашки и платья.</a:t>
            </a:r>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95936" y="620688"/>
            <a:ext cx="4896544" cy="573325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330245802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70186"/>
          </a:xfrm>
        </p:spPr>
        <p:txBody>
          <a:bodyPr>
            <a:noAutofit/>
          </a:bodyPr>
          <a:lstStyle/>
          <a:p>
            <a:r>
              <a:rPr lang="ru-RU" sz="2200" b="0" i="1"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Ципао</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200" b="0" i="1"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旗袍</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восходит к предыдущему. В XX веке после падения династии Цин в Шанхае </a:t>
            </a:r>
            <a:r>
              <a:rPr lang="ru-RU" sz="2200" b="0" i="1"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чаншан</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стали делать более узкими, платья сильно облегали фигуру, а для того, чтобы позволить ногам двигаться свободно, по бокам появились высокие разрезы.</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982550"/>
            <a:ext cx="3312368" cy="41826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1525932"/>
            <a:ext cx="4752528" cy="509587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2684577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26170"/>
          </a:xfrm>
        </p:spPr>
        <p:txBody>
          <a:bodyPr>
            <a:noAutofit/>
          </a:bodyPr>
          <a:lstStyle/>
          <a:p>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В дальнейшем </a:t>
            </a:r>
            <a:r>
              <a:rPr lang="ru-RU" sz="2200" b="0" i="1"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ципао</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модифицировалось до укороченного вида, с вырезами на спине и массой дополнительных аксессуаров. Это платье скромное и элегантное одновременно, полюбилось практически во всех странах, включая нашу.</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368960"/>
            <a:ext cx="5400600" cy="619125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368960"/>
            <a:ext cx="3648135" cy="639735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878" y="130835"/>
            <a:ext cx="4928186" cy="64293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47864" y="313994"/>
            <a:ext cx="5076564" cy="60630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34329884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80">
                                          <p:stCondLst>
                                            <p:cond delay="0"/>
                                          </p:stCondLst>
                                        </p:cTn>
                                        <p:tgtEl>
                                          <p:spTgt spid="5"/>
                                        </p:tgtEl>
                                      </p:cBhvr>
                                    </p:animEffect>
                                    <p:anim calcmode="lin" valueType="num">
                                      <p:cBhvr>
                                        <p:cTn id="1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4" dur="26">
                                          <p:stCondLst>
                                            <p:cond delay="650"/>
                                          </p:stCondLst>
                                        </p:cTn>
                                        <p:tgtEl>
                                          <p:spTgt spid="5"/>
                                        </p:tgtEl>
                                      </p:cBhvr>
                                      <p:to x="100000" y="60000"/>
                                    </p:animScale>
                                    <p:animScale>
                                      <p:cBhvr>
                                        <p:cTn id="25" dur="166" decel="50000">
                                          <p:stCondLst>
                                            <p:cond delay="676"/>
                                          </p:stCondLst>
                                        </p:cTn>
                                        <p:tgtEl>
                                          <p:spTgt spid="5"/>
                                        </p:tgtEl>
                                      </p:cBhvr>
                                      <p:to x="100000" y="100000"/>
                                    </p:animScale>
                                    <p:animScale>
                                      <p:cBhvr>
                                        <p:cTn id="26" dur="26">
                                          <p:stCondLst>
                                            <p:cond delay="1312"/>
                                          </p:stCondLst>
                                        </p:cTn>
                                        <p:tgtEl>
                                          <p:spTgt spid="5"/>
                                        </p:tgtEl>
                                      </p:cBhvr>
                                      <p:to x="100000" y="80000"/>
                                    </p:animScale>
                                    <p:animScale>
                                      <p:cBhvr>
                                        <p:cTn id="27" dur="166" decel="50000">
                                          <p:stCondLst>
                                            <p:cond delay="1338"/>
                                          </p:stCondLst>
                                        </p:cTn>
                                        <p:tgtEl>
                                          <p:spTgt spid="5"/>
                                        </p:tgtEl>
                                      </p:cBhvr>
                                      <p:to x="100000" y="100000"/>
                                    </p:animScale>
                                    <p:animScale>
                                      <p:cBhvr>
                                        <p:cTn id="28" dur="26">
                                          <p:stCondLst>
                                            <p:cond delay="1642"/>
                                          </p:stCondLst>
                                        </p:cTn>
                                        <p:tgtEl>
                                          <p:spTgt spid="5"/>
                                        </p:tgtEl>
                                      </p:cBhvr>
                                      <p:to x="100000" y="90000"/>
                                    </p:animScale>
                                    <p:animScale>
                                      <p:cBhvr>
                                        <p:cTn id="29" dur="166" decel="50000">
                                          <p:stCondLst>
                                            <p:cond delay="1668"/>
                                          </p:stCondLst>
                                        </p:cTn>
                                        <p:tgtEl>
                                          <p:spTgt spid="5"/>
                                        </p:tgtEl>
                                      </p:cBhvr>
                                      <p:to x="100000" y="100000"/>
                                    </p:animScale>
                                    <p:animScale>
                                      <p:cBhvr>
                                        <p:cTn id="30" dur="26">
                                          <p:stCondLst>
                                            <p:cond delay="1808"/>
                                          </p:stCondLst>
                                        </p:cTn>
                                        <p:tgtEl>
                                          <p:spTgt spid="5"/>
                                        </p:tgtEl>
                                      </p:cBhvr>
                                      <p:to x="100000" y="95000"/>
                                    </p:animScale>
                                    <p:animScale>
                                      <p:cBhvr>
                                        <p:cTn id="31" dur="166" decel="50000">
                                          <p:stCondLst>
                                            <p:cond delay="1834"/>
                                          </p:stCondLst>
                                        </p:cTn>
                                        <p:tgtEl>
                                          <p:spTgt spid="5"/>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style.rotation</p:attrName>
                                        </p:attrNameLst>
                                      </p:cBhvr>
                                      <p:tavLst>
                                        <p:tav tm="0">
                                          <p:val>
                                            <p:fltVal val="90"/>
                                          </p:val>
                                        </p:tav>
                                        <p:tav tm="100000">
                                          <p:val>
                                            <p:fltVal val="0"/>
                                          </p:val>
                                        </p:tav>
                                      </p:tavLst>
                                    </p:anim>
                                    <p:animEffect transition="in" filter="fade">
                                      <p:cBhvr>
                                        <p:cTn id="39" dur="10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5"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fltVal val="0"/>
                                          </p:val>
                                        </p:tav>
                                        <p:tav tm="100000">
                                          <p:val>
                                            <p:strVal val="#ppt_w"/>
                                          </p:val>
                                        </p:tav>
                                      </p:tavLst>
                                    </p:anim>
                                    <p:anim calcmode="lin" valueType="num">
                                      <p:cBhvr>
                                        <p:cTn id="45" dur="1000" fill="hold"/>
                                        <p:tgtEl>
                                          <p:spTgt spid="8"/>
                                        </p:tgtEl>
                                        <p:attrNameLst>
                                          <p:attrName>ppt_h</p:attrName>
                                        </p:attrNameLst>
                                      </p:cBhvr>
                                      <p:tavLst>
                                        <p:tav tm="0">
                                          <p:val>
                                            <p:fltVal val="0"/>
                                          </p:val>
                                        </p:tav>
                                        <p:tav tm="100000">
                                          <p:val>
                                            <p:strVal val="#ppt_h"/>
                                          </p:val>
                                        </p:tav>
                                      </p:tavLst>
                                    </p:anim>
                                    <p:anim calcmode="lin" valueType="num">
                                      <p:cBhvr>
                                        <p:cTn id="4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16632"/>
            <a:ext cx="6645424" cy="1080120"/>
          </a:xfrm>
          <a:effectLst>
            <a:glow rad="139700">
              <a:schemeClr val="accent2">
                <a:satMod val="175000"/>
                <a:alpha val="40000"/>
              </a:schemeClr>
            </a:glow>
          </a:effectLst>
        </p:spPr>
        <p:txBody>
          <a:bodyPr>
            <a:prstTxWarp prst="textWave1">
              <a:avLst/>
            </a:prstTxWarp>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60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Головной убор </a:t>
            </a:r>
            <a:endParaRPr lang="ru-RU" sz="60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124744"/>
            <a:ext cx="5832648" cy="54006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Объект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8054" y="1032046"/>
            <a:ext cx="6894913" cy="510202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Объект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260648"/>
            <a:ext cx="7920880" cy="633670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8668767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9796" y="188640"/>
            <a:ext cx="7772400" cy="792087"/>
          </a:xfrm>
        </p:spPr>
        <p:txBody>
          <a:bodyPr>
            <a:prstTxWarp prst="textWave1">
              <a:avLst/>
            </a:prstTxWarp>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Китайский национальный костюм</a:t>
            </a:r>
            <a:endParaRPr lang="ru-RU"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5494" y="1340768"/>
            <a:ext cx="7200800" cy="4104456"/>
          </a:xfrm>
          <a:prstGeom prst="snip2DiagRect">
            <a:avLst/>
          </a:prstGeom>
          <a:solidFill>
            <a:srgbClr val="FFFFFF">
              <a:shade val="85000"/>
            </a:srgbClr>
          </a:solidFill>
          <a:ln w="88900" cap="sq">
            <a:noFill/>
            <a:miter lim="800000"/>
          </a:ln>
          <a:effectLst>
            <a:glow rad="228600">
              <a:schemeClr val="accent6">
                <a:satMod val="175000"/>
                <a:alpha val="40000"/>
              </a:schemeClr>
            </a:glow>
            <a:outerShdw blurRad="107950" dist="12700" dir="5400000" algn="ctr">
              <a:srgbClr val="000000"/>
            </a:outerShdw>
            <a:reflection blurRad="6350" stA="50000" endA="300" endPos="90000" dist="50800" dir="5400000" sy="-100000" algn="bl" rotWithShape="0"/>
            <a:softEdge rad="127000"/>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1012526632"/>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Объект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404664"/>
            <a:ext cx="7992888" cy="572824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Объект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268656"/>
            <a:ext cx="8712968" cy="6000257"/>
          </a:xfrm>
          <a:prstGeom prst="roundRect">
            <a:avLst>
              <a:gd name="adj" fmla="val 4167"/>
            </a:avLst>
          </a:prstGeom>
          <a:solidFill>
            <a:srgbClr val="FFFFFF"/>
          </a:solidFill>
          <a:ln w="76200" cap="sq">
            <a:solidFill>
              <a:srgbClr val="EAEAEA"/>
            </a:solidFill>
            <a:miter lim="800000"/>
          </a:ln>
          <a:effectLst>
            <a:innerShdw blurRad="114300">
              <a:prstClr val="black"/>
            </a:innerShdw>
            <a:reflection blurRad="12700" stA="33000" endPos="28000" dist="5000" dir="5400000" sy="-100000" algn="bl" rotWithShape="0"/>
          </a:effectLst>
          <a:scene3d>
            <a:camera prst="perspectiveRight"/>
            <a:lightRig rig="threePt" dir="t">
              <a:rot lat="0" lon="0" rev="2700000"/>
            </a:lightRig>
          </a:scene3d>
          <a:sp3d contourW="6350">
            <a:bevelT h="38100" prst="artDeco"/>
            <a:contourClr>
              <a:srgbClr val="C0C0C0"/>
            </a:contourClr>
          </a:sp3d>
        </p:spPr>
      </p:pic>
      <p:sp>
        <p:nvSpPr>
          <p:cNvPr id="11" name="Объект 10"/>
          <p:cNvSpPr>
            <a:spLocks noGrp="1"/>
          </p:cNvSpPr>
          <p:nvPr>
            <p:ph idx="1"/>
          </p:nvPr>
        </p:nvSpPr>
        <p:spPr>
          <a:xfrm>
            <a:off x="421196" y="620688"/>
            <a:ext cx="8229600" cy="4525963"/>
          </a:xfrm>
        </p:spPr>
        <p:txBody>
          <a:bodyPr/>
          <a:lstStyle/>
          <a:p>
            <a:endParaRPr lang="ru-RU" dirty="0"/>
          </a:p>
        </p:txBody>
      </p:sp>
    </p:spTree>
    <p:extLst>
      <p:ext uri="{BB962C8B-B14F-4D97-AF65-F5344CB8AC3E}">
        <p14:creationId xmlns:p14="http://schemas.microsoft.com/office/powerpoint/2010/main" val="128718011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xit" presetSubtype="0" fill="hold" nodeType="clickEffect">
                                  <p:stCondLst>
                                    <p:cond delay="0"/>
                                  </p:stCondLst>
                                  <p:childTnLst>
                                    <p:animScale>
                                      <p:cBhvr>
                                        <p:cTn id="6"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7" dur="1000" accel="50000">
                                          <p:stCondLst>
                                            <p:cond delay="0"/>
                                          </p:stCondLst>
                                        </p:cTn>
                                        <p:tgtEl>
                                          <p:spTgt spid="9"/>
                                        </p:tgtEl>
                                        <p:attrNameLst>
                                          <p:attrName>ppt_x</p:attrName>
                                          <p:attrName>ppt_y</p:attrName>
                                        </p:attrNameLst>
                                      </p:cBhvr>
                                    </p:animMotion>
                                    <p:animEffect transition="out" filter="fade">
                                      <p:cBhvr>
                                        <p:cTn id="8" dur="1000"/>
                                        <p:tgtEl>
                                          <p:spTgt spid="9"/>
                                        </p:tgtEl>
                                      </p:cBhvr>
                                    </p:animEffect>
                                    <p:set>
                                      <p:cBhvr>
                                        <p:cTn id="9" dur="1" fill="hold">
                                          <p:stCondLst>
                                            <p:cond delay="9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80">
                                          <p:stCondLst>
                                            <p:cond delay="0"/>
                                          </p:stCondLst>
                                        </p:cTn>
                                        <p:tgtEl>
                                          <p:spTgt spid="10"/>
                                        </p:tgtEl>
                                      </p:cBhvr>
                                    </p:animEffect>
                                    <p:anim calcmode="lin" valueType="num">
                                      <p:cBhvr>
                                        <p:cTn id="1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0" dur="26">
                                          <p:stCondLst>
                                            <p:cond delay="650"/>
                                          </p:stCondLst>
                                        </p:cTn>
                                        <p:tgtEl>
                                          <p:spTgt spid="10"/>
                                        </p:tgtEl>
                                      </p:cBhvr>
                                      <p:to x="100000" y="60000"/>
                                    </p:animScale>
                                    <p:animScale>
                                      <p:cBhvr>
                                        <p:cTn id="21" dur="166" decel="50000">
                                          <p:stCondLst>
                                            <p:cond delay="67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548680"/>
            <a:ext cx="5688632" cy="5577483"/>
          </a:xfrm>
          <a:prstGeom prst="rect">
            <a:avLst/>
          </a:prstGeom>
          <a:ln>
            <a:noFill/>
          </a:ln>
          <a:effectLst>
            <a:softEdge rad="112500"/>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712" y="116632"/>
            <a:ext cx="4590288" cy="6624736"/>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04" y="213525"/>
            <a:ext cx="4642338" cy="643094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5009" y="116632"/>
            <a:ext cx="5720282" cy="652783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8" name="Рисунок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0774" y="116632"/>
            <a:ext cx="4642338" cy="65278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4873297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2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8229600" cy="1143000"/>
          </a:xfrm>
        </p:spPr>
        <p:txBody>
          <a:bodyPr>
            <a:prstTxWarp prst="textWave1">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Обувь традиционная</a:t>
            </a:r>
            <a:endParaRPr lang="ru-RU"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9" y="1340768"/>
            <a:ext cx="5544616" cy="517403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Прямоугольник 4"/>
          <p:cNvSpPr/>
          <p:nvPr/>
        </p:nvSpPr>
        <p:spPr>
          <a:xfrm>
            <a:off x="5878450" y="980728"/>
            <a:ext cx="3059832" cy="5909310"/>
          </a:xfrm>
          <a:prstGeom prst="rect">
            <a:avLst/>
          </a:prstGeom>
        </p:spPr>
        <p:txBody>
          <a:bodyPr wrap="square">
            <a:spAutoFit/>
          </a:bodyPr>
          <a:lstStyle/>
          <a:p>
            <a:pPr fontAlgn="base"/>
            <a:r>
              <a:rPr lang="ru-RU"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Частью </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китайского стиля всегда считалась  </a:t>
            </a:r>
            <a:r>
              <a:rPr lang="ru-RU"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обувь </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и головные уборы. Традиционная обувь никогда не отличалась удобством. Китайские женщины всеми силами старались добиться того, чтобы их ступни всегда оставались маленькими, иногда идя на большие жертвы ради </a:t>
            </a:r>
            <a:r>
              <a:rPr lang="ru-RU" i="1"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этого.Частью</a:t>
            </a:r>
            <a:r>
              <a:rPr lang="ru-RU"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национального костюма были небольшие треугольные туфли, либо пошитые из легкой ткани, либо плетенные из соломы. Более теплый вариант – высокие матерчатые сапоги, напоминающие чулки.</a:t>
            </a:r>
            <a:endPar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72267194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prstTxWarp prst="textWave1">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Свадебный костюм</a:t>
            </a:r>
            <a:endParaRPr lang="ru-RU"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124743"/>
            <a:ext cx="8116988" cy="5256585"/>
          </a:xfrm>
          <a:prstGeom prst="rect">
            <a:avLst/>
          </a:prstGeom>
          <a:ln>
            <a:noFill/>
          </a:ln>
          <a:effectLst>
            <a:softEdge rad="112500"/>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289" y="1052736"/>
            <a:ext cx="4147727" cy="5184576"/>
          </a:xfrm>
          <a:prstGeom prst="rect">
            <a:avLst/>
          </a:prstGeom>
          <a:ln>
            <a:noFill/>
          </a:ln>
          <a:effectLst>
            <a:softEdge rad="112500"/>
          </a:effec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52" y="188640"/>
            <a:ext cx="8096250" cy="641032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37262682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xit" presetSubtype="0" fill="hold" nodeType="clickEffect">
                                  <p:stCondLst>
                                    <p:cond delay="0"/>
                                  </p:stCondLst>
                                  <p:childTnLst>
                                    <p:animEffect transition="out" filter="wipe(down)">
                                      <p:cBhvr>
                                        <p:cTn id="6" dur="180" accel="50000">
                                          <p:stCondLst>
                                            <p:cond delay="1820"/>
                                          </p:stCondLst>
                                        </p:cTn>
                                        <p:tgtEl>
                                          <p:spTgt spid="4"/>
                                        </p:tgtEl>
                                      </p:cBhvr>
                                    </p:animEffect>
                                    <p:anim calcmode="lin" valueType="num">
                                      <p:cBhvr>
                                        <p:cTn id="7" dur="1822" tmFilter="0,0; 0.14,0.31; 0.43,0.73; 0.71,0.91; 1.0,1.0">
                                          <p:stCondLst>
                                            <p:cond delay="0"/>
                                          </p:stCondLst>
                                        </p:cTn>
                                        <p:tgtEl>
                                          <p:spTgt spid="4"/>
                                        </p:tgtEl>
                                        <p:attrNameLst>
                                          <p:attrName>ppt_x</p:attrName>
                                        </p:attrNameLst>
                                      </p:cBhvr>
                                      <p:tavLst>
                                        <p:tav tm="0">
                                          <p:val>
                                            <p:strVal val="ppt_x"/>
                                          </p:val>
                                        </p:tav>
                                        <p:tav tm="100000">
                                          <p:val>
                                            <p:strVal val="#ppt_x+0.25"/>
                                          </p:val>
                                        </p:tav>
                                      </p:tavLst>
                                    </p:anim>
                                    <p:anim calcmode="lin" valueType="num">
                                      <p:cBhvr>
                                        <p:cTn id="8" dur="178">
                                          <p:stCondLst>
                                            <p:cond delay="1822"/>
                                          </p:stCondLst>
                                        </p:cTn>
                                        <p:tgtEl>
                                          <p:spTgt spid="4"/>
                                        </p:tgtEl>
                                        <p:attrNameLst>
                                          <p:attrName>ppt_x</p:attrName>
                                        </p:attrNameLst>
                                      </p:cBhvr>
                                      <p:tavLst>
                                        <p:tav tm="0">
                                          <p:val>
                                            <p:strVal val="ppt_x"/>
                                          </p:val>
                                        </p:tav>
                                        <p:tav tm="100000">
                                          <p:val>
                                            <p:strVal val="ppt_x"/>
                                          </p:val>
                                        </p:tav>
                                      </p:tavLst>
                                    </p:anim>
                                    <p:anim calcmode="lin" valueType="num">
                                      <p:cBhvr>
                                        <p:cTn id="9" dur="664" tmFilter="0.0,0.0;0.25,0.07;0.50,0.2;0.75,0.467;1.0,1.0">
                                          <p:stCondLst>
                                            <p:cond delay="0"/>
                                          </p:stCondLst>
                                        </p:cTn>
                                        <p:tgtEl>
                                          <p:spTgt spid="4"/>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 dur="180" accel="50000">
                                          <p:stCondLst>
                                            <p:cond delay="1820"/>
                                          </p:stCondLst>
                                        </p:cTn>
                                        <p:tgtEl>
                                          <p:spTgt spid="4"/>
                                        </p:tgtEl>
                                        <p:attrNameLst>
                                          <p:attrName>ppt_y</p:attrName>
                                        </p:attrNameLst>
                                      </p:cBhvr>
                                      <p:tavLst>
                                        <p:tav tm="0">
                                          <p:val>
                                            <p:strVal val="ppt_y"/>
                                          </p:val>
                                        </p:tav>
                                        <p:tav tm="100000">
                                          <p:val>
                                            <p:strVal val="ppt_y+ppt_h"/>
                                          </p:val>
                                        </p:tav>
                                      </p:tavLst>
                                    </p:anim>
                                    <p:animScale>
                                      <p:cBhvr>
                                        <p:cTn id="14" dur="26">
                                          <p:stCondLst>
                                            <p:cond delay="620"/>
                                          </p:stCondLst>
                                        </p:cTn>
                                        <p:tgtEl>
                                          <p:spTgt spid="4"/>
                                        </p:tgtEl>
                                      </p:cBhvr>
                                      <p:to x="100000" y="60000"/>
                                    </p:animScale>
                                    <p:animScale>
                                      <p:cBhvr>
                                        <p:cTn id="15" dur="166" decel="50000">
                                          <p:stCondLst>
                                            <p:cond delay="646"/>
                                          </p:stCondLst>
                                        </p:cTn>
                                        <p:tgtEl>
                                          <p:spTgt spid="4"/>
                                        </p:tgtEl>
                                      </p:cBhvr>
                                      <p:to x="100000" y="100000"/>
                                    </p:animScale>
                                    <p:animScale>
                                      <p:cBhvr>
                                        <p:cTn id="16" dur="26">
                                          <p:stCondLst>
                                            <p:cond delay="1312"/>
                                          </p:stCondLst>
                                        </p:cTn>
                                        <p:tgtEl>
                                          <p:spTgt spid="4"/>
                                        </p:tgtEl>
                                      </p:cBhvr>
                                      <p:to x="100000" y="80000"/>
                                    </p:animScale>
                                    <p:animScale>
                                      <p:cBhvr>
                                        <p:cTn id="17" dur="166" decel="50000">
                                          <p:stCondLst>
                                            <p:cond delay="1338"/>
                                          </p:stCondLst>
                                        </p:cTn>
                                        <p:tgtEl>
                                          <p:spTgt spid="4"/>
                                        </p:tgtEl>
                                      </p:cBhvr>
                                      <p:to x="100000" y="100000"/>
                                    </p:animScale>
                                    <p:animScale>
                                      <p:cBhvr>
                                        <p:cTn id="18" dur="26">
                                          <p:stCondLst>
                                            <p:cond delay="1642"/>
                                          </p:stCondLst>
                                        </p:cTn>
                                        <p:tgtEl>
                                          <p:spTgt spid="4"/>
                                        </p:tgtEl>
                                      </p:cBhvr>
                                      <p:to x="100000" y="90000"/>
                                    </p:animScale>
                                    <p:animScale>
                                      <p:cBhvr>
                                        <p:cTn id="19" dur="166" decel="50000">
                                          <p:stCondLst>
                                            <p:cond delay="1668"/>
                                          </p:stCondLst>
                                        </p:cTn>
                                        <p:tgtEl>
                                          <p:spTgt spid="4"/>
                                        </p:tgtEl>
                                      </p:cBhvr>
                                      <p:to x="100000" y="100000"/>
                                    </p:animScale>
                                    <p:animScale>
                                      <p:cBhvr>
                                        <p:cTn id="20" dur="26">
                                          <p:stCondLst>
                                            <p:cond delay="1808"/>
                                          </p:stCondLst>
                                        </p:cTn>
                                        <p:tgtEl>
                                          <p:spTgt spid="4"/>
                                        </p:tgtEl>
                                      </p:cBhvr>
                                      <p:to x="100000" y="95000"/>
                                    </p:animScale>
                                    <p:animScale>
                                      <p:cBhvr>
                                        <p:cTn id="21" dur="166" decel="50000">
                                          <p:stCondLst>
                                            <p:cond delay="1834"/>
                                          </p:stCondLst>
                                        </p:cTn>
                                        <p:tgtEl>
                                          <p:spTgt spid="4"/>
                                        </p:tgtEl>
                                      </p:cBhvr>
                                      <p:to x="100000" y="100000"/>
                                    </p:animScale>
                                    <p:set>
                                      <p:cBhvr>
                                        <p:cTn id="22" dur="1" fill="hold">
                                          <p:stCondLst>
                                            <p:cond delay="1999"/>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262" y="505273"/>
            <a:ext cx="4526763" cy="5688632"/>
          </a:xfrm>
          <a:prstGeom prst="rect">
            <a:avLst/>
          </a:prstGeom>
          <a:effectLst>
            <a:reflection blurRad="6350" stA="50000" endA="300" endPos="55500" dist="50800" dir="5400000" sy="-100000" algn="bl" rotWithShape="0"/>
          </a:effectLst>
          <a:scene3d>
            <a:camera prst="isometricOffAxis1Right"/>
            <a:lightRig rig="threePt" dir="t"/>
          </a:scene3d>
          <a:sp3d>
            <a:bevelT w="165100" prst="coolSlant"/>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9993" y="476672"/>
            <a:ext cx="4464496" cy="5688632"/>
          </a:xfrm>
          <a:prstGeom prst="rect">
            <a:avLst/>
          </a:prstGeom>
          <a:effectLst>
            <a:softEdge rad="63500"/>
          </a:effectLst>
          <a:scene3d>
            <a:camera prst="isometricOffAxis1Right"/>
            <a:lightRig rig="threePt" dir="t"/>
          </a:scene3d>
          <a:sp3d>
            <a:bevelT w="139700" h="139700" prst="divot"/>
          </a:sp3d>
        </p:spPr>
      </p:pic>
    </p:spTree>
    <p:extLst>
      <p:ext uri="{BB962C8B-B14F-4D97-AF65-F5344CB8AC3E}">
        <p14:creationId xmlns:p14="http://schemas.microsoft.com/office/powerpoint/2010/main" val="88052543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a:effectLst>
            <a:softEdge rad="12700"/>
          </a:effectLst>
        </p:spPr>
        <p:txBody>
          <a:bodyPr>
            <a:prstTxWarp prst="textWave1">
              <a:avLst/>
            </a:prstTxWarp>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5400" i="1"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Свадебная прическа</a:t>
            </a:r>
            <a:endParaRPr lang="ru-RU" sz="5400" i="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268794"/>
            <a:ext cx="5400600" cy="5328558"/>
          </a:xfrm>
          <a:prstGeom prst="rect">
            <a:avLst/>
          </a:prstGeom>
          <a:ln>
            <a:noFill/>
          </a:ln>
          <a:effectLst>
            <a:outerShdw blurRad="225425" dist="50800" dir="5220000" algn="ctr">
              <a:srgbClr val="000000">
                <a:alpha val="33000"/>
              </a:srgbClr>
            </a:outerShdw>
            <a:softEdge rad="3175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6685" y="1117053"/>
            <a:ext cx="3302000" cy="3302000"/>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5309096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ppt_w</p:attrName>
                                        </p:attrNameLst>
                                      </p:cBhvr>
                                      <p:tavLst>
                                        <p:tav tm="0" fmla="#ppt_w*sin(2.5*pi*$)">
                                          <p:val>
                                            <p:fltVal val="0"/>
                                          </p:val>
                                        </p:tav>
                                        <p:tav tm="100000">
                                          <p:val>
                                            <p:fltVal val="1"/>
                                          </p:val>
                                        </p:tav>
                                      </p:tavLst>
                                    </p:anim>
                                    <p:anim calcmode="lin" valueType="num">
                                      <p:cBhvr>
                                        <p:cTn id="21"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196752"/>
            <a:ext cx="6576611" cy="579350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4621" y="1628800"/>
            <a:ext cx="7272808" cy="5447918"/>
          </a:xfrm>
          <a:prstGeom prst="snip2DiagRect">
            <a:avLst/>
          </a:prstGeom>
          <a:solidFill>
            <a:srgbClr val="FFFFFF">
              <a:shade val="85000"/>
            </a:srgbClr>
          </a:solidFill>
          <a:ln w="88900" cap="sq">
            <a:solidFill>
              <a:srgbClr val="FFFFFF"/>
            </a:solidFill>
            <a:miter lim="800000"/>
          </a:ln>
          <a:effectLst>
            <a:outerShdw blurRad="76200" dir="13500000" sy="23000" kx="1200000" algn="br" rotWithShape="0">
              <a:prstClr val="black">
                <a:alpha val="20000"/>
              </a:prstClr>
            </a:outerShdw>
            <a:softEdge rad="63500"/>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179512" y="174422"/>
            <a:ext cx="8712968" cy="1310362"/>
          </a:xfrm>
          <a:prstGeom prst="rect">
            <a:avLst/>
          </a:prstGeom>
          <a:noFill/>
        </p:spPr>
        <p:txBody>
          <a:bodyPr wrap="square" rtlCol="0">
            <a:prstTxWarp prst="textWave1">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48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Атрибуты для костюмов</a:t>
            </a:r>
            <a:endParaRPr lang="ru-RU" sz="48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7913607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5"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style.rotation</p:attrName>
                                        </p:attrNameLst>
                                      </p:cBhvr>
                                      <p:tavLst>
                                        <p:tav tm="0">
                                          <p:val>
                                            <p:fltVal val="720"/>
                                          </p:val>
                                        </p:tav>
                                        <p:tav tm="100000">
                                          <p:val>
                                            <p:fltVal val="0"/>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 calcmode="lin" valueType="num">
                                      <p:cBhvr>
                                        <p:cTn id="17"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476672"/>
            <a:ext cx="4032448" cy="5606083"/>
          </a:xfrm>
          <a:prstGeom prst="rect">
            <a:avLst/>
          </a:prstGeom>
          <a:ln w="88900" cap="sq" cmpd="thickThin">
            <a:solidFill>
              <a:srgbClr val="000000"/>
            </a:solidFill>
            <a:prstDash val="solid"/>
            <a:miter lim="800000"/>
          </a:ln>
          <a:effectLst>
            <a:innerShdw blurRad="76200">
              <a:srgbClr val="000000"/>
            </a:innerShdw>
            <a:reflection blurRad="6350" stA="50000" endA="300" endPos="55500" dist="50800" dir="5400000" sy="-100000" algn="bl" rotWithShape="0"/>
          </a:effectLst>
          <a:scene3d>
            <a:camera prst="obliqueBottomLeft"/>
            <a:lightRig rig="threePt" dir="t"/>
          </a:scene3d>
          <a:sp3d>
            <a:bevelT w="139700" h="139700" prst="divot"/>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836712"/>
            <a:ext cx="4392488" cy="3384376"/>
          </a:xfrm>
          <a:prstGeom prst="roundRect">
            <a:avLst>
              <a:gd name="adj" fmla="val 8594"/>
            </a:avLst>
          </a:prstGeom>
          <a:solidFill>
            <a:srgbClr val="FFFFFF">
              <a:shade val="85000"/>
            </a:srgbClr>
          </a:solidFill>
          <a:ln>
            <a:noFill/>
          </a:ln>
          <a:effectLst>
            <a:outerShdw blurRad="44450" dist="27940" dir="5400000" algn="ctr">
              <a:srgbClr val="000000">
                <a:alpha val="32000"/>
              </a:srgbClr>
            </a:outerShdw>
            <a:reflection blurRad="12700" stA="38000" endPos="28000" dist="5000" dir="5400000" sy="-100000" algn="bl" rotWithShape="0"/>
            <a:softEdge rad="6350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858288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nodeType="clickEffect">
                                  <p:stCondLst>
                                    <p:cond delay="0"/>
                                  </p:stCondLst>
                                  <p:childTnLst>
                                    <p:animMotion origin="layout" path="M 3.61111E-6 1.48148E-6 L -0.11025 1.48148E-6 C -0.15973 1.48148E-6 -0.22049 0.07222 -0.22049 0.13125 L -0.22049 0.2625 " pathEditMode="relative" rAng="0" ptsTypes="FfFF">
                                      <p:cBhvr>
                                        <p:cTn id="6" dur="2000" fill="hold"/>
                                        <p:tgtEl>
                                          <p:spTgt spid="4"/>
                                        </p:tgtEl>
                                        <p:attrNameLst>
                                          <p:attrName>ppt_x</p:attrName>
                                          <p:attrName>ppt_y</p:attrName>
                                        </p:attrNameLst>
                                      </p:cBhvr>
                                      <p:rCtr x="-11024" y="13125"/>
                                    </p:animMotion>
                                  </p:childTnLst>
                                </p:cTn>
                              </p:par>
                            </p:childTnLst>
                          </p:cTn>
                        </p:par>
                      </p:childTnLst>
                    </p:cTn>
                  </p:par>
                  <p:par>
                    <p:cTn id="7" fill="hold">
                      <p:stCondLst>
                        <p:cond delay="indefinite"/>
                      </p:stCondLst>
                      <p:childTnLst>
                        <p:par>
                          <p:cTn id="8" fill="hold">
                            <p:stCondLst>
                              <p:cond delay="0"/>
                            </p:stCondLst>
                            <p:childTnLst>
                              <p:par>
                                <p:cTn id="9" presetID="15"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476672"/>
            <a:ext cx="4752528" cy="482453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isometricOffAxis1Right"/>
            <a:lightRig rig="threePt" dir="t">
              <a:rot lat="0" lon="0" rev="2700000"/>
            </a:lightRig>
          </a:scene3d>
          <a:sp3d contourW="6350">
            <a:bevelT h="38100"/>
            <a:contourClr>
              <a:srgbClr val="C0C0C0"/>
            </a:contourClr>
          </a:sp3d>
        </p:spPr>
      </p:pic>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332656"/>
            <a:ext cx="3818384" cy="5688632"/>
          </a:xfrm>
          <a:prstGeom prst="rect">
            <a:avLst/>
          </a:prstGeom>
          <a:effectLst>
            <a:softEdge rad="635000"/>
          </a:effectLst>
          <a:scene3d>
            <a:camera prst="obliqueTopRight"/>
            <a:lightRig rig="threePt" dir="t"/>
          </a:scene3d>
        </p:spPr>
      </p:pic>
    </p:spTree>
    <p:extLst>
      <p:ext uri="{BB962C8B-B14F-4D97-AF65-F5344CB8AC3E}">
        <p14:creationId xmlns:p14="http://schemas.microsoft.com/office/powerpoint/2010/main" val="25787068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7" y="274638"/>
            <a:ext cx="8496945" cy="2218258"/>
          </a:xfrm>
        </p:spPr>
        <p:txBody>
          <a:bodyPr>
            <a:prstTxWarp prst="textWave1">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6600" i="1"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Спасибо за внимание!</a:t>
            </a:r>
            <a:endParaRPr lang="ru-RU" sz="6600" i="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7" y="2708920"/>
            <a:ext cx="8496945" cy="4000419"/>
          </a:xfrm>
          <a:prstGeom prst="roundRect">
            <a:avLst>
              <a:gd name="adj" fmla="val 4167"/>
            </a:avLst>
          </a:prstGeom>
          <a:solidFill>
            <a:srgbClr val="FFFFFF"/>
          </a:solidFill>
          <a:ln w="76200" cap="sq">
            <a:solidFill>
              <a:srgbClr val="FFC000"/>
            </a:solidFill>
            <a:miter lim="800000"/>
          </a:ln>
          <a:effectLst>
            <a:reflection blurRad="6350" stA="50000" endA="275" endPos="40000" dist="101600" dir="5400000" sy="-100000" algn="bl" rotWithShape="0"/>
          </a:effectLst>
          <a:scene3d>
            <a:camera prst="orthographicFront"/>
            <a:lightRig rig="threePt" dir="t">
              <a:rot lat="0" lon="0" rev="2700000"/>
            </a:lightRig>
          </a:scene3d>
          <a:sp3d contourW="6350">
            <a:bevelT h="38100" prst="convex"/>
            <a:contourClr>
              <a:srgbClr val="C0C0C0"/>
            </a:contourClr>
          </a:sp3d>
        </p:spPr>
      </p:pic>
      <p:sp>
        <p:nvSpPr>
          <p:cNvPr id="5" name="TextBox 4"/>
          <p:cNvSpPr txBox="1"/>
          <p:nvPr/>
        </p:nvSpPr>
        <p:spPr>
          <a:xfrm>
            <a:off x="5652120" y="6021288"/>
            <a:ext cx="2880320" cy="646331"/>
          </a:xfrm>
          <a:prstGeom prst="rect">
            <a:avLst/>
          </a:prstGeom>
          <a:noFill/>
        </p:spPr>
        <p:txBody>
          <a:bodyPr wrap="square" rtlCol="0">
            <a:spAutoFit/>
          </a:bodyPr>
          <a:lstStyle/>
          <a:p>
            <a:r>
              <a:rPr lang="ru-RU" dirty="0"/>
              <a:t> </a:t>
            </a:r>
            <a:r>
              <a:rPr lang="ru-RU" dirty="0" smtClean="0"/>
              <a:t>                                                 2017год. Месропова Т.А</a:t>
            </a:r>
            <a:endParaRPr lang="ru-RU" dirty="0"/>
          </a:p>
        </p:txBody>
      </p:sp>
    </p:spTree>
    <p:extLst>
      <p:ext uri="{BB962C8B-B14F-4D97-AF65-F5344CB8AC3E}">
        <p14:creationId xmlns:p14="http://schemas.microsoft.com/office/powerpoint/2010/main" val="227656127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strVal val="#ppt_w*0.70"/>
                                          </p:val>
                                        </p:tav>
                                        <p:tav tm="100000">
                                          <p:val>
                                            <p:strVal val="#ppt_w"/>
                                          </p:val>
                                        </p:tav>
                                      </p:tavLst>
                                    </p:anim>
                                    <p:anim calcmode="lin" valueType="num">
                                      <p:cBhvr>
                                        <p:cTn id="16" dur="1000" fill="hold"/>
                                        <p:tgtEl>
                                          <p:spTgt spid="4"/>
                                        </p:tgtEl>
                                        <p:attrNameLst>
                                          <p:attrName>ppt_h</p:attrName>
                                        </p:attrNameLst>
                                      </p:cBhvr>
                                      <p:tavLst>
                                        <p:tav tm="0">
                                          <p:val>
                                            <p:strVal val="#ppt_h"/>
                                          </p:val>
                                        </p:tav>
                                        <p:tav tm="100000">
                                          <p:val>
                                            <p:strVal val="#ppt_h"/>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42194"/>
          </a:xfrm>
        </p:spPr>
        <p:txBody>
          <a:bodyPr>
            <a:prstTxWarp prst="textWave1">
              <a:avLst/>
            </a:prstTxWarp>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Ханьфу</a:t>
            </a:r>
            <a:r>
              <a:rPr lang="ru-RU"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ja-JP" altLang="en-US"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漢服</a:t>
            </a:r>
            <a:r>
              <a:rPr lang="en-US" altLang="ja-JP"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ja-JP" altLang="en-US"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altLang="ja-JP"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традиционные костюмы Китая. </a:t>
            </a:r>
            <a:r>
              <a:rPr lang="ja-JP" altLang="en-US"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ja-JP" altLang="en-US"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Объект 2"/>
          <p:cNvSpPr>
            <a:spLocks noGrp="1"/>
          </p:cNvSpPr>
          <p:nvPr>
            <p:ph idx="1"/>
          </p:nvPr>
        </p:nvSpPr>
        <p:spPr>
          <a:xfrm>
            <a:off x="457200" y="1600200"/>
            <a:ext cx="3250704" cy="4525963"/>
          </a:xfrm>
        </p:spPr>
        <p:txBody>
          <a:bodyPr>
            <a:normAutofit fontScale="92500" lnSpcReduction="10000"/>
          </a:bodyPr>
          <a:lstStyle/>
          <a:p>
            <a:r>
              <a:rPr lang="ru-RU"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Классический</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i="1" dirty="0" err="1">
                <a:ln w="18415" cmpd="sng">
                  <a:solidFill>
                    <a:srgbClr val="FFFFFF"/>
                  </a:solidFill>
                  <a:prstDash val="solid"/>
                </a:ln>
                <a:solidFill>
                  <a:srgbClr val="FFFFFF"/>
                </a:solidFill>
                <a:effectLst>
                  <a:outerShdw blurRad="63500" dir="3600000" algn="tl" rotWithShape="0">
                    <a:srgbClr val="000000">
                      <a:alpha val="70000"/>
                    </a:srgbClr>
                  </a:outerShdw>
                </a:effectLst>
              </a:rPr>
              <a:t>ханьфу</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 – это  длинная до колен верхняя рубаха «И» (</a:t>
            </a:r>
            <a:r>
              <a:rPr lang="ja-JP" altLang="en-US" i="1" dirty="0">
                <a:ln w="18415" cmpd="sng">
                  <a:solidFill>
                    <a:srgbClr val="FFFFFF"/>
                  </a:solidFill>
                  <a:prstDash val="solid"/>
                </a:ln>
                <a:solidFill>
                  <a:srgbClr val="FFFFFF"/>
                </a:solidFill>
                <a:effectLst>
                  <a:outerShdw blurRad="63500" dir="3600000" algn="tl" rotWithShape="0">
                    <a:srgbClr val="000000">
                      <a:alpha val="70000"/>
                    </a:srgbClr>
                  </a:outerShdw>
                </a:effectLst>
              </a:rPr>
              <a:t>衣</a:t>
            </a:r>
            <a:r>
              <a:rPr lang="en-US" altLang="ja-JP" i="1" dirty="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ja-JP" altLang="en-US"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с широкими или узкими рукавами, и расширяющаяся к низу длинная до пят юбка «Чан» (</a:t>
            </a:r>
            <a:r>
              <a:rPr lang="ja-JP" altLang="en-US" i="1" dirty="0">
                <a:ln w="18415" cmpd="sng">
                  <a:solidFill>
                    <a:srgbClr val="FFFFFF"/>
                  </a:solidFill>
                  <a:prstDash val="solid"/>
                </a:ln>
                <a:solidFill>
                  <a:srgbClr val="FFFFFF"/>
                </a:solidFill>
                <a:effectLst>
                  <a:outerShdw blurRad="63500" dir="3600000" algn="tl" rotWithShape="0">
                    <a:srgbClr val="000000">
                      <a:alpha val="70000"/>
                    </a:srgbClr>
                  </a:outerShdw>
                </a:effectLst>
              </a:rPr>
              <a:t>裳</a:t>
            </a:r>
            <a:r>
              <a:rPr lang="en-US" altLang="ja-JP"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Под «И» надевается исподнее </a:t>
            </a:r>
            <a:r>
              <a:rPr lang="ru-RU" i="1" dirty="0" err="1">
                <a:ln w="18415" cmpd="sng">
                  <a:solidFill>
                    <a:srgbClr val="FFFFFF"/>
                  </a:solidFill>
                  <a:prstDash val="solid"/>
                </a:ln>
                <a:solidFill>
                  <a:srgbClr val="FFFFFF"/>
                </a:solidFill>
                <a:effectLst>
                  <a:outerShdw blurRad="63500" dir="3600000" algn="tl" rotWithShape="0">
                    <a:srgbClr val="000000">
                      <a:alpha val="70000"/>
                    </a:srgbClr>
                  </a:outerShdw>
                </a:effectLst>
              </a:rPr>
              <a:t>Чжунъи</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ja-JP" altLang="en-US" i="1" dirty="0">
                <a:ln w="18415" cmpd="sng">
                  <a:solidFill>
                    <a:srgbClr val="FFFFFF"/>
                  </a:solidFill>
                  <a:prstDash val="solid"/>
                </a:ln>
                <a:solidFill>
                  <a:srgbClr val="FFFFFF"/>
                </a:solidFill>
                <a:effectLst>
                  <a:outerShdw blurRad="63500" dir="3600000" algn="tl" rotWithShape="0">
                    <a:srgbClr val="000000">
                      <a:alpha val="70000"/>
                    </a:srgbClr>
                  </a:outerShdw>
                </a:effectLst>
              </a:rPr>
              <a:t>中衣</a:t>
            </a:r>
            <a:r>
              <a:rPr lang="en-US" altLang="ja-JP" i="1" dirty="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ja-JP" altLang="en-US"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и </a:t>
            </a:r>
            <a:r>
              <a:rPr lang="ru-RU" i="1" dirty="0" err="1">
                <a:ln w="18415" cmpd="sng">
                  <a:solidFill>
                    <a:srgbClr val="FFFFFF"/>
                  </a:solidFill>
                  <a:prstDash val="solid"/>
                </a:ln>
                <a:solidFill>
                  <a:srgbClr val="FFFFFF"/>
                </a:solidFill>
                <a:effectLst>
                  <a:outerShdw blurRad="63500" dir="3600000" algn="tl" rotWithShape="0">
                    <a:srgbClr val="000000">
                      <a:alpha val="70000"/>
                    </a:srgbClr>
                  </a:outerShdw>
                </a:effectLst>
              </a:rPr>
              <a:t>Чжунчан</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ja-JP" altLang="en-US" i="1" dirty="0">
                <a:ln w="18415" cmpd="sng">
                  <a:solidFill>
                    <a:srgbClr val="FFFFFF"/>
                  </a:solidFill>
                  <a:prstDash val="solid"/>
                </a:ln>
                <a:solidFill>
                  <a:srgbClr val="FFFFFF"/>
                </a:solidFill>
                <a:effectLst>
                  <a:outerShdw blurRad="63500" dir="3600000" algn="tl" rotWithShape="0">
                    <a:srgbClr val="000000">
                      <a:alpha val="70000"/>
                    </a:srgbClr>
                  </a:outerShdw>
                </a:effectLst>
              </a:rPr>
              <a:t>中裳</a:t>
            </a:r>
            <a:r>
              <a:rPr lang="en-US" altLang="ja-JP" i="1"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i="1" dirty="0">
                <a:ln w="18415" cmpd="sng">
                  <a:solidFill>
                    <a:srgbClr val="FFFFFF"/>
                  </a:solidFill>
                  <a:prstDash val="solid"/>
                </a:ln>
                <a:solidFill>
                  <a:srgbClr val="FFFFFF"/>
                </a:solidFill>
                <a:effectLst>
                  <a:outerShdw blurRad="63500" dir="3600000" algn="tl" rotWithShape="0">
                    <a:srgbClr val="000000">
                      <a:alpha val="70000"/>
                    </a:srgbClr>
                  </a:outerShdw>
                </a:effectLst>
              </a:rPr>
              <a:t>из хлопчатника или шёлка.</a:t>
            </a:r>
          </a:p>
          <a:p>
            <a:pPr marL="0" indent="0">
              <a:buNone/>
            </a:pPr>
            <a:endParaRPr lang="ru-RU" dirty="0"/>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1851660"/>
            <a:ext cx="4197096" cy="36655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6781002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26170"/>
          </a:xfrm>
        </p:spPr>
        <p:txBody>
          <a:bodyPr>
            <a:noAutofit/>
          </a:bodyPr>
          <a:lstStyle/>
          <a:p>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Мужской вариант называется «</a:t>
            </a:r>
            <a:r>
              <a:rPr lang="ru-RU" sz="2200" b="0"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Шэньи</a:t>
            </a:r>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ja-JP" alt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深衣</a:t>
            </a:r>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 или «</a:t>
            </a:r>
            <a:r>
              <a:rPr lang="ru-RU" sz="2200" b="0"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Чжицзюй</a:t>
            </a:r>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2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ru-RU" sz="22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ru-RU" sz="22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ja-JP" alt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直裾</a:t>
            </a:r>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 а женский «</a:t>
            </a:r>
            <a:r>
              <a:rPr lang="ru-RU" sz="2200" b="0"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Цюйцзюй</a:t>
            </a:r>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ja-JP" alt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曲裾</a:t>
            </a:r>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).Именно этот костюм и послужил прототипом японского кимоно.</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52625" y="2010569"/>
            <a:ext cx="5238750" cy="3705225"/>
          </a:xfrm>
          <a:prstGeom prst="rect">
            <a:avLst/>
          </a:prstGeom>
          <a:ln>
            <a:noFill/>
          </a:ln>
          <a:effectLst>
            <a:softEdge rad="112500"/>
          </a:effectLst>
        </p:spPr>
      </p:pic>
    </p:spTree>
    <p:extLst>
      <p:ext uri="{BB962C8B-B14F-4D97-AF65-F5344CB8AC3E}">
        <p14:creationId xmlns:p14="http://schemas.microsoft.com/office/powerpoint/2010/main" val="37759114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368152"/>
          </a:xfrm>
        </p:spPr>
        <p:txBody>
          <a:bodyPr>
            <a:noAutofit/>
          </a:bodyPr>
          <a:lstStyle/>
          <a:p>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Талию обертывали куском ткани "</a:t>
            </a:r>
            <a:r>
              <a:rPr lang="ru-RU" sz="2200" b="0"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шан</a:t>
            </a:r>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200" b="0"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Шан</a:t>
            </a:r>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 закреплялся на талии поясом — матерчатым ("ню") или кожаным ("</a:t>
            </a:r>
            <a:r>
              <a:rPr lang="ru-RU" sz="2200" b="0"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гэдай</a:t>
            </a:r>
            <a:r>
              <a:rPr lang="ru-RU" sz="2200" b="0" spc="0" dirty="0">
                <a:ln w="18415" cmpd="sng">
                  <a:solidFill>
                    <a:srgbClr val="FFFFFF"/>
                  </a:solidFill>
                  <a:prstDash val="solid"/>
                </a:ln>
                <a:solidFill>
                  <a:srgbClr val="FFFFFF"/>
                </a:solidFill>
                <a:effectLst>
                  <a:outerShdw blurRad="63500" dir="3600000" algn="tl" rotWithShape="0">
                    <a:srgbClr val="000000">
                      <a:alpha val="70000"/>
                    </a:srgbClr>
                  </a:outerShdw>
                </a:effectLst>
              </a:rPr>
              <a:t>"), а сбоку или сзади к нему прикрепляли "шоу" — цветные шнуры с нефритовыми украшениями, связанные в сетку. </a:t>
            </a:r>
          </a:p>
        </p:txBody>
      </p:sp>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7544" y="1484784"/>
            <a:ext cx="3192861" cy="4525963"/>
          </a:xfrm>
          <a:prstGeom prst="rect">
            <a:avLst/>
          </a:prstGeom>
          <a:ln w="190500" cap="sq">
            <a:solidFill>
              <a:srgbClr val="C8C6BD"/>
            </a:solidFill>
            <a:prstDash val="solid"/>
            <a:miter lim="800000"/>
          </a:ln>
          <a:effectLst>
            <a:outerShdw blurRad="254000" algn="bl" rotWithShape="0">
              <a:srgbClr val="000000">
                <a:alpha val="43000"/>
              </a:srgbClr>
            </a:outerShdw>
            <a:reflection blurRad="6350" stA="50000" endA="300" endPos="55000" dir="5400000" sy="-100000" algn="bl" rotWithShape="0"/>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928" y="1700808"/>
            <a:ext cx="5112568" cy="4176464"/>
          </a:xfrm>
          <a:prstGeom prst="rect">
            <a:avLst/>
          </a:prstGeom>
          <a:ln w="190500" cap="sq">
            <a:solidFill>
              <a:srgbClr val="C8C6BD"/>
            </a:solidFill>
            <a:prstDash val="solid"/>
            <a:miter lim="800000"/>
          </a:ln>
          <a:effectLst>
            <a:outerShdw blurRad="254000" algn="bl" rotWithShape="0">
              <a:srgbClr val="000000">
                <a:alpha val="43000"/>
              </a:srgbClr>
            </a:outerShdw>
            <a:reflection blurRad="6350" stA="50000" endA="295" endPos="92000" dist="101600" dir="5400000" sy="-100000" algn="bl" rotWithShape="0"/>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8083494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anim calcmode="lin" valueType="num">
                                      <p:cBhvr>
                                        <p:cTn id="16" dur="2000" fill="hold"/>
                                        <p:tgtEl>
                                          <p:spTgt spid="4"/>
                                        </p:tgtEl>
                                        <p:attrNameLst>
                                          <p:attrName>ppt_w</p:attrName>
                                        </p:attrNameLst>
                                      </p:cBhvr>
                                      <p:tavLst>
                                        <p:tav tm="0" fmla="#ppt_w*sin(2.5*pi*$)">
                                          <p:val>
                                            <p:fltVal val="0"/>
                                          </p:val>
                                        </p:tav>
                                        <p:tav tm="100000">
                                          <p:val>
                                            <p:fltVal val="1"/>
                                          </p:val>
                                        </p:tav>
                                      </p:tavLst>
                                    </p:anim>
                                    <p:anim calcmode="lin" valueType="num">
                                      <p:cBhvr>
                                        <p:cTn id="17"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prstTxWarp prst="textWave1">
              <a:avLst/>
            </a:prstTxWarp>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Мужской костюм</a:t>
            </a:r>
            <a:endParaRPr lang="ru-RU"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273" y="764704"/>
            <a:ext cx="4968552" cy="5805264"/>
          </a:xfrm>
          <a:prstGeom prst="rect">
            <a:avLst/>
          </a:prstGeom>
          <a:ln>
            <a:noFill/>
          </a:ln>
          <a:effectLst>
            <a:softEdge rad="127000"/>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881640"/>
            <a:ext cx="4372985" cy="5571391"/>
          </a:xfrm>
          <a:prstGeom prst="rect">
            <a:avLst/>
          </a:prstGeom>
          <a:effectLst>
            <a:reflection blurRad="6350" stA="50000" endA="300" endPos="55500" dist="50800" dir="5400000" sy="-100000" algn="bl" rotWithShape="0"/>
            <a:softEdge rad="127000"/>
          </a:effectLst>
        </p:spPr>
      </p:pic>
    </p:spTree>
    <p:extLst>
      <p:ext uri="{BB962C8B-B14F-4D97-AF65-F5344CB8AC3E}">
        <p14:creationId xmlns:p14="http://schemas.microsoft.com/office/powerpoint/2010/main" val="306570809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88640"/>
            <a:ext cx="8229600" cy="1296144"/>
          </a:xfrm>
        </p:spPr>
        <p:txBody>
          <a:bodyPr>
            <a:noAutofit/>
          </a:bodyPr>
          <a:lstStyle/>
          <a:p>
            <a:r>
              <a:rPr lang="ru-RU" sz="2400" dirty="0"/>
              <a:t> </a:t>
            </a:r>
            <a:br>
              <a:rPr lang="ru-RU" sz="2400" dirty="0"/>
            </a:br>
            <a:r>
              <a:rPr lang="ru-RU" sz="2400" dirty="0" smtClean="0"/>
              <a:t/>
            </a:r>
            <a:br>
              <a:rPr lang="ru-RU" sz="2400" dirty="0" smtClean="0"/>
            </a:br>
            <a:r>
              <a:rPr lang="ru-RU" sz="2200" b="0" i="1"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Цюньчан</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ja-JP" alt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裙 裳</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 разновидность </a:t>
            </a:r>
            <a:r>
              <a:rPr lang="ru-RU" sz="2200" b="0" i="1"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ханьфу</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из шёлка или дамаста, включающая в себя  </a:t>
            </a:r>
            <a:r>
              <a:rPr lang="ru-RU" sz="2200" b="0" i="1"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Биси</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200" b="0" i="1"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蔽膝</a:t>
            </a:r>
            <a: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t>) – накидку в виде фартука.  </a:t>
            </a:r>
            <a:br>
              <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rPr>
            </a:br>
            <a:endParaRPr lang="ru-RU" sz="2200" b="0" i="1"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11560" y="1268761"/>
            <a:ext cx="2160240" cy="3942753"/>
          </a:xfrm>
          <a:effectLst>
            <a:reflection blurRad="6350" stA="50000" endA="300" endPos="55500" dist="101600" dir="5400000" sy="-100000" algn="bl" rotWithShape="0"/>
          </a:effectLst>
          <a:scene3d>
            <a:camera prst="perspectiveAbove"/>
            <a:lightRig rig="threePt" dir="t"/>
          </a:scene3d>
          <a:sp3d>
            <a:bevelT prst="relaxedInset"/>
          </a:sp3d>
        </p:spPr>
      </p:pic>
      <p:sp>
        <p:nvSpPr>
          <p:cNvPr id="5" name="Прямоугольник 4"/>
          <p:cNvSpPr/>
          <p:nvPr/>
        </p:nvSpPr>
        <p:spPr>
          <a:xfrm>
            <a:off x="2915816" y="1268761"/>
            <a:ext cx="3312368" cy="5016758"/>
          </a:xfrm>
          <a:prstGeom prst="rect">
            <a:avLst/>
          </a:prstGeom>
        </p:spPr>
        <p:txBody>
          <a:bodyPr wrap="square">
            <a:spAutoFit/>
          </a:bodyPr>
          <a:lstStyle/>
          <a:p>
            <a:r>
              <a:rPr lang="ru-RU" sz="2000" i="1" dirty="0"/>
              <a:t>Общие характеристики </a:t>
            </a:r>
            <a:r>
              <a:rPr lang="ru-RU" sz="2000" i="1" dirty="0" err="1"/>
              <a:t>ханьфу</a:t>
            </a:r>
            <a:r>
              <a:rPr lang="ru-RU" sz="2000" i="1" dirty="0"/>
              <a:t>: перекрёстный воротник (</a:t>
            </a:r>
            <a:r>
              <a:rPr lang="ja-JP" altLang="en-US" sz="2000" i="1" dirty="0"/>
              <a:t>交領</a:t>
            </a:r>
            <a:r>
              <a:rPr lang="en-US" altLang="ja-JP" sz="2000" i="1" dirty="0"/>
              <a:t>) </a:t>
            </a:r>
            <a:r>
              <a:rPr lang="ru-RU" sz="2000" i="1" dirty="0"/>
              <a:t>и правый отворот (</a:t>
            </a:r>
            <a:r>
              <a:rPr lang="ja-JP" altLang="en-US" sz="2000" i="1" dirty="0"/>
              <a:t>右衽</a:t>
            </a:r>
            <a:r>
              <a:rPr lang="en-US" altLang="ja-JP" sz="2000" i="1" dirty="0"/>
              <a:t>, </a:t>
            </a:r>
            <a:r>
              <a:rPr lang="ru-RU" sz="2000" i="1" dirty="0"/>
              <a:t>запахивание одежды направо). Считалось, что на левую сторону запахиваются только варвары. Рукава были широкими (средняя ширина рукава составляла 240 сантиметров). Во время работы рукава подвязывались специальной лентой, которая перекрещивалась на груди.</a:t>
            </a:r>
          </a:p>
        </p:txBody>
      </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5816" y="1268761"/>
            <a:ext cx="4104456" cy="5256583"/>
          </a:xfrm>
          <a:prstGeom prst="rect">
            <a:avLst/>
          </a:prstGeom>
          <a:ln>
            <a:noFill/>
          </a:ln>
          <a:effectLst>
            <a:glow rad="139700">
              <a:schemeClr val="accent2">
                <a:satMod val="175000"/>
                <a:alpha val="40000"/>
              </a:schemeClr>
            </a:glow>
            <a:reflection blurRad="6350" stA="50000" endA="300" endPos="55000" dir="5400000" sy="-100000" algn="bl" rotWithShape="0"/>
            <a:softEdge rad="31750"/>
          </a:effectLst>
        </p:spPr>
      </p:pic>
    </p:spTree>
    <p:extLst>
      <p:ext uri="{BB962C8B-B14F-4D97-AF65-F5344CB8AC3E}">
        <p14:creationId xmlns:p14="http://schemas.microsoft.com/office/powerpoint/2010/main" val="150469456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204984"/>
            <a:ext cx="5796644" cy="4888312"/>
          </a:xfrm>
          <a:prstGeom prst="rect">
            <a:avLst/>
          </a:prstGeom>
          <a:ln w="190500" cap="sq">
            <a:solidFill>
              <a:srgbClr val="C8C6BD"/>
            </a:solidFill>
            <a:prstDash val="solid"/>
            <a:miter lim="800000"/>
          </a:ln>
          <a:effectLst>
            <a:glow rad="139700">
              <a:schemeClr val="accent5">
                <a:satMod val="175000"/>
                <a:alpha val="40000"/>
              </a:schemeClr>
            </a:glow>
            <a:outerShdw blurRad="254000" algn="bl" rotWithShape="0">
              <a:srgbClr val="000000">
                <a:alpha val="43000"/>
              </a:srgbClr>
            </a:outerShdw>
            <a:reflection blurRad="6350" stA="50000" endA="300" endPos="55500" dist="50800" dir="5400000" sy="-100000" algn="bl" rotWithShape="0"/>
            <a:softEdge rad="127000"/>
          </a:effectLst>
          <a:scene3d>
            <a:camera prst="orthographicFront"/>
            <a:lightRig rig="threePt" dir="t">
              <a:rot lat="0" lon="0" rev="2100000"/>
            </a:lightRig>
          </a:scene3d>
          <a:sp3d extrusionH="25400">
            <a:bevelT w="304800" h="152400" prst="hardEdge"/>
            <a:extrusionClr>
              <a:srgbClr val="000000"/>
            </a:extrusionClr>
          </a:sp3d>
        </p:spPr>
      </p:pic>
      <p:pic>
        <p:nvPicPr>
          <p:cNvPr id="5" name="Объект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1232" y="1268760"/>
            <a:ext cx="5328592" cy="5100811"/>
          </a:xfrm>
          <a:prstGeom prst="rect">
            <a:avLst/>
          </a:prstGeom>
          <a:ln w="190500" cap="sq">
            <a:solidFill>
              <a:srgbClr val="C8C6BD"/>
            </a:solidFill>
            <a:prstDash val="solid"/>
            <a:miter lim="800000"/>
          </a:ln>
          <a:effectLst>
            <a:glow rad="101600">
              <a:schemeClr val="accent3">
                <a:satMod val="175000"/>
                <a:alpha val="40000"/>
              </a:schemeClr>
            </a:glow>
            <a:outerShdw blurRad="254000" algn="bl" rotWithShape="0">
              <a:srgbClr val="000000">
                <a:alpha val="43000"/>
              </a:srgbClr>
            </a:outerShdw>
            <a:reflection blurRad="6350" stA="50000" endA="300" endPos="55500" dist="101600" dir="5400000" sy="-100000" algn="bl" rotWithShape="0"/>
          </a:effectLst>
          <a:scene3d>
            <a:camera prst="perspectiveFront" fov="5400000"/>
            <a:lightRig rig="threePt" dir="t">
              <a:rot lat="0" lon="0" rev="2100000"/>
            </a:lightRig>
          </a:scene3d>
          <a:sp3d extrusionH="25400">
            <a:bevelT w="304800" h="152400" prst="softRound"/>
            <a:extrusionClr>
              <a:srgbClr val="000000"/>
            </a:extrusionClr>
          </a:sp3d>
        </p:spPr>
      </p:pic>
      <p:sp>
        <p:nvSpPr>
          <p:cNvPr id="7" name="TextBox 6"/>
          <p:cNvSpPr txBox="1"/>
          <p:nvPr/>
        </p:nvSpPr>
        <p:spPr>
          <a:xfrm>
            <a:off x="639501" y="247326"/>
            <a:ext cx="7560840" cy="1200329"/>
          </a:xfrm>
          <a:prstGeom prst="rect">
            <a:avLst/>
          </a:prstGeom>
          <a:noFill/>
        </p:spPr>
        <p:txBody>
          <a:bodyPr wrap="square" rtlCol="0">
            <a:prstTxWarp prst="textWave1">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Символичность цвета в китайском народном костюме </a:t>
            </a:r>
            <a:endParaRPr lang="ru-RU"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2749247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3"/>
            <a:ext cx="5948913" cy="4464496"/>
          </a:xfrm>
          <a:prstGeom prst="rect">
            <a:avLst/>
          </a:prstGeom>
          <a:ln w="190500" cap="sq">
            <a:solidFill>
              <a:srgbClr val="C8C6BD"/>
            </a:solidFill>
            <a:prstDash val="solid"/>
            <a:miter lim="800000"/>
          </a:ln>
          <a:effectLst>
            <a:glow rad="139700">
              <a:schemeClr val="accent1">
                <a:satMod val="175000"/>
                <a:alpha val="40000"/>
              </a:schemeClr>
            </a:glow>
            <a:outerShdw blurRad="254000" algn="bl" rotWithShape="0">
              <a:srgbClr val="000000">
                <a:alpha val="43000"/>
              </a:srgbClr>
            </a:outerShdw>
            <a:reflection blurRad="6350" stA="50000" endA="295" endPos="92000" dist="101600" dir="5400000" sy="-100000" algn="bl" rotWithShape="0"/>
          </a:effectLst>
          <a:scene3d>
            <a:camera prst="perspectiveFront" fov="5400000"/>
            <a:lightRig rig="threePt" dir="t">
              <a:rot lat="0" lon="0" rev="2100000"/>
            </a:lightRig>
          </a:scene3d>
          <a:sp3d extrusionH="25400">
            <a:bevelT w="304800" h="152400" prst="divot"/>
            <a:extrusionClr>
              <a:srgbClr val="000000"/>
            </a:extrusionClr>
          </a:sp3d>
        </p:spPr>
      </p:pic>
      <p:pic>
        <p:nvPicPr>
          <p:cNvPr id="3" name="Объект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776" y="1844824"/>
            <a:ext cx="5976664" cy="4525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a:contourClr>
              <a:srgbClr val="FFFFFF"/>
            </a:contourClr>
          </a:sp3d>
        </p:spPr>
      </p:pic>
      <p:pic>
        <p:nvPicPr>
          <p:cNvPr id="5" name="Объект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260648"/>
            <a:ext cx="8568952" cy="6351205"/>
          </a:xfrm>
          <a:prstGeom prst="rect">
            <a:avLst/>
          </a:prstGeom>
          <a:solidFill>
            <a:srgbClr val="FFFFFF">
              <a:shade val="85000"/>
            </a:srgbClr>
          </a:solidFill>
          <a:ln w="190500" cap="sq">
            <a:solidFill>
              <a:srgbClr val="FFFFFF"/>
            </a:solidFill>
            <a:miter lim="800000"/>
          </a:ln>
          <a:effectLst>
            <a:glow rad="228600">
              <a:schemeClr val="accent6">
                <a:satMod val="175000"/>
                <a:alpha val="40000"/>
              </a:schemeClr>
            </a:glow>
            <a:outerShdw blurRad="65000" dist="50800" dir="12900000" kx="195000" ky="145000" algn="tl" rotWithShape="0">
              <a:srgbClr val="000000">
                <a:alpha val="30000"/>
              </a:srgbClr>
            </a:outerShdw>
            <a:reflection blurRad="6350" stA="50000" endA="300" endPos="55500" dist="101600" dir="5400000" sy="-100000" algn="bl" rotWithShape="0"/>
            <a:softEdge rad="12700"/>
          </a:effectLst>
          <a:scene3d>
            <a:camera prst="obliqueTopRight"/>
            <a:lightRig rig="threePt" dir="t"/>
          </a:scene3d>
        </p:spPr>
      </p:pic>
    </p:spTree>
    <p:extLst>
      <p:ext uri="{BB962C8B-B14F-4D97-AF65-F5344CB8AC3E}">
        <p14:creationId xmlns:p14="http://schemas.microsoft.com/office/powerpoint/2010/main" val="253487174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par>
                                <p:cTn id="15" presetID="26" presetClass="emph" presetSubtype="0" fill="hold" nodeType="withEffect">
                                  <p:stCondLst>
                                    <p:cond delay="0"/>
                                  </p:stCondLst>
                                  <p:childTnLst>
                                    <p:animEffect transition="out" filter="fade">
                                      <p:cBhvr>
                                        <p:cTn id="16" dur="500" tmFilter="0, 0; .2, .5; .8, .5; 1, 0"/>
                                        <p:tgtEl>
                                          <p:spTgt spid="4"/>
                                        </p:tgtEl>
                                      </p:cBhvr>
                                    </p:animEffect>
                                    <p:animScale>
                                      <p:cBhvr>
                                        <p:cTn id="17" dur="250" autoRev="1" fill="hold"/>
                                        <p:tgtEl>
                                          <p:spTgt spid="4"/>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2000"/>
                                        <p:tgtEl>
                                          <p:spTgt spid="5"/>
                                        </p:tgtEl>
                                      </p:cBhvr>
                                    </p:animEffect>
                                    <p:anim calcmode="lin" valueType="num">
                                      <p:cBhvr>
                                        <p:cTn id="23" dur="2000" fill="hold"/>
                                        <p:tgtEl>
                                          <p:spTgt spid="5"/>
                                        </p:tgtEl>
                                        <p:attrNameLst>
                                          <p:attrName>ppt_w</p:attrName>
                                        </p:attrNameLst>
                                      </p:cBhvr>
                                      <p:tavLst>
                                        <p:tav tm="0" fmla="#ppt_w*sin(2.5*pi*$)">
                                          <p:val>
                                            <p:fltVal val="0"/>
                                          </p:val>
                                        </p:tav>
                                        <p:tav tm="100000">
                                          <p:val>
                                            <p:fltVal val="1"/>
                                          </p:val>
                                        </p:tav>
                                      </p:tavLst>
                                    </p:anim>
                                    <p:anim calcmode="lin" valueType="num">
                                      <p:cBhvr>
                                        <p:cTn id="2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Паркет">
  <a:themeElements>
    <a:clrScheme name="Паркет">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Обычная">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Паркет">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1185</TotalTime>
  <Words>374</Words>
  <Application>Microsoft Office PowerPoint</Application>
  <PresentationFormat>Экран (4:3)</PresentationFormat>
  <Paragraphs>44</Paragraphs>
  <Slides>29</Slides>
  <Notes>6</Notes>
  <HiddenSlides>0</HiddenSlides>
  <MMClips>1</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Паркет</vt:lpstr>
      <vt:lpstr>Презентация PowerPoint</vt:lpstr>
      <vt:lpstr>Китайский национальный костюм</vt:lpstr>
      <vt:lpstr>Ханьфу (漢服) — традиционные костюмы Китая.  </vt:lpstr>
      <vt:lpstr>Мужской вариант называется «Шэньи» (深衣) или «Чжицзюй»  (直裾), а женский «Цюйцзюй» (曲裾).Именно этот костюм и послужил прототипом японского кимоно.</vt:lpstr>
      <vt:lpstr>Талию обертывали куском ткани "шан". Шан закреплялся на талии поясом — матерчатым ("ню") или кожаным ("гэдай"), а сбоку или сзади к нему прикрепляли "шоу" — цветные шнуры с нефритовыми украшениями, связанные в сетку. </vt:lpstr>
      <vt:lpstr>Мужской костюм</vt:lpstr>
      <vt:lpstr>   Цюньчан (裙 裳)   - разновидность ханьфу  из шёлка или дамаста, включающая в себя  Биси (蔽膝) – накидку в виде фартука.   </vt:lpstr>
      <vt:lpstr>Презентация PowerPoint</vt:lpstr>
      <vt:lpstr>Презентация PowerPoint</vt:lpstr>
      <vt:lpstr>Ярко- голубой считался оберегом от черной магии и дурного глаза.</vt:lpstr>
      <vt:lpstr>Женская одежда</vt:lpstr>
      <vt:lpstr>Есть подвид Жуцуня, как с кофтой, так и без,  с дополнительным приталиванием, имеет множество вариантов:</vt:lpstr>
      <vt:lpstr>Презентация PowerPoint</vt:lpstr>
      <vt:lpstr>Презентация PowerPoint</vt:lpstr>
      <vt:lpstr>Презентация PowerPoint</vt:lpstr>
      <vt:lpstr>Презентация PowerPoint</vt:lpstr>
      <vt:lpstr>Ципао (旗袍) восходит к предыдущему. В XX веке после падения династии Цин в Шанхае чаншан стали делать более узкими, платья сильно облегали фигуру, а для того, чтобы позволить ногам двигаться свободно, по бокам появились высокие разрезы.</vt:lpstr>
      <vt:lpstr>В дальнейшем ципао модифицировалось до укороченного вида, с вырезами на спине и массой дополнительных аксессуаров. Это платье скромное и элегантное одновременно, полюбилось практически во всех странах, включая нашу.</vt:lpstr>
      <vt:lpstr>Головной убор </vt:lpstr>
      <vt:lpstr>Презентация PowerPoint</vt:lpstr>
      <vt:lpstr>Презентация PowerPoint</vt:lpstr>
      <vt:lpstr>Обувь традиционная</vt:lpstr>
      <vt:lpstr>Свадебный костюм</vt:lpstr>
      <vt:lpstr>Презентация PowerPoint</vt:lpstr>
      <vt:lpstr>Свадебная прическа</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Mesropov</dc:creator>
  <cp:lastModifiedBy>Mesropov</cp:lastModifiedBy>
  <cp:revision>47</cp:revision>
  <dcterms:created xsi:type="dcterms:W3CDTF">2017-06-28T13:13:17Z</dcterms:created>
  <dcterms:modified xsi:type="dcterms:W3CDTF">2017-06-29T12:42:03Z</dcterms:modified>
</cp:coreProperties>
</file>