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4" r:id="rId5"/>
    <p:sldId id="258" r:id="rId6"/>
    <p:sldId id="257" r:id="rId7"/>
    <p:sldId id="266" r:id="rId8"/>
    <p:sldId id="259" r:id="rId9"/>
    <p:sldId id="260" r:id="rId10"/>
    <p:sldId id="267" r:id="rId11"/>
    <p:sldId id="265" r:id="rId12"/>
    <p:sldId id="263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D80DA-D46C-43AB-BA58-390102F3E54C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55315-BB65-4E7A-B3F2-6360A694D8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857233"/>
            <a:ext cx="7600976" cy="274321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Подготовка к аттестации              в   формате ЕГЭ.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286124"/>
            <a:ext cx="7929618" cy="235267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МКОУ « </a:t>
            </a:r>
            <a:r>
              <a:rPr lang="ru-RU" b="1" dirty="0" err="1" smtClean="0">
                <a:solidFill>
                  <a:srgbClr val="002060"/>
                </a:solidFill>
              </a:rPr>
              <a:t>Атагайская</a:t>
            </a:r>
            <a:r>
              <a:rPr lang="ru-RU" b="1" dirty="0" smtClean="0">
                <a:solidFill>
                  <a:srgbClr val="002060"/>
                </a:solidFill>
              </a:rPr>
              <a:t> СОШ» </a:t>
            </a:r>
            <a:r>
              <a:rPr lang="ru-RU" b="1" dirty="0" err="1" smtClean="0">
                <a:solidFill>
                  <a:srgbClr val="002060"/>
                </a:solidFill>
              </a:rPr>
              <a:t>Нижнеудинского</a:t>
            </a:r>
            <a:r>
              <a:rPr lang="ru-RU" b="1" dirty="0" smtClean="0">
                <a:solidFill>
                  <a:srgbClr val="002060"/>
                </a:solidFill>
              </a:rPr>
              <a:t> района      Иркутской области.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</a:rPr>
              <a:t>Учитель: Дорофеева Мария Яковлевна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Работа у доски.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Две фабрики выпускают  одинаковое стекло для автомобильных фар. Первая фабрика выпускает 45% этого  стекла, вторая – 55%. Первая фабрика выпускает 3% бракованных стекол, а вторая – 1%. Найдите вероятность  того, что случайно купленное в магазине стекло окажется бракованным.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857233"/>
            <a:ext cx="7215238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 Задание на  дом.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</a:rPr>
              <a:t>Повторить производную функции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r>
              <a:rPr lang="ru-RU" sz="2400" b="1" dirty="0" err="1" smtClean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 27 и </a:t>
            </a:r>
            <a:r>
              <a:rPr lang="ru-RU" sz="2400" b="1" dirty="0" err="1" smtClean="0">
                <a:solidFill>
                  <a:srgbClr val="002060"/>
                </a:solidFill>
              </a:rPr>
              <a:t>п</a:t>
            </a:r>
            <a:r>
              <a:rPr lang="ru-RU" sz="2400" b="1" dirty="0" smtClean="0">
                <a:solidFill>
                  <a:srgbClr val="002060"/>
                </a:solidFill>
              </a:rPr>
              <a:t> 28.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№ 29.5 </a:t>
            </a:r>
            <a:r>
              <a:rPr lang="ru-RU" sz="2400" b="1" dirty="0" err="1" smtClean="0">
                <a:solidFill>
                  <a:srgbClr val="002060"/>
                </a:solidFill>
              </a:rPr>
              <a:t>а,б</a:t>
            </a:r>
            <a:r>
              <a:rPr lang="ru-RU" sz="2400" b="1" dirty="0" smtClean="0">
                <a:solidFill>
                  <a:srgbClr val="002060"/>
                </a:solidFill>
              </a:rPr>
              <a:t>     № 29.14 а    № 31.8 </a:t>
            </a:r>
            <a:r>
              <a:rPr lang="ru-RU" sz="2400" b="1" dirty="0" err="1" smtClean="0">
                <a:solidFill>
                  <a:srgbClr val="002060"/>
                </a:solidFill>
              </a:rPr>
              <a:t>аб</a:t>
            </a:r>
            <a:r>
              <a:rPr lang="ru-RU" sz="2400" b="1" dirty="0" smtClean="0">
                <a:solidFill>
                  <a:srgbClr val="002060"/>
                </a:solidFill>
              </a:rPr>
              <a:t>   № 31.9 </a:t>
            </a:r>
            <a:r>
              <a:rPr lang="ru-RU" sz="2400" b="1" dirty="0" err="1" smtClean="0">
                <a:solidFill>
                  <a:srgbClr val="002060"/>
                </a:solidFill>
              </a:rPr>
              <a:t>аб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{{9}^{{{\log }_{3}}4}}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100013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6\cdot {{7}^{{{\log }_{7}}2}}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285860"/>
            <a:ext cx="114300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{{\log }_{10}}10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214422"/>
            <a:ext cx="107157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\frac{{{\log }_{3}}25}{{{\log }_{3}}5}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000108"/>
            <a:ext cx="128588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{{3}^{2+{{\log }_{3}}7}}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00" y="2357430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9\cdot {{10}^{{{\log }_{10}}3}}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29058" y="2357430"/>
            <a:ext cx="1714512" cy="72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{{6}^{2{{\log }_{6}}14}}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50" y="2357430"/>
            <a:ext cx="1643074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{{16}^{{{\log }_{4}}3}}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28662" y="3929067"/>
            <a:ext cx="207170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{{2}^{3+{{\log }_{2}}15}}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7620" y="3857628"/>
            <a:ext cx="200026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\frac{{{\log }_{3}}64}{{{\log }_{3}}8}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57950" y="3643314"/>
            <a:ext cx="1500198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</a:t>
            </a:r>
            <a:r>
              <a:rPr lang="ru-RU" sz="2400" b="1" dirty="0" smtClean="0">
                <a:solidFill>
                  <a:srgbClr val="002060"/>
                </a:solidFill>
              </a:rPr>
              <a:t>Ребята, посмотрите на дробь и проанализируйте свою работу на уроке.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</a:t>
            </a:r>
            <a:r>
              <a:rPr lang="ru-RU" b="1" dirty="0" smtClean="0">
                <a:solidFill>
                  <a:srgbClr val="C00000"/>
                </a:solidFill>
              </a:rPr>
              <a:t>Я усвоил материал урока</a:t>
            </a: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  </a:t>
            </a:r>
            <a:r>
              <a:rPr lang="ru-RU" b="1" dirty="0" smtClean="0">
                <a:solidFill>
                  <a:srgbClr val="00B050"/>
                </a:solidFill>
              </a:rPr>
              <a:t>Я частично понял</a:t>
            </a:r>
          </a:p>
          <a:p>
            <a:pPr lvl="0" algn="ctr">
              <a:buNone/>
            </a:pPr>
            <a:r>
              <a:rPr lang="ru-RU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Я плохо разобрался в решении 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B05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714612" y="3071810"/>
            <a:ext cx="3786214" cy="1588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    </a:t>
            </a:r>
            <a:r>
              <a:rPr lang="ru-RU" b="1" dirty="0" smtClean="0">
                <a:solidFill>
                  <a:srgbClr val="C00000"/>
                </a:solidFill>
              </a:rPr>
              <a:t>Благодарю за урок!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D:\Мои документы (old)\Intelli-studio\SAM_12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8458236" cy="47577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857232"/>
            <a:ext cx="7972452" cy="1643074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2060"/>
                </a:solidFill>
              </a:rPr>
              <a:t>«Человек похож на дробь, знаменатель которой –  это то, что он думает о себе, а числитель – это то,  что думают о нем».    А ты себя какой дробью считаешь?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literatura5.narod.ru/tolstoy_1908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2643182"/>
            <a:ext cx="2857520" cy="3543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143372" y="2571744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Великий русский писатель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Лев Николаевич Толстой.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714876" y="4929198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3438" y="4429132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Думают о нем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6" y="5072074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</a:rPr>
              <a:t>  Думает о себе</a:t>
            </a:r>
            <a:endParaRPr lang="ru-RU" sz="24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85786" y="500043"/>
            <a:ext cx="7858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задание.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Арифметические действия с целыми числами или дробями.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      1 вариант                                  2 вариант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а) 22/7  : (2/7 </a:t>
            </a:r>
            <a:r>
              <a:rPr lang="ru-RU" sz="2800" b="1" dirty="0" smtClean="0">
                <a:solidFill>
                  <a:srgbClr val="002060"/>
                </a:solidFill>
              </a:rPr>
              <a:t>+ ¾</a:t>
            </a:r>
            <a:r>
              <a:rPr lang="ru-RU" sz="2400" b="1" dirty="0" smtClean="0">
                <a:solidFill>
                  <a:srgbClr val="002060"/>
                </a:solidFill>
              </a:rPr>
              <a:t>)=                    а) ( 7/8 – 17/12) : 5/12=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б) 3,8 + 1,08 :0,9=                        б) (3,1 + 3,4) * 3,8 =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2000240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4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257174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5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2000240"/>
            <a:ext cx="85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-1,3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5206" y="257174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24,7</a:t>
            </a:r>
            <a:endParaRPr lang="ru-RU" sz="2800" b="1" dirty="0">
              <a:solidFill>
                <a:srgbClr val="C000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rot="5400000">
            <a:off x="3643306" y="2285992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57224" y="3429000"/>
            <a:ext cx="735811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« </a:t>
            </a:r>
            <a:r>
              <a:rPr lang="ru-RU" sz="2400" b="1" i="1" dirty="0" smtClean="0">
                <a:solidFill>
                  <a:srgbClr val="002060"/>
                </a:solidFill>
              </a:rPr>
              <a:t>Уравнения для меня важнее, </a:t>
            </a:r>
            <a:endParaRPr lang="en-US" sz="2400" b="1" i="1" dirty="0" smtClean="0">
              <a:solidFill>
                <a:srgbClr val="002060"/>
              </a:solidFill>
            </a:endParaRPr>
          </a:p>
          <a:p>
            <a:r>
              <a:rPr lang="en-US" sz="2400" b="1" i="1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потому</a:t>
            </a:r>
            <a:r>
              <a:rPr lang="en-US" sz="2400" b="1" i="1" dirty="0" smtClean="0">
                <a:solidFill>
                  <a:srgbClr val="002060"/>
                </a:solidFill>
              </a:rPr>
              <a:t>    </a:t>
            </a:r>
            <a:r>
              <a:rPr lang="ru-RU" sz="2400" b="1" i="1" dirty="0" smtClean="0">
                <a:solidFill>
                  <a:srgbClr val="002060"/>
                </a:solidFill>
              </a:rPr>
              <a:t> что </a:t>
            </a:r>
            <a:endParaRPr lang="en-US" sz="2400" b="1" i="1" dirty="0" smtClean="0">
              <a:solidFill>
                <a:srgbClr val="002060"/>
              </a:solidFill>
            </a:endParaRPr>
          </a:p>
          <a:p>
            <a:r>
              <a:rPr lang="en-US" sz="2400" b="1" i="1" dirty="0" smtClean="0">
                <a:solidFill>
                  <a:srgbClr val="002060"/>
                </a:solidFill>
              </a:rPr>
              <a:t>                             </a:t>
            </a:r>
            <a:r>
              <a:rPr lang="ru-RU" sz="2400" b="1" i="1" dirty="0" smtClean="0">
                <a:solidFill>
                  <a:srgbClr val="002060"/>
                </a:solidFill>
              </a:rPr>
              <a:t>политика</a:t>
            </a:r>
            <a:r>
              <a:rPr lang="ru-RU" sz="2400" b="1" i="1" dirty="0" smtClean="0">
                <a:solidFill>
                  <a:srgbClr val="C00000"/>
                </a:solidFill>
              </a:rPr>
              <a:t>  - для настоящего</a:t>
            </a:r>
            <a:r>
              <a:rPr lang="ru-RU" sz="2400" b="1" i="1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             </a:t>
            </a:r>
            <a:r>
              <a:rPr lang="en-US" sz="2400" b="1" i="1" dirty="0" smtClean="0">
                <a:solidFill>
                  <a:srgbClr val="002060"/>
                </a:solidFill>
              </a:rPr>
              <a:t>  </a:t>
            </a:r>
            <a:r>
              <a:rPr lang="ru-RU" sz="2400" b="1" i="1" dirty="0" smtClean="0">
                <a:solidFill>
                  <a:srgbClr val="002060"/>
                </a:solidFill>
              </a:rPr>
              <a:t> уравнения - </a:t>
            </a:r>
            <a:r>
              <a:rPr lang="ru-RU" sz="2400" b="1" i="1" dirty="0" smtClean="0">
                <a:solidFill>
                  <a:srgbClr val="C00000"/>
                </a:solidFill>
              </a:rPr>
              <a:t> для вечности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                              Альберт  Эйнштейн.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http://icite.ru/img/101/ejnshtejn_albe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4000504"/>
            <a:ext cx="1428750" cy="18097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 (old)\уравнени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889" t="19620" b="22921"/>
          <a:stretch>
            <a:fillRect/>
          </a:stretch>
        </p:blipFill>
        <p:spPr bwMode="auto">
          <a:xfrm>
            <a:off x="2000232" y="1643050"/>
            <a:ext cx="5857916" cy="45005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785794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>7 </a:t>
            </a:r>
            <a:r>
              <a:rPr lang="ru-RU" sz="2400" b="1" dirty="0" smtClean="0">
                <a:solidFill>
                  <a:srgbClr val="002060"/>
                </a:solidFill>
              </a:rPr>
              <a:t>задание (базового) или  5 задание ( профильного).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/>
              <a:t>   </a:t>
            </a:r>
            <a:r>
              <a:rPr lang="ru-RU" sz="2400" b="1" dirty="0" smtClean="0">
                <a:solidFill>
                  <a:srgbClr val="002060"/>
                </a:solidFill>
              </a:rPr>
              <a:t>16 задание ( базового), 8 задание ( профильного)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     Стереометрия.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                                             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Даны два конуса. Радиус основания и образующая первого конуса равны соответственно, 2 и 4,  а второго  - 6 и 8. Во сколько раз  площадь боковой поверхности  второго конуса больше  площади боковой поверхности первого?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                                                  </a:t>
            </a:r>
            <a:r>
              <a:rPr lang="ru-RU" sz="2400" b="1" dirty="0" smtClean="0">
                <a:solidFill>
                  <a:srgbClr val="C00000"/>
                </a:solidFill>
              </a:rPr>
              <a:t>1 вариант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     </a:t>
            </a:r>
            <a:r>
              <a:rPr lang="ru-RU" sz="2400" b="1" dirty="0" smtClean="0">
                <a:solidFill>
                  <a:srgbClr val="002060"/>
                </a:solidFill>
              </a:rPr>
              <a:t>Площадь боковой поверхности цилиндра равна  32</a:t>
            </a:r>
            <a:r>
              <a:rPr lang="el-GR" sz="2400" b="1" dirty="0" smtClean="0">
                <a:solidFill>
                  <a:srgbClr val="002060"/>
                </a:solidFill>
              </a:rPr>
              <a:t>π</a:t>
            </a:r>
            <a:r>
              <a:rPr lang="ru-RU" sz="2400" b="1" dirty="0" smtClean="0">
                <a:solidFill>
                  <a:srgbClr val="002060"/>
                </a:solidFill>
              </a:rPr>
              <a:t> ,а диаметр основания равен   16 .   Найдите высоту цилиндра.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 вариант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Площадь боковой поверхности цилиндра равна 24</a:t>
            </a:r>
            <a:r>
              <a:rPr lang="el-GR" sz="2400" b="1" dirty="0" smtClean="0">
                <a:solidFill>
                  <a:srgbClr val="002060"/>
                </a:solidFill>
              </a:rPr>
              <a:t>π</a:t>
            </a:r>
            <a:r>
              <a:rPr lang="ru-RU" sz="2400" b="1" dirty="0" smtClean="0">
                <a:solidFill>
                  <a:srgbClr val="002060"/>
                </a:solidFill>
              </a:rPr>
              <a:t>  ,а  его высота равна 4 .   Найдите  диаметр  основания  цилиндра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414338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2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86050" y="5643578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</a:rPr>
              <a:t>6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    Разминка   ( </a:t>
            </a:r>
            <a:r>
              <a:rPr lang="ru-RU" sz="2400" b="1" dirty="0" smtClean="0">
                <a:solidFill>
                  <a:srgbClr val="002060"/>
                </a:solidFill>
              </a:rPr>
              <a:t>20 задание базового уровня)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1.</a:t>
            </a:r>
            <a:r>
              <a:rPr lang="ru-RU" sz="2400" b="1" dirty="0" smtClean="0">
                <a:solidFill>
                  <a:srgbClr val="002060"/>
                </a:solidFill>
              </a:rPr>
              <a:t>  В корзине лежат 25 грибов: рыжики и грузди. Известно, что  среди любых  11 грибов  имеется хотя бы один рыжик, а среди  любых 16 грибов – хотя бы один груздь. Сколько рыжиков в корзине?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</a:t>
            </a:r>
            <a:r>
              <a:rPr lang="ru-RU" sz="2400" b="1" dirty="0" smtClean="0">
                <a:solidFill>
                  <a:srgbClr val="C00000"/>
                </a:solidFill>
              </a:rPr>
              <a:t>2.</a:t>
            </a:r>
            <a:r>
              <a:rPr lang="ru-RU" sz="2400" b="1" dirty="0" smtClean="0">
                <a:solidFill>
                  <a:srgbClr val="002060"/>
                </a:solidFill>
              </a:rPr>
              <a:t> Улитка за день заползает вверх по дереву на 4 м, а за ночь сползает на 3 м.   Высота дерева 10 м. За сколько дней улитка впервые доползёт до вершины    дерева?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3.</a:t>
            </a:r>
            <a:r>
              <a:rPr lang="ru-RU" sz="2400" b="1" dirty="0" smtClean="0">
                <a:solidFill>
                  <a:srgbClr val="002060"/>
                </a:solidFill>
              </a:rPr>
              <a:t> На поверхности глобуса фломастером проведены 1</a:t>
            </a:r>
            <a:r>
              <a:rPr lang="en-US" sz="2400" b="1" dirty="0" smtClean="0">
                <a:solidFill>
                  <a:srgbClr val="002060"/>
                </a:solidFill>
              </a:rPr>
              <a:t>0</a:t>
            </a:r>
            <a:r>
              <a:rPr lang="ru-RU" sz="2400" b="1" dirty="0" smtClean="0">
                <a:solidFill>
                  <a:srgbClr val="002060"/>
                </a:solidFill>
              </a:rPr>
              <a:t> параллелей и 24 меридиана. На сколько частей проведенные линии разделили поверхность глобуса?</a:t>
            </a:r>
          </a:p>
          <a:p>
            <a:pPr lvl="0"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tehnowar.ru/uploads/posts/2014-03/thumbs/1395581025_laplas-per-simon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25860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000496" y="1000108"/>
            <a:ext cx="385765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«</a:t>
            </a:r>
            <a:r>
              <a:rPr lang="ru-RU" sz="2800" b="1" i="1" dirty="0" smtClean="0">
                <a:solidFill>
                  <a:srgbClr val="002060"/>
                </a:solidFill>
              </a:rPr>
              <a:t>Теория вероятностей есть в сущности ни что иное, как здравый смысл, сведенный к исчислению»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4143380"/>
            <a:ext cx="63579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Пьер </a:t>
            </a:r>
            <a:r>
              <a:rPr lang="ru-RU" sz="2800" b="1" i="1" dirty="0" err="1" smtClean="0">
                <a:solidFill>
                  <a:srgbClr val="C00000"/>
                </a:solidFill>
              </a:rPr>
              <a:t>Симон</a:t>
            </a:r>
            <a:r>
              <a:rPr lang="ru-RU" sz="2800" b="1" i="1" dirty="0" smtClean="0">
                <a:solidFill>
                  <a:srgbClr val="C00000"/>
                </a:solidFill>
              </a:rPr>
              <a:t> Лаплас -  </a:t>
            </a:r>
            <a:r>
              <a:rPr lang="ru-RU" sz="2800" b="1" i="1" dirty="0" smtClean="0">
                <a:solidFill>
                  <a:srgbClr val="002060"/>
                </a:solidFill>
              </a:rPr>
              <a:t>французский математик, физик, астроном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10 задание ( базового), 4 задание ( профильного)</a:t>
            </a:r>
            <a:br>
              <a:rPr lang="ru-RU" sz="2700" b="1" dirty="0" smtClean="0">
                <a:solidFill>
                  <a:srgbClr val="002060"/>
                </a:solidFill>
              </a:rPr>
            </a:br>
            <a:r>
              <a:rPr lang="ru-RU" sz="2700" b="1" dirty="0" smtClean="0">
                <a:solidFill>
                  <a:srgbClr val="002060"/>
                </a:solidFill>
              </a:rPr>
              <a:t>    </a:t>
            </a:r>
            <a:r>
              <a:rPr lang="ru-RU" sz="2700" b="1" dirty="0" smtClean="0">
                <a:solidFill>
                  <a:srgbClr val="C00000"/>
                </a:solidFill>
              </a:rPr>
              <a:t>Теория  вероятности.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357298"/>
            <a:ext cx="7901014" cy="4786346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 </a:t>
            </a:r>
            <a:r>
              <a:rPr lang="ru-RU" sz="8000" b="1" dirty="0" smtClean="0">
                <a:solidFill>
                  <a:srgbClr val="C00000"/>
                </a:solidFill>
              </a:rPr>
              <a:t>1. </a:t>
            </a:r>
            <a:r>
              <a:rPr lang="ru-RU" sz="8000" b="1" dirty="0" smtClean="0">
                <a:solidFill>
                  <a:srgbClr val="002060"/>
                </a:solidFill>
              </a:rPr>
              <a:t>Стрелок стреляет в мишень  3 раза. Вероятность попадания при каждом выстреле равна 0,9. Найдите вероятность того, что стрелок промахнется  все три раза</a:t>
            </a:r>
            <a:r>
              <a:rPr lang="ru-RU" sz="8000" dirty="0" smtClean="0"/>
              <a:t>. </a:t>
            </a:r>
            <a:endParaRPr lang="en-US" sz="8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8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C00000"/>
                </a:solidFill>
              </a:rPr>
              <a:t>  2.</a:t>
            </a:r>
            <a:r>
              <a:rPr lang="ru-RU" sz="8000" b="1" dirty="0" smtClean="0">
                <a:solidFill>
                  <a:srgbClr val="002060"/>
                </a:solidFill>
              </a:rPr>
              <a:t> На экзамене 60 билетов. Олег не выучил 12 из них. Найдите вероятность того, что ему попадется выученный билет.</a:t>
            </a:r>
            <a:endParaRPr lang="en-US" sz="8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80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sz="8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  </a:t>
            </a:r>
            <a:r>
              <a:rPr lang="ru-RU" sz="8000" b="1" dirty="0" smtClean="0">
                <a:solidFill>
                  <a:srgbClr val="C00000"/>
                </a:solidFill>
              </a:rPr>
              <a:t>3. </a:t>
            </a:r>
            <a:r>
              <a:rPr lang="ru-RU" sz="8000" b="1" dirty="0" smtClean="0">
                <a:solidFill>
                  <a:srgbClr val="002060"/>
                </a:solidFill>
              </a:rPr>
              <a:t>На олимпиаде в ВУЗЕ участников рассаживают по трем аудиториям. В первых двух по 120 человек, оставшихся  проводят в запасную аудиторию в другом корпусе. При подсчете выяснилось, что всего было 250  участников. Найдите вероятность того, что случайно выбранный  участник  писал олимпиаду  в запасной аудитории. 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2060"/>
                </a:solidFill>
              </a:rPr>
              <a:t>     </a:t>
            </a:r>
          </a:p>
          <a:p>
            <a:pPr>
              <a:buNone/>
            </a:pP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  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57148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1 вариант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 В параллели  81  учащийся, среди них два друга —  Михаил и Сергей.  Учащихся случайным образом разбивают на  9 равных групп. Найдите вероятность  того, что Михаил и Сергей окажутся в разных группах.  </a:t>
            </a:r>
          </a:p>
          <a:p>
            <a:pPr lvl="1">
              <a:buNone/>
            </a:pPr>
            <a:r>
              <a:rPr lang="ru-RU" sz="2000" b="1" dirty="0" smtClean="0"/>
              <a:t>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2 вариант          </a:t>
            </a: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В параллели  81  учащийся, среди них два друга —   Михаил и Сергей.  Учащихся случайным образом разбивают на  9 равных групп. Найдите вероятность того, что Михаил и Сергей окажутся в одной группе. </a:t>
            </a:r>
          </a:p>
          <a:p>
            <a:pPr>
              <a:buNone/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2643182"/>
            <a:ext cx="10954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0,9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0694" y="5143512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</a:rPr>
              <a:t>0,1</a:t>
            </a:r>
            <a:endParaRPr lang="ru-RU" sz="36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643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Подготовка к аттестации              в   формате ЕГЭ.</vt:lpstr>
      <vt:lpstr>«Человек похож на дробь, знаменатель которой –  это то, что он думает о себе, а числитель – это то,  что думают о нем».    А ты себя какой дробью считаешь? </vt:lpstr>
      <vt:lpstr>Слайд 3</vt:lpstr>
      <vt:lpstr>Слайд 4</vt:lpstr>
      <vt:lpstr>   16 задание ( базового), 8 задание ( профильного)       Стереометрия.</vt:lpstr>
      <vt:lpstr>Слайд 6</vt:lpstr>
      <vt:lpstr>Слайд 7</vt:lpstr>
      <vt:lpstr> 10 задание ( базового), 4 задание ( профильного)     Теория  вероятности.</vt:lpstr>
      <vt:lpstr>Слайд 9</vt:lpstr>
      <vt:lpstr>Слайд 10</vt:lpstr>
      <vt:lpstr>Слайд 11</vt:lpstr>
      <vt:lpstr>Слайд 12</vt:lpstr>
      <vt:lpstr>Слайд 13</vt:lpstr>
      <vt:lpstr>    Благодарю за урок!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XTreme.ws</cp:lastModifiedBy>
  <cp:revision>69</cp:revision>
  <dcterms:created xsi:type="dcterms:W3CDTF">2012-10-16T13:41:30Z</dcterms:created>
  <dcterms:modified xsi:type="dcterms:W3CDTF">2018-02-04T04:34:18Z</dcterms:modified>
</cp:coreProperties>
</file>