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62" r:id="rId3"/>
    <p:sldId id="279" r:id="rId4"/>
    <p:sldId id="278" r:id="rId5"/>
    <p:sldId id="265" r:id="rId6"/>
    <p:sldId id="267" r:id="rId7"/>
    <p:sldId id="263" r:id="rId8"/>
    <p:sldId id="270" r:id="rId9"/>
    <p:sldId id="269" r:id="rId10"/>
    <p:sldId id="271" r:id="rId11"/>
    <p:sldId id="272" r:id="rId12"/>
    <p:sldId id="273" r:id="rId13"/>
    <p:sldId id="275" r:id="rId14"/>
    <p:sldId id="274" r:id="rId15"/>
    <p:sldId id="277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220D"/>
    <a:srgbClr val="5C1F0C"/>
    <a:srgbClr val="3A1460"/>
    <a:srgbClr val="003374"/>
    <a:srgbClr val="892E11"/>
    <a:srgbClr val="452F45"/>
    <a:srgbClr val="321153"/>
    <a:srgbClr val="3A5896"/>
    <a:srgbClr val="385592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-7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  <p:transition advTm="3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  <p:transition advTm="3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  <p:transition advTm="3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  <p:transition advTm="3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  <p:transition advTm="3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  <p:transition advTm="3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  <p:transition advTm="3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  <p:transition advTm="3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  <p:transition advTm="3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6296"/>
          <a:stretch/>
        </p:blipFill>
        <p:spPr>
          <a:xfrm flipH="1">
            <a:off x="-1" y="0"/>
            <a:ext cx="4491309" cy="6858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2781"/>
          <a:stretch/>
        </p:blipFill>
        <p:spPr>
          <a:xfrm flipH="1">
            <a:off x="2686050" y="0"/>
            <a:ext cx="6457948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3000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35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03752" y="1308099"/>
            <a:ext cx="8572500" cy="24422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600" dirty="0" smtClean="0">
                <a:solidFill>
                  <a:srgbClr val="3A14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тему:</a:t>
            </a:r>
            <a:r>
              <a:rPr lang="ru-RU" sz="2600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ru-RU" sz="3200" b="1" i="1" dirty="0" smtClean="0">
                <a:solidFill>
                  <a:srgbClr val="4F271C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</a:rPr>
              <a:t>«Методические рекомендации по проектированию современных        дополнительных общеобразовательных        (</a:t>
            </a:r>
            <a:r>
              <a:rPr lang="ru-RU" sz="3200" b="1" i="1" dirty="0" err="1" smtClean="0">
                <a:solidFill>
                  <a:srgbClr val="4F271C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</a:rPr>
              <a:t>общеразвивающих</a:t>
            </a:r>
            <a:r>
              <a:rPr lang="ru-RU" sz="3200" b="1" i="1" dirty="0" smtClean="0">
                <a:solidFill>
                  <a:srgbClr val="4F271C">
                    <a:satMod val="13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</a:rPr>
              <a:t>) программ»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200" b="1" i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9841" y="238128"/>
            <a:ext cx="7886700" cy="688971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3A1460"/>
                </a:solidFill>
                <a:latin typeface="+mj-lt"/>
              </a:rPr>
              <a:t>МИНИСТЕРСТВО ОБРАЗОВАНИЯ И НАУКИ РЕСПУБЛИКИ ТАТАРСТАН</a:t>
            </a:r>
            <a:r>
              <a:rPr lang="ru-RU" sz="1200" dirty="0" smtClean="0">
                <a:solidFill>
                  <a:srgbClr val="3A1460"/>
                </a:solidFill>
                <a:latin typeface="+mj-lt"/>
              </a:rPr>
              <a:t/>
            </a:r>
            <a:br>
              <a:rPr lang="ru-RU" sz="1200" dirty="0" smtClean="0">
                <a:solidFill>
                  <a:srgbClr val="3A1460"/>
                </a:solidFill>
                <a:latin typeface="+mj-lt"/>
              </a:rPr>
            </a:br>
            <a:r>
              <a:rPr lang="ru-RU" sz="1200" b="1" dirty="0" smtClean="0">
                <a:solidFill>
                  <a:srgbClr val="3A1460"/>
                </a:solidFill>
                <a:latin typeface="+mj-lt"/>
              </a:rPr>
              <a:t>МУНИЦИПАЛЬНОЕ БЮДЖЕТНОЕ УЧРЕЖДЕНИЕ ДОПОЛНИТЕЛЬНОГО ОБРАЗОВАНИЯ</a:t>
            </a:r>
            <a:r>
              <a:rPr lang="ru-RU" sz="1200" dirty="0" smtClean="0">
                <a:solidFill>
                  <a:srgbClr val="3A1460"/>
                </a:solidFill>
                <a:latin typeface="+mj-lt"/>
              </a:rPr>
              <a:t/>
            </a:r>
            <a:br>
              <a:rPr lang="ru-RU" sz="1200" dirty="0" smtClean="0">
                <a:solidFill>
                  <a:srgbClr val="3A1460"/>
                </a:solidFill>
                <a:latin typeface="+mj-lt"/>
              </a:rPr>
            </a:br>
            <a:r>
              <a:rPr lang="ru-RU" sz="1200" b="1" dirty="0" smtClean="0">
                <a:solidFill>
                  <a:srgbClr val="3A1460"/>
                </a:solidFill>
                <a:latin typeface="+mj-lt"/>
              </a:rPr>
              <a:t>«ЦЕНТР ДЕТСКО-ЮНОШЕСКОГО  ТВОРЧЕСТВА» </a:t>
            </a:r>
            <a:r>
              <a:rPr lang="ru-RU" sz="1200" dirty="0" smtClean="0">
                <a:solidFill>
                  <a:srgbClr val="3A1460"/>
                </a:solidFill>
                <a:latin typeface="+mj-lt"/>
              </a:rPr>
              <a:t/>
            </a:r>
            <a:br>
              <a:rPr lang="ru-RU" sz="1200" dirty="0" smtClean="0">
                <a:solidFill>
                  <a:srgbClr val="3A1460"/>
                </a:solidFill>
                <a:latin typeface="+mj-lt"/>
              </a:rPr>
            </a:br>
            <a:r>
              <a:rPr lang="ru-RU" sz="1200" b="1" dirty="0" smtClean="0">
                <a:solidFill>
                  <a:srgbClr val="3A1460"/>
                </a:solidFill>
                <a:latin typeface="+mj-lt"/>
              </a:rPr>
              <a:t>АЛЬМЕТЬЕВСКОГО МУНИЦИПАЛЬНОГО РАЙОНА  РЕСПУБЛИКИ ТАТАРСТАН</a:t>
            </a:r>
            <a:endParaRPr lang="ru-RU" sz="1200" dirty="0">
              <a:solidFill>
                <a:srgbClr val="3A1460"/>
              </a:solidFill>
              <a:latin typeface="+mj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09252" y="3988904"/>
            <a:ext cx="3034748" cy="1391479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3A1460"/>
                </a:solidFill>
                <a:latin typeface="+mj-lt"/>
              </a:rPr>
              <a:t>Составитель</a:t>
            </a:r>
            <a:r>
              <a:rPr lang="ru-RU" sz="1600" dirty="0" smtClean="0">
                <a:solidFill>
                  <a:srgbClr val="3A1460"/>
                </a:solidFill>
                <a:latin typeface="+mj-lt"/>
              </a:rPr>
              <a:t>: </a:t>
            </a:r>
          </a:p>
          <a:p>
            <a:r>
              <a:rPr lang="ru-RU" sz="1800" dirty="0" smtClean="0">
                <a:solidFill>
                  <a:srgbClr val="3A1460"/>
                </a:solidFill>
                <a:latin typeface="+mj-lt"/>
              </a:rPr>
              <a:t>Кириченко Д.С</a:t>
            </a:r>
            <a:r>
              <a:rPr lang="ru-RU" sz="1600" dirty="0" smtClean="0">
                <a:solidFill>
                  <a:srgbClr val="3A1460"/>
                </a:solidFill>
                <a:latin typeface="+mj-lt"/>
              </a:rPr>
              <a:t>.                                                                                </a:t>
            </a:r>
            <a:r>
              <a:rPr lang="ru-RU" sz="1800" dirty="0" smtClean="0">
                <a:solidFill>
                  <a:srgbClr val="3A1460"/>
                </a:solidFill>
                <a:latin typeface="+mj-lt"/>
              </a:rPr>
              <a:t>Методист</a:t>
            </a:r>
            <a:r>
              <a:rPr lang="ru-RU" sz="1600" dirty="0" smtClean="0">
                <a:solidFill>
                  <a:srgbClr val="3A1460"/>
                </a:solidFill>
                <a:latin typeface="+mj-lt"/>
              </a:rPr>
              <a:t> МБУ ДО «ЦДЮТ»</a:t>
            </a:r>
          </a:p>
          <a:p>
            <a:r>
              <a:rPr lang="ru-RU" sz="1600" dirty="0" smtClean="0">
                <a:solidFill>
                  <a:srgbClr val="3A1460"/>
                </a:solidFill>
                <a:latin typeface="+mj-lt"/>
              </a:rPr>
              <a:t> </a:t>
            </a:r>
            <a:endParaRPr lang="ru-RU" sz="1600" dirty="0">
              <a:solidFill>
                <a:srgbClr val="3A1460"/>
              </a:solidFill>
              <a:latin typeface="+mj-lt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3390900" y="5981700"/>
            <a:ext cx="2374900" cy="457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dirty="0" smtClean="0">
                <a:solidFill>
                  <a:srgbClr val="67220D"/>
                </a:solidFill>
                <a:latin typeface="+mj-lt"/>
              </a:rPr>
              <a:t>Альметьевск – 2017  </a:t>
            </a:r>
            <a:endParaRPr lang="ru-RU" sz="1600" b="1" dirty="0">
              <a:solidFill>
                <a:srgbClr val="67220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ransition spd="slow" advClick="0" advTm="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399784"/>
            <a:ext cx="7981949" cy="1047221"/>
          </a:xfrm>
        </p:spPr>
        <p:txBody>
          <a:bodyPr/>
          <a:lstStyle/>
          <a:p>
            <a:r>
              <a:rPr lang="ru-RU" b="1" dirty="0" smtClean="0">
                <a:solidFill>
                  <a:srgbClr val="3A14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Содержание программы:</a:t>
            </a:r>
            <a:endParaRPr lang="ru-RU" b="1" dirty="0">
              <a:solidFill>
                <a:srgbClr val="3A14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850" y="1574800"/>
            <a:ext cx="8401050" cy="374649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67220D"/>
                </a:solidFill>
              </a:rPr>
              <a:t>должно быть направлено на достижение целей программы  и  планируемых результатов  ее освоения; 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67220D"/>
                </a:solidFill>
              </a:rPr>
              <a:t> разделов и тем программы в соответствии с последовательностью, заданной учебным планом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67220D"/>
                </a:solidFill>
              </a:rPr>
              <a:t> предусматривает разные режимы освоения материала и содержания программы.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950" y="450584"/>
            <a:ext cx="7886699" cy="10472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A14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Комплекс организационно-педагогических условий</a:t>
            </a:r>
            <a:endParaRPr lang="ru-RU" b="1" dirty="0">
              <a:solidFill>
                <a:srgbClr val="3A14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727201"/>
            <a:ext cx="7886699" cy="35179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0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Организационно –педагогические условия реализации программы;</a:t>
            </a:r>
          </a:p>
          <a:p>
            <a:pPr marL="514350" indent="-514350">
              <a:buAutoNum type="arabicPeriod"/>
            </a:pPr>
            <a:r>
              <a:rPr lang="ru-RU" sz="30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Формы аттестации/ контроля;</a:t>
            </a:r>
          </a:p>
          <a:p>
            <a:pPr marL="514350" indent="-514350">
              <a:buAutoNum type="arabicPeriod"/>
            </a:pPr>
            <a:r>
              <a:rPr lang="ru-RU" sz="30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Оценочные  материалы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30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Список литературы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sz="30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Приложения</a:t>
            </a:r>
          </a:p>
          <a:p>
            <a:pPr marL="514350" indent="-514350">
              <a:buNone/>
            </a:pPr>
            <a:endParaRPr lang="ru-RU" b="1" i="1" dirty="0" smtClean="0">
              <a:solidFill>
                <a:srgbClr val="4F271C">
                  <a:satMod val="130000"/>
                </a:srgb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Corbel"/>
              <a:ea typeface="+mj-ea"/>
              <a:cs typeface="+mj-cs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A14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Приложение:</a:t>
            </a:r>
            <a:endParaRPr lang="ru-RU" b="1" dirty="0">
              <a:solidFill>
                <a:srgbClr val="3A14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8000" y="1016001"/>
            <a:ext cx="8445500" cy="4711700"/>
          </a:xfrm>
        </p:spPr>
        <p:txBody>
          <a:bodyPr>
            <a:normAutofit fontScale="85000" lnSpcReduction="10000"/>
          </a:bodyPr>
          <a:lstStyle/>
          <a:p>
            <a:pPr marL="18288" indent="0">
              <a:lnSpc>
                <a:spcPts val="2300"/>
              </a:lnSpc>
              <a:spcBef>
                <a:spcPts val="0"/>
              </a:spcBef>
              <a:buClr>
                <a:srgbClr val="3891A7"/>
              </a:buClr>
              <a:buSzPct val="80000"/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67220D"/>
                </a:solidFill>
                <a:latin typeface="+mj-lt"/>
              </a:rPr>
              <a:t>Методические</a:t>
            </a:r>
            <a:r>
              <a:rPr lang="ru-RU" i="1" dirty="0" smtClean="0">
                <a:solidFill>
                  <a:srgbClr val="67220D"/>
                </a:solidFill>
                <a:latin typeface="+mj-lt"/>
              </a:rPr>
              <a:t> </a:t>
            </a:r>
            <a:r>
              <a:rPr lang="ru-RU" b="1" i="1" dirty="0" smtClean="0">
                <a:solidFill>
                  <a:srgbClr val="67220D"/>
                </a:solidFill>
                <a:latin typeface="+mj-lt"/>
              </a:rPr>
              <a:t>материалы - </a:t>
            </a:r>
            <a:endParaRPr lang="ru-RU" sz="2600" i="1" dirty="0" smtClean="0">
              <a:solidFill>
                <a:srgbClr val="67220D"/>
              </a:solidFill>
              <a:latin typeface="+mj-lt"/>
            </a:endParaRPr>
          </a:p>
          <a:p>
            <a:pPr marL="18288" lvl="0" indent="0" algn="just">
              <a:lnSpc>
                <a:spcPts val="2300"/>
              </a:lnSpc>
              <a:spcBef>
                <a:spcPts val="0"/>
              </a:spcBef>
              <a:buClr>
                <a:srgbClr val="3891A7"/>
              </a:buClr>
              <a:buSzPct val="80000"/>
              <a:buNone/>
            </a:pPr>
            <a:r>
              <a:rPr lang="ru-RU" sz="2400" i="1" dirty="0" smtClean="0">
                <a:solidFill>
                  <a:srgbClr val="67220D"/>
                </a:solidFill>
                <a:latin typeface="+mj-lt"/>
              </a:rPr>
              <a:t>указание тематики и формы методических материалов по программе (пособия, дидактический материал);</a:t>
            </a:r>
          </a:p>
          <a:p>
            <a:pPr marL="18288" lvl="0" indent="0">
              <a:lnSpc>
                <a:spcPts val="2300"/>
              </a:lnSpc>
              <a:spcBef>
                <a:spcPts val="0"/>
              </a:spcBef>
              <a:buClr>
                <a:srgbClr val="3891A7"/>
              </a:buClr>
              <a:buSzPct val="80000"/>
              <a:buNone/>
            </a:pPr>
            <a:endParaRPr lang="ru-RU" sz="2600" i="1" dirty="0" smtClean="0">
              <a:solidFill>
                <a:srgbClr val="67220D"/>
              </a:solidFill>
              <a:latin typeface="+mj-lt"/>
            </a:endParaRPr>
          </a:p>
          <a:p>
            <a:pPr marL="18288" indent="0">
              <a:lnSpc>
                <a:spcPts val="2300"/>
              </a:lnSpc>
              <a:spcBef>
                <a:spcPts val="0"/>
              </a:spcBef>
              <a:buClr>
                <a:srgbClr val="3891A7"/>
              </a:buClr>
              <a:buSzPct val="80000"/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67220D"/>
                </a:solidFill>
                <a:latin typeface="+mj-lt"/>
              </a:rPr>
              <a:t>Календарный учебный график – </a:t>
            </a:r>
            <a:endParaRPr lang="ru-RU" sz="2600" i="1" dirty="0" smtClean="0">
              <a:solidFill>
                <a:srgbClr val="67220D"/>
              </a:solidFill>
              <a:latin typeface="+mj-lt"/>
            </a:endParaRPr>
          </a:p>
          <a:p>
            <a:pPr marL="18288" indent="0" algn="just">
              <a:lnSpc>
                <a:spcPts val="2300"/>
              </a:lnSpc>
              <a:spcBef>
                <a:spcPts val="0"/>
              </a:spcBef>
              <a:buClr>
                <a:srgbClr val="3891A7"/>
              </a:buClr>
              <a:buSzPct val="80000"/>
              <a:buNone/>
            </a:pPr>
            <a:r>
              <a:rPr lang="ru-RU" sz="2400" i="1" dirty="0" smtClean="0">
                <a:solidFill>
                  <a:srgbClr val="67220D"/>
                </a:solidFill>
                <a:latin typeface="+mj-lt"/>
              </a:rPr>
              <a:t>составная часть образовательной программы, содержащая комплекс основных характеристик образования и определяющая даты начала и окончания учебных периодов/этапов, количество учебных недель или дней, продолжительность каникул, сроки контрольных процедур, организованных выездов, экспедиций и т.п.</a:t>
            </a:r>
          </a:p>
          <a:p>
            <a:pPr marL="18288" indent="0">
              <a:lnSpc>
                <a:spcPts val="2300"/>
              </a:lnSpc>
              <a:spcBef>
                <a:spcPts val="0"/>
              </a:spcBef>
              <a:buClr>
                <a:srgbClr val="3891A7"/>
              </a:buClr>
              <a:buSzPct val="80000"/>
              <a:buNone/>
            </a:pPr>
            <a:endParaRPr lang="ru-RU" sz="2600" i="1" dirty="0" smtClean="0">
              <a:solidFill>
                <a:srgbClr val="67220D"/>
              </a:solidFill>
              <a:latin typeface="+mj-lt"/>
            </a:endParaRPr>
          </a:p>
          <a:p>
            <a:pPr marL="18288" indent="0">
              <a:lnSpc>
                <a:spcPts val="2300"/>
              </a:lnSpc>
              <a:spcBef>
                <a:spcPts val="0"/>
              </a:spcBef>
              <a:buClr>
                <a:srgbClr val="3891A7"/>
              </a:buClr>
              <a:buSzPct val="80000"/>
              <a:buFont typeface="Wingdings" pitchFamily="2" charset="2"/>
              <a:buChar char="v"/>
            </a:pPr>
            <a:r>
              <a:rPr lang="ru-RU" sz="2900" b="1" i="1" dirty="0" smtClean="0">
                <a:solidFill>
                  <a:srgbClr val="67220D"/>
                </a:solidFill>
                <a:latin typeface="+mj-lt"/>
              </a:rPr>
              <a:t>Рабочие</a:t>
            </a:r>
            <a:r>
              <a:rPr lang="ru-RU" sz="2900" i="1" dirty="0" smtClean="0">
                <a:solidFill>
                  <a:srgbClr val="67220D"/>
                </a:solidFill>
                <a:latin typeface="+mj-lt"/>
              </a:rPr>
              <a:t> </a:t>
            </a:r>
            <a:r>
              <a:rPr lang="ru-RU" sz="2900" b="1" i="1" dirty="0" smtClean="0">
                <a:solidFill>
                  <a:srgbClr val="67220D"/>
                </a:solidFill>
                <a:latin typeface="+mj-lt"/>
              </a:rPr>
              <a:t>программы</a:t>
            </a:r>
            <a:r>
              <a:rPr lang="ru-RU" sz="2900" i="1" dirty="0" smtClean="0">
                <a:solidFill>
                  <a:srgbClr val="67220D"/>
                </a:solidFill>
                <a:latin typeface="+mj-lt"/>
              </a:rPr>
              <a:t> –</a:t>
            </a:r>
          </a:p>
          <a:p>
            <a:pPr marL="18288" indent="0" algn="just">
              <a:lnSpc>
                <a:spcPts val="2300"/>
              </a:lnSpc>
              <a:spcBef>
                <a:spcPts val="0"/>
              </a:spcBef>
              <a:buClr>
                <a:srgbClr val="3891A7"/>
              </a:buClr>
              <a:buSzPct val="80000"/>
              <a:buNone/>
            </a:pPr>
            <a:r>
              <a:rPr lang="ru-RU" sz="2400" i="1" dirty="0" smtClean="0">
                <a:solidFill>
                  <a:srgbClr val="67220D"/>
                </a:solidFill>
                <a:latin typeface="+mj-lt"/>
              </a:rPr>
              <a:t>создаются, если программа содержит несколько учебных курсов; порядок создания рабочей программы и ее структура должны быть закреплены локальным актом образовательной организации</a:t>
            </a:r>
            <a:endParaRPr lang="ru-RU" sz="2600" i="1" dirty="0" smtClean="0">
              <a:solidFill>
                <a:srgbClr val="67220D"/>
              </a:solidFill>
              <a:latin typeface="+mj-lt"/>
            </a:endParaRPr>
          </a:p>
          <a:p>
            <a:pPr marL="18288" lvl="0" indent="0">
              <a:lnSpc>
                <a:spcPts val="2300"/>
              </a:lnSpc>
              <a:spcBef>
                <a:spcPts val="0"/>
              </a:spcBef>
              <a:buClr>
                <a:srgbClr val="3891A7"/>
              </a:buClr>
              <a:buSzPct val="80000"/>
              <a:buNone/>
            </a:pPr>
            <a:endParaRPr lang="ru-RU" sz="2600" i="1" dirty="0" smtClean="0">
              <a:solidFill>
                <a:srgbClr val="67220D"/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67220D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350" y="323584"/>
            <a:ext cx="7886699" cy="1047221"/>
          </a:xfrm>
        </p:spPr>
        <p:txBody>
          <a:bodyPr>
            <a:normAutofit/>
          </a:bodyPr>
          <a:lstStyle/>
          <a:p>
            <a:r>
              <a:rPr lang="ru-RU" sz="3800" b="1" dirty="0" smtClean="0">
                <a:solidFill>
                  <a:srgbClr val="3A14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рабочей программы:</a:t>
            </a:r>
            <a:endParaRPr lang="ru-RU" sz="3800" b="1" dirty="0">
              <a:solidFill>
                <a:srgbClr val="3A14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5950" y="1524001"/>
            <a:ext cx="8147050" cy="3987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Титульный лист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Пояснительная записка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Календарно-учебный график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Требование к уровню подготовки обучающихся</a:t>
            </a:r>
          </a:p>
          <a:p>
            <a:pPr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Список  литературы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50" y="171184"/>
            <a:ext cx="8032750" cy="114961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3A14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Календарный учебный график</a:t>
            </a:r>
            <a:endParaRPr lang="ru-RU" b="1" dirty="0">
              <a:solidFill>
                <a:srgbClr val="3A14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3" name="Содержимое 7"/>
          <p:cNvGraphicFramePr>
            <a:graphicFrameLocks/>
          </p:cNvGraphicFramePr>
          <p:nvPr/>
        </p:nvGraphicFramePr>
        <p:xfrm>
          <a:off x="444500" y="1409702"/>
          <a:ext cx="8407401" cy="461009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44500"/>
                <a:gridCol w="800100"/>
                <a:gridCol w="672877"/>
                <a:gridCol w="1327485"/>
                <a:gridCol w="958738"/>
                <a:gridCol w="811241"/>
                <a:gridCol w="958738"/>
                <a:gridCol w="1327485"/>
                <a:gridCol w="1106237"/>
              </a:tblGrid>
              <a:tr h="878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Месяц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Число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Время проведения занятия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Форма занятия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Кол-во часов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Тема занятия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Место проведения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Форма контроля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</a:t>
                      </a:r>
                      <a:r>
                        <a:rPr lang="ru-RU" sz="1600" b="1" dirty="0" smtClean="0"/>
                        <a:t>.</a:t>
                      </a:r>
                      <a:endParaRPr lang="ru-RU" sz="1600" b="1" dirty="0">
                        <a:latin typeface="Franklin Gothic Medium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1А</a:t>
                      </a:r>
                      <a:endParaRPr lang="ru-RU" sz="1600" b="1" dirty="0">
                        <a:latin typeface="Franklin Gothic Medium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1Б</a:t>
                      </a:r>
                      <a:endParaRPr lang="ru-RU" sz="1600" b="1" dirty="0">
                        <a:latin typeface="Franklin Gothic Medium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1В</a:t>
                      </a:r>
                      <a:endParaRPr lang="ru-RU" sz="1600" b="1" dirty="0">
                        <a:latin typeface="Franklin Gothic Medium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2.</a:t>
                      </a:r>
                      <a:endParaRPr lang="ru-RU" sz="1600" b="1" dirty="0">
                        <a:latin typeface="Franklin Gothic Medium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2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1А</a:t>
                      </a:r>
                      <a:endParaRPr lang="ru-RU" sz="1600" b="1" dirty="0">
                        <a:latin typeface="Franklin Gothic Medium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1Б</a:t>
                      </a:r>
                      <a:endParaRPr lang="ru-RU" sz="1600" b="1" dirty="0">
                        <a:latin typeface="Franklin Gothic Medium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5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1В</a:t>
                      </a:r>
                      <a:endParaRPr lang="ru-RU" sz="1600" b="1" dirty="0">
                        <a:latin typeface="Franklin Gothic Medium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63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3.</a:t>
                      </a:r>
                      <a:endParaRPr lang="ru-RU" sz="1600" b="1" dirty="0">
                        <a:latin typeface="Franklin Gothic Medium" pitchFamily="34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60400" y="221984"/>
            <a:ext cx="8483600" cy="1047221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3A14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основании ФЗ №273 ст.29, п.1, п.2)</a:t>
            </a:r>
            <a:endParaRPr lang="ru-RU" sz="3400" b="1" dirty="0">
              <a:solidFill>
                <a:srgbClr val="3A14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00100" y="1270000"/>
            <a:ext cx="8128000" cy="4906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/>
              <a:t>   </a:t>
            </a:r>
            <a:r>
              <a:rPr lang="ru-RU" sz="2600" b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Образовательные организации формируют открытые и общедоступные информационные ресурсы, содержащие информацию: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5C1F0C"/>
                </a:solidFill>
                <a:latin typeface="+mj-lt"/>
              </a:rPr>
              <a:t> о реализуемых образовательных программах с указанием учебных предметов, предусмотренных соответствующей образовательной программой;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5C1F0C"/>
                </a:solidFill>
                <a:latin typeface="+mj-lt"/>
              </a:rPr>
              <a:t> о численности учащихся по реализуемым образовательным программам;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5C1F0C"/>
                </a:solidFill>
                <a:latin typeface="+mj-lt"/>
              </a:rPr>
              <a:t> о материально-техническом обеспечении      образовательной деятельности </a:t>
            </a:r>
            <a:endParaRPr lang="ru-RU" sz="2600" dirty="0">
              <a:solidFill>
                <a:srgbClr val="5C1F0C"/>
              </a:solidFill>
              <a:latin typeface="+mj-lt"/>
            </a:endParaRP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850" y="1771384"/>
            <a:ext cx="7886699" cy="2305316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3A14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Спасибо за внимание!</a:t>
            </a:r>
            <a:endParaRPr lang="ru-RU" sz="4800" b="1" i="1" dirty="0">
              <a:solidFill>
                <a:srgbClr val="3A14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900" y="495299"/>
            <a:ext cx="8369300" cy="1096963"/>
          </a:xfrm>
        </p:spPr>
        <p:txBody>
          <a:bodyPr anchor="ctr" anchorCtr="0">
            <a:normAutofit/>
          </a:bodyPr>
          <a:lstStyle/>
          <a:p>
            <a:pPr algn="l"/>
            <a:r>
              <a:rPr lang="ru-RU" sz="3600" b="1" dirty="0" smtClean="0">
                <a:ln/>
                <a:solidFill>
                  <a:srgbClr val="321153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Дополнительная</a:t>
            </a:r>
            <a:br>
              <a:rPr lang="ru-RU" sz="3600" b="1" dirty="0" smtClean="0">
                <a:ln/>
                <a:solidFill>
                  <a:srgbClr val="321153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</a:br>
            <a:r>
              <a:rPr lang="ru-RU" sz="3600" b="1" dirty="0" smtClean="0">
                <a:ln/>
                <a:solidFill>
                  <a:srgbClr val="321153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общеобразовательная программа </a:t>
            </a:r>
            <a:endParaRPr lang="en-US" sz="3600" b="1" dirty="0">
              <a:ln/>
              <a:solidFill>
                <a:srgbClr val="321153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84200" y="1828800"/>
            <a:ext cx="8026400" cy="3352800"/>
          </a:xfrm>
        </p:spPr>
        <p:txBody>
          <a:bodyPr>
            <a:normAutofit/>
          </a:bodyPr>
          <a:lstStyle/>
          <a:p>
            <a:pPr algn="l"/>
            <a:r>
              <a:rPr lang="ru-RU" sz="2800" i="1" dirty="0" smtClean="0">
                <a:solidFill>
                  <a:srgbClr val="67220D"/>
                </a:solidFill>
                <a:latin typeface="+mj-lt"/>
                <a:cs typeface="Mongolian Baiti" pitchFamily="66" charset="0"/>
              </a:rPr>
              <a:t>- документ, в котором отражаются основные (приоритетные) концептуальные, содержательные и методические подходы к образовательной деятельности и её результативности, определяющие своеобразную «стратегию» образовательного процесса на весь период обучения.</a:t>
            </a:r>
            <a:endParaRPr lang="ru-RU" sz="2800" i="1" dirty="0">
              <a:solidFill>
                <a:srgbClr val="67220D"/>
              </a:solidFill>
              <a:latin typeface="+mj-lt"/>
              <a:cs typeface="Mongolian Baiti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175975"/>
      </p:ext>
    </p:extLst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"/>
            <a:ext cx="7639049" cy="863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/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нормативные документы: </a:t>
            </a:r>
            <a:endParaRPr lang="en-US" sz="3200" b="1" dirty="0">
              <a:ln/>
              <a:solidFill>
                <a:srgbClr val="3211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6100" y="711200"/>
            <a:ext cx="8597900" cy="5207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5C1F0C"/>
                </a:solidFill>
                <a:latin typeface="+mj-lt"/>
              </a:rPr>
              <a:t>1) Государственная программа Российской Федерации «Развитие образования» на 2013-2020 годы; </a:t>
            </a:r>
          </a:p>
          <a:p>
            <a:pPr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5C1F0C"/>
                </a:solidFill>
                <a:latin typeface="+mj-lt"/>
              </a:rPr>
              <a:t>2) Приказ Министерства образования и науки РФ от 29 августа 2013 г. № 1008 «Об утверждении порядка организации и осуществления образовательной деятельности по дополнительным общеобразовательным программам»;	</a:t>
            </a:r>
          </a:p>
          <a:p>
            <a:pPr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5C1F0C"/>
                </a:solidFill>
                <a:latin typeface="+mj-lt"/>
              </a:rPr>
              <a:t>3) Санитарно-эпидемиологические правила и нормативы </a:t>
            </a:r>
            <a:r>
              <a:rPr lang="ru-RU" sz="2000" b="1" dirty="0" err="1" smtClean="0">
                <a:solidFill>
                  <a:srgbClr val="5C1F0C"/>
                </a:solidFill>
                <a:latin typeface="+mj-lt"/>
              </a:rPr>
              <a:t>СанПиН</a:t>
            </a:r>
            <a:r>
              <a:rPr lang="ru-RU" sz="2000" b="1" dirty="0" smtClean="0">
                <a:solidFill>
                  <a:srgbClr val="5C1F0C"/>
                </a:solidFill>
                <a:latin typeface="+mj-lt"/>
              </a:rPr>
              <a:t> 2.4.4.3172-14 (Зарегистрировано в Минюсте России 20 августа 2014 г. N 33660),;</a:t>
            </a:r>
          </a:p>
          <a:p>
            <a:pPr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5C1F0C"/>
                </a:solidFill>
                <a:latin typeface="+mj-lt"/>
              </a:rPr>
              <a:t>4) Приложение к письму Департамента молодежной политики, воспитания и социальной поддержки детей Минобразования и                                       науки России от 11.12.2006 г. № 06-1844 «О примерных требованиях    к программам дополнительного образования детей», </a:t>
            </a:r>
          </a:p>
          <a:p>
            <a:pPr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5C1F0C"/>
                </a:solidFill>
                <a:latin typeface="+mj-lt"/>
              </a:rPr>
              <a:t>                              5) Устав учреждения.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195175975"/>
      </p:ext>
    </p:extLst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141" y="190500"/>
            <a:ext cx="7886700" cy="1042991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ln/>
                <a:solidFill>
                  <a:srgbClr val="321153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Структура дополнительной общеобразовательной программы:</a:t>
            </a:r>
            <a:endParaRPr lang="ru-RU" sz="3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92100" y="1147763"/>
            <a:ext cx="4206082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7220D"/>
                </a:solidFill>
              </a:rPr>
              <a:t>Комплекс основных характеристик программы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82600" y="2108200"/>
            <a:ext cx="4015582" cy="4305300"/>
          </a:xfrm>
        </p:spPr>
        <p:txBody>
          <a:bodyPr>
            <a:normAutofit fontScale="92500"/>
          </a:bodyPr>
          <a:lstStyle/>
          <a:p>
            <a:pPr marL="457200" indent="-457200" algn="r">
              <a:buFont typeface="+mj-lt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Титульный лист</a:t>
            </a:r>
          </a:p>
          <a:p>
            <a:pPr marL="457200" indent="-457200" algn="r">
              <a:buFont typeface="+mj-lt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Информационная карта</a:t>
            </a:r>
          </a:p>
          <a:p>
            <a:pPr marL="457200" indent="-457200" algn="r">
              <a:buFont typeface="+mj-lt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Оглавление </a:t>
            </a:r>
          </a:p>
          <a:p>
            <a:pPr marL="457200" indent="-457200" algn="r">
              <a:buFont typeface="+mj-lt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Пояснительная записка</a:t>
            </a:r>
          </a:p>
          <a:p>
            <a:pPr marL="457200" indent="-457200" algn="r">
              <a:buFont typeface="+mj-lt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Учебно-тематический план </a:t>
            </a:r>
          </a:p>
          <a:p>
            <a:pPr marL="457200" indent="-457200" algn="r">
              <a:buFont typeface="+mj-lt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Содержание учебного курса </a:t>
            </a:r>
          </a:p>
          <a:p>
            <a:pPr marL="457200" indent="-457200" algn="r">
              <a:buFont typeface="+mj-lt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Методическое обеспечение программы</a:t>
            </a:r>
          </a:p>
          <a:p>
            <a:pPr marL="457200" indent="-457200" algn="r">
              <a:buFont typeface="+mj-lt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Список литературы</a:t>
            </a:r>
          </a:p>
          <a:p>
            <a:pPr algn="r"/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91051" y="1147763"/>
            <a:ext cx="3887391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67220D"/>
                </a:solidFill>
              </a:rPr>
              <a:t>Комплекс организационно-педагогических условий</a:t>
            </a:r>
            <a:endParaRPr lang="ru-RU" dirty="0">
              <a:solidFill>
                <a:srgbClr val="67220D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29151" y="2108200"/>
            <a:ext cx="4197349" cy="4318000"/>
          </a:xfrm>
        </p:spPr>
        <p:txBody>
          <a:bodyPr>
            <a:normAutofit/>
          </a:bodyPr>
          <a:lstStyle/>
          <a:p>
            <a:pPr marL="514350" indent="-514350" algn="r"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</a:rPr>
              <a:t>Организационно –педагогические условия реализации программы;</a:t>
            </a:r>
          </a:p>
          <a:p>
            <a:pPr marL="514350" indent="-514350" algn="r"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</a:rPr>
              <a:t>Формы аттестации/ контроля;</a:t>
            </a:r>
          </a:p>
          <a:p>
            <a:pPr marL="514350" indent="-514350" algn="r"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</a:rPr>
              <a:t>Оценочные  материалы</a:t>
            </a:r>
          </a:p>
          <a:p>
            <a:pPr marL="514350" indent="-514350" algn="r">
              <a:buFont typeface="Arial" panose="020B0604020202020204" pitchFamily="34" charset="0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</a:rPr>
              <a:t>Список литературы</a:t>
            </a:r>
          </a:p>
          <a:p>
            <a:pPr marL="514350" indent="-514350" algn="r">
              <a:buFont typeface="Arial" panose="020B0604020202020204" pitchFamily="34" charset="0"/>
              <a:buAutoNum type="arabicPeriod"/>
            </a:pPr>
            <a:r>
              <a:rPr lang="ru-RU" sz="2200" b="1" i="1" dirty="0" smtClean="0">
                <a:solidFill>
                  <a:srgbClr val="67220D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</a:rPr>
              <a:t>Приложения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3" grpId="0" build="p"/>
      <p:bldP spid="6" grpId="0" build="p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151" y="958584"/>
            <a:ext cx="3397250" cy="24196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Оформление</a:t>
            </a:r>
            <a:br>
              <a:rPr lang="ru-RU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титульного </a:t>
            </a:r>
            <a:br>
              <a:rPr lang="ru-RU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листа программы</a:t>
            </a:r>
            <a:r>
              <a:rPr lang="ru-RU" sz="3600" b="1" dirty="0" smtClean="0">
                <a:solidFill>
                  <a:srgbClr val="321153"/>
                </a:solidFill>
                <a:latin typeface="+mj-lt"/>
              </a:rPr>
              <a:t> </a:t>
            </a:r>
            <a:endParaRPr lang="en-US" b="1" dirty="0">
              <a:ln/>
              <a:solidFill>
                <a:srgbClr val="321153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j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98900" y="203200"/>
          <a:ext cx="4953000" cy="648970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4953000"/>
              </a:tblGrid>
              <a:tr h="64897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452F45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4" descr="G:\сканирование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406399"/>
            <a:ext cx="4622800" cy="60626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95175975"/>
      </p:ext>
    </p:extLst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4"/>
          <p:cNvGraphicFramePr>
            <a:graphicFrameLocks noGrp="1"/>
          </p:cNvGraphicFramePr>
          <p:nvPr>
            <p:ph idx="1"/>
          </p:nvPr>
        </p:nvGraphicFramePr>
        <p:xfrm>
          <a:off x="4038600" y="190500"/>
          <a:ext cx="4953000" cy="648970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4953000"/>
              </a:tblGrid>
              <a:tr h="64897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452F45"/>
                    </a:solidFill>
                  </a:tcPr>
                </a:tc>
              </a:tr>
            </a:tbl>
          </a:graphicData>
        </a:graphic>
      </p:graphicFrame>
      <p:pic>
        <p:nvPicPr>
          <p:cNvPr id="5" name="Содержимое 7" descr="сканирование0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54500" y="368300"/>
            <a:ext cx="4583113" cy="61214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5100" y="698500"/>
            <a:ext cx="3987800" cy="345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ru-RU" sz="6100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Информационная </a:t>
            </a:r>
          </a:p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ru-RU" sz="6100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карта </a:t>
            </a:r>
            <a:br>
              <a:rPr lang="ru-RU" sz="6100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6100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образовательной</a:t>
            </a:r>
          </a:p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ru-RU" sz="6100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программы </a:t>
            </a:r>
            <a:r>
              <a:rPr lang="ru-RU" sz="4000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000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kumimoji="0" lang="en-US" sz="4000" b="1" i="0" u="none" strike="noStrike" kern="1200" cap="none" spc="0" normalizeH="0" baseline="0" noProof="0" dirty="0">
              <a:ln/>
              <a:solidFill>
                <a:srgbClr val="321153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175975"/>
      </p:ext>
    </p:extLst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050" y="564884"/>
            <a:ext cx="7886699" cy="1047221"/>
          </a:xfrm>
        </p:spPr>
        <p:txBody>
          <a:bodyPr>
            <a:normAutofit/>
          </a:bodyPr>
          <a:lstStyle/>
          <a:p>
            <a:r>
              <a:rPr lang="ru-RU" b="1" dirty="0" smtClean="0">
                <a:ln/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Оглавление</a:t>
            </a:r>
            <a:r>
              <a:rPr lang="ru-RU" b="1" dirty="0" smtClean="0">
                <a:ln/>
                <a:solidFill>
                  <a:srgbClr val="321153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 </a:t>
            </a:r>
            <a:endParaRPr lang="en-US" b="1" dirty="0">
              <a:ln/>
              <a:solidFill>
                <a:srgbClr val="321153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4050" y="1739901"/>
            <a:ext cx="7886699" cy="27559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6722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Указатель заголовков разделов программы, отражающий структуру программы и ускоряющий поиск отдельных ее частей.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6722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175975"/>
      </p:ext>
    </p:extLst>
  </p:cSld>
  <p:clrMapOvr>
    <a:masterClrMapping/>
  </p:clrMapOvr>
  <p:transition advClick="0" advTm="6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451" y="241300"/>
            <a:ext cx="7372350" cy="80592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2115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Пояснительная записка</a:t>
            </a:r>
            <a:endParaRPr lang="en-US" b="1" dirty="0">
              <a:ln/>
              <a:solidFill>
                <a:srgbClr val="32115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4200" y="1003300"/>
            <a:ext cx="7924800" cy="52451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Направленность (профиль) программы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Нормативно-правовое  обеспечение  программы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Актуальность  программы  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Отличительные  особенности программы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Цель 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Задачи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Адресат  программы  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Объем программы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Формы организации образовательного процесса    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Срок освоения программы      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Режим  занятий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Планируемые результаты освоения программы 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67220D"/>
                </a:solidFill>
                <a:latin typeface="+mj-lt"/>
              </a:rPr>
              <a:t>Формы подведения итогов реализации программы</a:t>
            </a:r>
            <a:endParaRPr lang="ru-RU" b="1" dirty="0">
              <a:solidFill>
                <a:srgbClr val="67220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175975"/>
      </p:ext>
    </p:extLst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n/>
                <a:solidFill>
                  <a:srgbClr val="321153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Учебно-тематический план</a:t>
            </a:r>
            <a:endParaRPr lang="en-US" b="1" dirty="0">
              <a:ln/>
              <a:solidFill>
                <a:srgbClr val="321153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7701" y="1079500"/>
          <a:ext cx="8020049" cy="511809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19818"/>
                <a:gridCol w="1642107"/>
                <a:gridCol w="836875"/>
                <a:gridCol w="906614"/>
                <a:gridCol w="1115833"/>
                <a:gridCol w="1464531"/>
                <a:gridCol w="1534271"/>
              </a:tblGrid>
              <a:tr h="504334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82296" marR="82296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</a:t>
                      </a:r>
                      <a:r>
                        <a:rPr lang="ru-RU" baseline="0" dirty="0" smtClean="0"/>
                        <a:t> раздела, темы</a:t>
                      </a:r>
                      <a:endParaRPr lang="ru-RU" dirty="0"/>
                    </a:p>
                  </a:txBody>
                  <a:tcPr marL="82296" marR="82296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часов</a:t>
                      </a:r>
                      <a:endParaRPr lang="ru-RU" dirty="0"/>
                    </a:p>
                  </a:txBody>
                  <a:tcPr marL="82296" marR="82296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 организации занятий</a:t>
                      </a:r>
                      <a:endParaRPr lang="ru-RU" dirty="0"/>
                    </a:p>
                  </a:txBody>
                  <a:tcPr marL="82296" marR="82296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 аттестации (контроля)</a:t>
                      </a:r>
                      <a:endParaRPr lang="ru-RU" dirty="0"/>
                    </a:p>
                  </a:txBody>
                  <a:tcPr marL="82296" marR="82296"/>
                </a:tc>
              </a:tr>
              <a:tr h="5043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Теория</a:t>
                      </a:r>
                      <a:endParaRPr lang="ru-RU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Практика</a:t>
                      </a:r>
                      <a:endParaRPr lang="ru-RU" dirty="0"/>
                    </a:p>
                  </a:txBody>
                  <a:tcPr marL="82296" marR="82296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45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1.</a:t>
                      </a:r>
                      <a:endParaRPr lang="ru-RU" b="1" dirty="0"/>
                    </a:p>
                  </a:txBody>
                  <a:tcPr marL="82296" marR="82296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Раздел 1.</a:t>
                      </a:r>
                      <a:endParaRPr lang="ru-RU" b="1" dirty="0"/>
                    </a:p>
                  </a:txBody>
                  <a:tcPr marL="82296" marR="82296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45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1.1.</a:t>
                      </a:r>
                      <a:endParaRPr lang="ru-RU" b="1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smtClean="0"/>
                        <a:t>Тема 1.1.</a:t>
                      </a: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</a:tr>
              <a:tr h="4545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1.2.</a:t>
                      </a:r>
                      <a:endParaRPr lang="ru-RU" b="1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Тема 1.2.</a:t>
                      </a: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</a:tr>
              <a:tr h="4545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…</a:t>
                      </a:r>
                      <a:endParaRPr lang="ru-RU" b="1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…</a:t>
                      </a:r>
                      <a:endParaRPr lang="ru-RU" b="1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</a:tr>
              <a:tr h="4545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</a:t>
                      </a:r>
                      <a:endParaRPr lang="ru-RU" b="1" dirty="0"/>
                    </a:p>
                  </a:txBody>
                  <a:tcPr marL="82296" marR="82296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Раздел 2.</a:t>
                      </a:r>
                      <a:endParaRPr lang="ru-RU" b="1" dirty="0"/>
                    </a:p>
                  </a:txBody>
                  <a:tcPr marL="82296" marR="82296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20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2.1</a:t>
                      </a:r>
                      <a:endParaRPr lang="ru-RU" b="1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Тема 2.1.</a:t>
                      </a: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</a:tr>
              <a:tr h="4545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2.2</a:t>
                      </a:r>
                      <a:endParaRPr lang="ru-RU" b="1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Тема 2.2</a:t>
                      </a: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</a:tr>
              <a:tr h="4545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…</a:t>
                      </a:r>
                      <a:endParaRPr lang="ru-RU" b="1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…</a:t>
                      </a:r>
                      <a:endParaRPr lang="ru-RU" b="1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</a:tr>
              <a:tr h="454527">
                <a:tc gridSpan="2">
                  <a:txBody>
                    <a:bodyPr/>
                    <a:lstStyle/>
                    <a:p>
                      <a:r>
                        <a:rPr lang="ru-RU" b="1" dirty="0" smtClean="0"/>
                        <a:t>Итого</a:t>
                      </a:r>
                      <a:r>
                        <a:rPr lang="ru-RU" b="1" baseline="0" dirty="0" smtClean="0"/>
                        <a:t> часов</a:t>
                      </a:r>
                      <a:endParaRPr lang="ru-RU" b="1" dirty="0"/>
                    </a:p>
                  </a:txBody>
                  <a:tcPr marL="82296" marR="82296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2296" marR="8229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95175975"/>
      </p:ext>
    </p:extLst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790</TotalTime>
  <Words>463</Words>
  <Application>Microsoft Office PowerPoint</Application>
  <PresentationFormat>Экран (4:3)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МИНИСТЕРСТВО ОБРАЗОВАНИЯ И НАУКИ РЕСПУБЛИКИ ТАТАРСТАН МУНИЦИПАЛЬНОЕ БЮДЖЕТНОЕ УЧРЕЖДЕНИЕ ДОПОЛНИТЕЛЬНОГО ОБРАЗОВАНИЯ «ЦЕНТР ДЕТСКО-ЮНОШЕСКОГО  ТВОРЧЕСТВА»  АЛЬМЕТЬЕВСКОГО МУНИЦИПАЛЬНОГО РАЙОНА  РЕСПУБЛИКИ ТАТАРСТАН</vt:lpstr>
      <vt:lpstr>Дополнительная общеобразовательная программа </vt:lpstr>
      <vt:lpstr>Основные нормативные документы: </vt:lpstr>
      <vt:lpstr>Структура дополнительной общеобразовательной программы:</vt:lpstr>
      <vt:lpstr>Оформление титульного  листа программы </vt:lpstr>
      <vt:lpstr>Слайд 6</vt:lpstr>
      <vt:lpstr>Оглавление </vt:lpstr>
      <vt:lpstr>Пояснительная записка</vt:lpstr>
      <vt:lpstr>Учебно-тематический план</vt:lpstr>
      <vt:lpstr>Содержание программы:</vt:lpstr>
      <vt:lpstr>Комплекс организационно-педагогических условий</vt:lpstr>
      <vt:lpstr>Приложение:</vt:lpstr>
      <vt:lpstr>Структура рабочей программы:</vt:lpstr>
      <vt:lpstr>Календарный учебный график</vt:lpstr>
      <vt:lpstr>На основании ФЗ №273 ст.29, п.1, п.2)</vt:lpstr>
      <vt:lpstr>Спасибо за внимание!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131</cp:revision>
  <dcterms:created xsi:type="dcterms:W3CDTF">2016-11-18T14:12:19Z</dcterms:created>
  <dcterms:modified xsi:type="dcterms:W3CDTF">2017-11-21T08:00:57Z</dcterms:modified>
</cp:coreProperties>
</file>