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0" r:id="rId1"/>
  </p:sldMasterIdLst>
  <p:sldIdLst>
    <p:sldId id="318" r:id="rId2"/>
    <p:sldId id="285" r:id="rId3"/>
    <p:sldId id="291" r:id="rId4"/>
    <p:sldId id="290" r:id="rId5"/>
    <p:sldId id="292" r:id="rId6"/>
    <p:sldId id="294" r:id="rId7"/>
    <p:sldId id="293" r:id="rId8"/>
    <p:sldId id="297" r:id="rId9"/>
    <p:sldId id="296" r:id="rId10"/>
    <p:sldId id="298" r:id="rId11"/>
    <p:sldId id="301" r:id="rId12"/>
    <p:sldId id="299" r:id="rId13"/>
    <p:sldId id="300" r:id="rId14"/>
    <p:sldId id="266" r:id="rId15"/>
    <p:sldId id="304" r:id="rId16"/>
    <p:sldId id="303" r:id="rId17"/>
    <p:sldId id="305" r:id="rId18"/>
    <p:sldId id="302" r:id="rId19"/>
    <p:sldId id="287" r:id="rId20"/>
    <p:sldId id="306" r:id="rId21"/>
    <p:sldId id="307" r:id="rId22"/>
    <p:sldId id="309" r:id="rId23"/>
    <p:sldId id="308" r:id="rId24"/>
    <p:sldId id="310" r:id="rId25"/>
    <p:sldId id="311" r:id="rId26"/>
    <p:sldId id="313" r:id="rId27"/>
    <p:sldId id="286" r:id="rId28"/>
    <p:sldId id="319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4623"/>
    <a:srgbClr val="7D3B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FD4443E-F989-4FC4-A0C8-D5A2AF1F390B}" styleName="Темный стиль 1 -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Темный стиль 1 - акцент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38" autoAdjust="0"/>
    <p:restoredTop sz="94714" autoAdjust="0"/>
  </p:normalViewPr>
  <p:slideViewPr>
    <p:cSldViewPr>
      <p:cViewPr>
        <p:scale>
          <a:sx n="90" d="100"/>
          <a:sy n="90" d="100"/>
        </p:scale>
        <p:origin x="-834" y="5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843027757330297"/>
          <c:y val="0"/>
          <c:w val="0.42237363220244767"/>
          <c:h val="0.8974055207153585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Что раньше находилось в этом здании?</c:v>
                </c:pt>
              </c:strCache>
            </c:strRef>
          </c:tx>
          <c:spPr>
            <a:solidFill>
              <a:schemeClr val="accent1"/>
            </a:solidFill>
            <a:ln w="28575">
              <a:solidFill>
                <a:schemeClr val="bg1">
                  <a:lumMod val="75000"/>
                  <a:lumOff val="25000"/>
                </a:schemeClr>
              </a:solidFill>
            </a:ln>
            <a:effectLst/>
          </c:spPr>
          <c:invertIfNegative val="0"/>
          <c:cat>
            <c:strRef>
              <c:f>Лист1!$A$2:$A$4</c:f>
              <c:strCache>
                <c:ptCount val="3"/>
                <c:pt idx="0">
                  <c:v>Люди пенсионного возраста</c:v>
                </c:pt>
                <c:pt idx="1">
                  <c:v>Работающее население</c:v>
                </c:pt>
                <c:pt idx="2">
                  <c:v>Школьники, студенты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</c:v>
                </c:pt>
                <c:pt idx="1">
                  <c:v>1</c:v>
                </c:pt>
                <c:pt idx="2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Знаете ли его историю?</c:v>
                </c:pt>
              </c:strCache>
            </c:strRef>
          </c:tx>
          <c:spPr>
            <a:solidFill>
              <a:schemeClr val="accent2"/>
            </a:solidFill>
            <a:ln w="28575">
              <a:solidFill>
                <a:srgbClr val="00B050"/>
              </a:solidFill>
            </a:ln>
            <a:effectLst/>
          </c:spPr>
          <c:invertIfNegative val="0"/>
          <c:cat>
            <c:strRef>
              <c:f>Лист1!$A$2:$A$4</c:f>
              <c:strCache>
                <c:ptCount val="3"/>
                <c:pt idx="0">
                  <c:v>Люди пенсионного возраста</c:v>
                </c:pt>
                <c:pt idx="1">
                  <c:v>Работающее население</c:v>
                </c:pt>
                <c:pt idx="2">
                  <c:v>Школьники, студенты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10</c:v>
                </c:pt>
                <c:pt idx="1">
                  <c:v>4</c:v>
                </c:pt>
                <c:pt idx="2">
                  <c:v>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Любите ли вы свой город?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rgbClr val="FF0000"/>
              </a:solidFill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chemeClr val="accent3"/>
              </a:solidFill>
              <a:ln w="28575">
                <a:solidFill>
                  <a:srgbClr val="FF0000"/>
                </a:solidFill>
              </a:ln>
              <a:effectLst/>
            </c:spPr>
          </c:dPt>
          <c:cat>
            <c:strRef>
              <c:f>Лист1!$A$2:$A$4</c:f>
              <c:strCache>
                <c:ptCount val="3"/>
                <c:pt idx="0">
                  <c:v>Люди пенсионного возраста</c:v>
                </c:pt>
                <c:pt idx="1">
                  <c:v>Работающее население</c:v>
                </c:pt>
                <c:pt idx="2">
                  <c:v>Школьники, студенты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17</c:v>
                </c:pt>
                <c:pt idx="1">
                  <c:v>6</c:v>
                </c:pt>
                <c:pt idx="2">
                  <c:v>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Количество опрошенных</c:v>
                </c:pt>
              </c:strCache>
            </c:strRef>
          </c:tx>
          <c:spPr>
            <a:solidFill>
              <a:schemeClr val="accent4"/>
            </a:solidFill>
            <a:ln>
              <a:solidFill>
                <a:schemeClr val="accent5">
                  <a:lumMod val="50000"/>
                </a:schemeClr>
              </a:solidFill>
            </a:ln>
            <a:effectLst/>
          </c:spPr>
          <c:invertIfNegative val="0"/>
          <c:cat>
            <c:strRef>
              <c:f>Лист1!$A$2:$A$4</c:f>
              <c:strCache>
                <c:ptCount val="3"/>
                <c:pt idx="0">
                  <c:v>Люди пенсионного возраста</c:v>
                </c:pt>
                <c:pt idx="1">
                  <c:v>Работающее население</c:v>
                </c:pt>
                <c:pt idx="2">
                  <c:v>Школьники, студенты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17</c:v>
                </c:pt>
                <c:pt idx="1">
                  <c:v>6</c:v>
                </c:pt>
                <c:pt idx="2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3415936"/>
        <c:axId val="33401856"/>
      </c:barChart>
      <c:valAx>
        <c:axId val="334018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rgbClr val="C00000"/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endParaRPr lang="ru-RU"/>
          </a:p>
        </c:txPr>
        <c:crossAx val="33415936"/>
        <c:crosses val="autoZero"/>
        <c:crossBetween val="between"/>
      </c:valAx>
      <c:catAx>
        <c:axId val="33415936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rgbClr val="C00000"/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endParaRPr lang="ru-RU"/>
          </a:p>
        </c:txPr>
        <c:crossAx val="33401856"/>
        <c:crosses val="autoZero"/>
        <c:auto val="1"/>
        <c:lblAlgn val="ctr"/>
        <c:lblOffset val="100"/>
        <c:noMultiLvlLbl val="0"/>
      </c:catAx>
      <c:spPr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4999"/>
            </a:schemeClr>
          </a:solidFill>
          <a:prstDash val="solid"/>
        </a:ln>
        <a:effectLst>
          <a:outerShdw blurRad="50800" dist="12700" rotWithShape="0">
            <a:srgbClr val="000000">
              <a:alpha val="50000"/>
            </a:srgbClr>
          </a:outerShdw>
        </a:effectLst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b="1">
                <a:solidFill>
                  <a:schemeClr val="accent4">
                    <a:lumMod val="50000"/>
                  </a:schemeClr>
                </a:solidFill>
                <a:latin typeface="Arial Black" pitchFamily="34" charset="0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>
                <a:solidFill>
                  <a:schemeClr val="accent4">
                    <a:lumMod val="50000"/>
                  </a:schemeClr>
                </a:solidFill>
                <a:latin typeface="Arial Black" pitchFamily="34" charset="0"/>
                <a:ea typeface="+mn-ea"/>
                <a:cs typeface="+mn-cs"/>
              </a:defRPr>
            </a:pPr>
            <a:endParaRPr lang="ru-RU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>
                <a:solidFill>
                  <a:schemeClr val="accent4">
                    <a:lumMod val="50000"/>
                  </a:schemeClr>
                </a:solidFill>
                <a:latin typeface="Arial Black" pitchFamily="34" charset="0"/>
                <a:ea typeface="+mn-ea"/>
                <a:cs typeface="+mn-cs"/>
              </a:defRPr>
            </a:pPr>
            <a:endParaRPr lang="ru-RU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>
                <a:solidFill>
                  <a:schemeClr val="accent4">
                    <a:lumMod val="50000"/>
                  </a:schemeClr>
                </a:solidFill>
                <a:latin typeface="Arial Black" pitchFamily="34" charset="0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0.68540466675415201"/>
          <c:y val="3.8627197714038802E-2"/>
          <c:w val="0.30583922264123364"/>
          <c:h val="0.7998685586622365"/>
        </c:manualLayout>
      </c:layout>
      <c:overlay val="0"/>
      <c:spPr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4999"/>
            </a:schemeClr>
          </a:solidFill>
          <a:prstDash val="solid"/>
        </a:ln>
        <a:effectLst>
          <a:outerShdw blurRad="50800" dist="12700" rotWithShape="0">
            <a:srgbClr val="000000">
              <a:alpha val="50000"/>
            </a:srgb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 sz="1800">
          <a:latin typeface="+mj-lt"/>
        </a:defRPr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Заголовок и подзаголовок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5"/>
          <p:cNvGrpSpPr/>
          <p:nvPr/>
        </p:nvGrpSpPr>
        <p:grpSpPr>
          <a:xfrm>
            <a:off x="1044774" y="3402211"/>
            <a:ext cx="7054453" cy="62509"/>
            <a:chOff x="0" y="0"/>
            <a:chExt cx="10033000" cy="88900"/>
          </a:xfrm>
        </p:grpSpPr>
        <p:pic>
          <p:nvPicPr>
            <p:cNvPr id="12" name="typesetflourish_shape_big.pdf"/>
            <p:cNvPicPr>
              <a:picLocks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4864100" y="0"/>
              <a:ext cx="304800" cy="889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" name="typesetflourish_line.pdf"/>
            <p:cNvPicPr>
              <a:picLocks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38100"/>
              <a:ext cx="4864100" cy="127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" name="typesetflourish_line.pdf"/>
            <p:cNvPicPr>
              <a:picLocks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 rot="10800000">
              <a:off x="5168900" y="38099"/>
              <a:ext cx="4864100" cy="127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6" name="Shape 16"/>
          <p:cNvSpPr>
            <a:spLocks noGrp="1"/>
          </p:cNvSpPr>
          <p:nvPr>
            <p:ph type="title"/>
          </p:nvPr>
        </p:nvSpPr>
        <p:spPr>
          <a:xfrm>
            <a:off x="785813" y="1553765"/>
            <a:ext cx="7572375" cy="1785938"/>
          </a:xfrm>
          <a:prstGeom prst="rect">
            <a:avLst/>
          </a:prstGeom>
        </p:spPr>
        <p:txBody>
          <a:bodyPr anchor="b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7" name="Shape 17"/>
          <p:cNvSpPr>
            <a:spLocks noGrp="1"/>
          </p:cNvSpPr>
          <p:nvPr>
            <p:ph type="body" sz="quarter" idx="1"/>
          </p:nvPr>
        </p:nvSpPr>
        <p:spPr>
          <a:xfrm>
            <a:off x="785813" y="3545086"/>
            <a:ext cx="7572375" cy="89296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90000"/>
              </a:lnSpc>
              <a:spcBef>
                <a:spcPts val="844"/>
              </a:spcBef>
              <a:buSzTx/>
              <a:buNone/>
              <a:defRPr sz="25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1pPr>
            <a:lvl2pPr marL="0" indent="160729" algn="ctr">
              <a:lnSpc>
                <a:spcPct val="90000"/>
              </a:lnSpc>
              <a:spcBef>
                <a:spcPts val="844"/>
              </a:spcBef>
              <a:buSzTx/>
              <a:buNone/>
              <a:defRPr sz="25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2pPr>
            <a:lvl3pPr marL="0" indent="321457" algn="ctr">
              <a:lnSpc>
                <a:spcPct val="90000"/>
              </a:lnSpc>
              <a:spcBef>
                <a:spcPts val="844"/>
              </a:spcBef>
              <a:buSzTx/>
              <a:buNone/>
              <a:defRPr sz="25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3pPr>
            <a:lvl4pPr marL="0" indent="482186" algn="ctr">
              <a:lnSpc>
                <a:spcPct val="90000"/>
              </a:lnSpc>
              <a:spcBef>
                <a:spcPts val="844"/>
              </a:spcBef>
              <a:buSzTx/>
              <a:buNone/>
              <a:defRPr sz="25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4pPr>
            <a:lvl5pPr marL="0" indent="642915" algn="ctr">
              <a:lnSpc>
                <a:spcPct val="90000"/>
              </a:lnSpc>
              <a:spcBef>
                <a:spcPts val="844"/>
              </a:spcBef>
              <a:buSzTx/>
              <a:buNone/>
              <a:defRPr sz="25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rgbClr val="FAEFE0"/>
                </a:solidFill>
              </a:defRPr>
            </a:lvl1pPr>
          </a:lstStyle>
          <a:p>
            <a:fld id="{0B84EADF-6E27-4CDC-AF76-B413F14CB8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663236" y="5936188"/>
            <a:ext cx="2057400" cy="365125"/>
          </a:xfrm>
          <a:prstGeom prst="rect">
            <a:avLst/>
          </a:prstGeom>
        </p:spPr>
        <p:txBody>
          <a:bodyPr/>
          <a:lstStyle/>
          <a:p>
            <a:fld id="{DB5DE5BB-7CEC-4AC3-B9A1-507860F9306E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10241" y="5936189"/>
            <a:ext cx="5152995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EADF-6E27-4CDC-AF76-B413F14CB8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376850"/>
      </p:ext>
    </p:extLst>
  </p:cSld>
  <p:clrMapOvr>
    <a:masterClrMapping/>
  </p:clrMapOvr>
  <p:transition spd="med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785813" y="2536031"/>
            <a:ext cx="7572375" cy="1785938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0" name="Shape 4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0B84EADF-6E27-4CDC-AF76-B413F14CB8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Фото — вертикально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50"/>
          <p:cNvGrpSpPr/>
          <p:nvPr/>
        </p:nvGrpSpPr>
        <p:grpSpPr>
          <a:xfrm>
            <a:off x="1151930" y="3437930"/>
            <a:ext cx="3071813" cy="62509"/>
            <a:chOff x="0" y="0"/>
            <a:chExt cx="4368800" cy="88900"/>
          </a:xfrm>
        </p:grpSpPr>
        <p:pic>
          <p:nvPicPr>
            <p:cNvPr id="47" name="typesetflourish_shape_big.pdf"/>
            <p:cNvPicPr>
              <a:picLocks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2032000" y="0"/>
              <a:ext cx="304800" cy="889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8" name="typesetflourish_line.pdf"/>
            <p:cNvPicPr>
              <a:picLocks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38100"/>
              <a:ext cx="2032001" cy="127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9" name="typesetflourish_line.pdf"/>
            <p:cNvPicPr>
              <a:picLocks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 rot="10800000">
              <a:off x="2336800" y="38100"/>
              <a:ext cx="2032001" cy="127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1" name="Shape 51"/>
          <p:cNvSpPr>
            <a:spLocks noGrp="1"/>
          </p:cNvSpPr>
          <p:nvPr>
            <p:ph type="pic" sz="half" idx="13"/>
          </p:nvPr>
        </p:nvSpPr>
        <p:spPr>
          <a:xfrm>
            <a:off x="4923607" y="1227832"/>
            <a:ext cx="3268266" cy="4357688"/>
          </a:xfrm>
          <a:prstGeom prst="rect">
            <a:avLst/>
          </a:prstGeom>
          <a:ln w="9525">
            <a:round/>
          </a:ln>
        </p:spPr>
        <p:txBody>
          <a:bodyPr lIns="64291" tIns="32145" rIns="64291" bIns="32145" anchor="t">
            <a:noAutofit/>
          </a:bodyPr>
          <a:lstStyle/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52" name="Shape 52"/>
          <p:cNvSpPr>
            <a:spLocks noGrp="1"/>
          </p:cNvSpPr>
          <p:nvPr>
            <p:ph type="title"/>
          </p:nvPr>
        </p:nvSpPr>
        <p:spPr>
          <a:xfrm>
            <a:off x="741164" y="1080492"/>
            <a:ext cx="3795117" cy="2268141"/>
          </a:xfrm>
          <a:prstGeom prst="rect">
            <a:avLst/>
          </a:prstGeom>
        </p:spPr>
        <p:txBody>
          <a:bodyPr anchor="b"/>
          <a:lstStyle>
            <a:lvl1pPr>
              <a:defRPr sz="390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53" name="Shape 53"/>
          <p:cNvSpPr>
            <a:spLocks noGrp="1"/>
          </p:cNvSpPr>
          <p:nvPr>
            <p:ph type="body" sz="quarter" idx="1"/>
          </p:nvPr>
        </p:nvSpPr>
        <p:spPr>
          <a:xfrm>
            <a:off x="741164" y="3616523"/>
            <a:ext cx="3795117" cy="2125266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90000"/>
              </a:lnSpc>
              <a:spcBef>
                <a:spcPts val="844"/>
              </a:spcBef>
              <a:buSzTx/>
              <a:buNone/>
              <a:defRPr sz="25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1pPr>
            <a:lvl2pPr marL="0" indent="160729" algn="ctr">
              <a:lnSpc>
                <a:spcPct val="90000"/>
              </a:lnSpc>
              <a:spcBef>
                <a:spcPts val="844"/>
              </a:spcBef>
              <a:buSzTx/>
              <a:buNone/>
              <a:defRPr sz="25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2pPr>
            <a:lvl3pPr marL="0" indent="321457" algn="ctr">
              <a:lnSpc>
                <a:spcPct val="90000"/>
              </a:lnSpc>
              <a:spcBef>
                <a:spcPts val="844"/>
              </a:spcBef>
              <a:buSzTx/>
              <a:buNone/>
              <a:defRPr sz="25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3pPr>
            <a:lvl4pPr marL="0" indent="482186" algn="ctr">
              <a:lnSpc>
                <a:spcPct val="90000"/>
              </a:lnSpc>
              <a:spcBef>
                <a:spcPts val="844"/>
              </a:spcBef>
              <a:buSzTx/>
              <a:buNone/>
              <a:defRPr sz="25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4pPr>
            <a:lvl5pPr marL="0" indent="642915" algn="ctr">
              <a:lnSpc>
                <a:spcPct val="90000"/>
              </a:lnSpc>
              <a:spcBef>
                <a:spcPts val="844"/>
              </a:spcBef>
              <a:buSzTx/>
              <a:buNone/>
              <a:defRPr sz="25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4" name="Shape 5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rgbClr val="FAEFE0"/>
                </a:solidFill>
              </a:defRPr>
            </a:lvl1pPr>
          </a:lstStyle>
          <a:p>
            <a:fld id="{0B84EADF-6E27-4CDC-AF76-B413F14CB8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/>
          <p:nvPr/>
        </p:nvSpPr>
        <p:spPr>
          <a:xfrm>
            <a:off x="205383" y="1714500"/>
            <a:ext cx="8733234" cy="91"/>
          </a:xfrm>
          <a:prstGeom prst="line">
            <a:avLst/>
          </a:prstGeom>
          <a:ln w="12700">
            <a:solidFill>
              <a:srgbClr val="998074">
                <a:alpha val="75000"/>
              </a:srgbClr>
            </a:solidFill>
            <a:miter lim="400000"/>
          </a:ln>
        </p:spPr>
        <p:txBody>
          <a:bodyPr lIns="35717" tIns="35717" rIns="35717" bIns="35717" anchor="ctr"/>
          <a:lstStyle/>
          <a:p>
            <a:pPr algn="l" defTabSz="321457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70" name="Shape 7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71" name="Shape 7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2" name="Shape 7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0B84EADF-6E27-4CDC-AF76-B413F14CB8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>
            <a:spLocks noGrp="1"/>
          </p:cNvSpPr>
          <p:nvPr>
            <p:ph type="pic" sz="half" idx="13"/>
          </p:nvPr>
        </p:nvSpPr>
        <p:spPr>
          <a:xfrm>
            <a:off x="4938117" y="2214562"/>
            <a:ext cx="3411141" cy="3920133"/>
          </a:xfrm>
          <a:prstGeom prst="rect">
            <a:avLst/>
          </a:prstGeom>
          <a:ln w="9525">
            <a:round/>
          </a:ln>
        </p:spPr>
        <p:txBody>
          <a:bodyPr lIns="64291" tIns="32145" rIns="64291" bIns="32145" anchor="t">
            <a:noAutofit/>
          </a:bodyPr>
          <a:lstStyle/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80" name="Shape 8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81" name="Shape 81"/>
          <p:cNvSpPr>
            <a:spLocks noGrp="1"/>
          </p:cNvSpPr>
          <p:nvPr>
            <p:ph type="body" sz="half" idx="1"/>
          </p:nvPr>
        </p:nvSpPr>
        <p:spPr>
          <a:xfrm>
            <a:off x="598289" y="2053828"/>
            <a:ext cx="3804047" cy="4250531"/>
          </a:xfrm>
          <a:prstGeom prst="rect">
            <a:avLst/>
          </a:prstGeom>
        </p:spPr>
        <p:txBody>
          <a:bodyPr/>
          <a:lstStyle>
            <a:lvl1pPr marL="267881" indent="-267881">
              <a:spcBef>
                <a:spcPts val="2320"/>
              </a:spcBef>
              <a:buBlip>
                <a:blip r:embed="rId2"/>
              </a:buBlip>
              <a:defRPr sz="2300"/>
            </a:lvl1pPr>
            <a:lvl2pPr marL="535762" indent="-267881">
              <a:spcBef>
                <a:spcPts val="2320"/>
              </a:spcBef>
              <a:buBlip>
                <a:blip r:embed="rId2"/>
              </a:buBlip>
              <a:defRPr sz="2300"/>
            </a:lvl2pPr>
            <a:lvl3pPr marL="803643" indent="-267881">
              <a:spcBef>
                <a:spcPts val="2320"/>
              </a:spcBef>
              <a:buBlip>
                <a:blip r:embed="rId2"/>
              </a:buBlip>
              <a:defRPr sz="2300"/>
            </a:lvl3pPr>
            <a:lvl4pPr marL="1071524" indent="-267881">
              <a:spcBef>
                <a:spcPts val="2320"/>
              </a:spcBef>
              <a:buBlip>
                <a:blip r:embed="rId2"/>
              </a:buBlip>
              <a:defRPr sz="2300"/>
            </a:lvl4pPr>
            <a:lvl5pPr marL="1339406" indent="-267881">
              <a:spcBef>
                <a:spcPts val="2320"/>
              </a:spcBef>
              <a:buBlip>
                <a:blip r:embed="rId2"/>
              </a:buBlip>
              <a:defRPr sz="23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82" name="Shape 8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0B84EADF-6E27-4CDC-AF76-B413F14CB8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Фото — 3 шт.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/>
          </p:cNvSpPr>
          <p:nvPr>
            <p:ph type="pic" sz="quarter" idx="13"/>
          </p:nvPr>
        </p:nvSpPr>
        <p:spPr>
          <a:xfrm>
            <a:off x="4813102" y="3661172"/>
            <a:ext cx="3545086" cy="2509242"/>
          </a:xfrm>
          <a:prstGeom prst="rect">
            <a:avLst/>
          </a:prstGeom>
          <a:ln w="9525">
            <a:round/>
          </a:ln>
        </p:spPr>
        <p:txBody>
          <a:bodyPr lIns="64291" tIns="32145" rIns="64291" bIns="32145" anchor="t">
            <a:noAutofit/>
          </a:bodyPr>
          <a:lstStyle/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98" name="Shape 98"/>
          <p:cNvSpPr>
            <a:spLocks noGrp="1"/>
          </p:cNvSpPr>
          <p:nvPr>
            <p:ph type="pic" sz="quarter" idx="14"/>
          </p:nvPr>
        </p:nvSpPr>
        <p:spPr>
          <a:xfrm>
            <a:off x="4813102" y="696515"/>
            <a:ext cx="3545086" cy="2500313"/>
          </a:xfrm>
          <a:prstGeom prst="rect">
            <a:avLst/>
          </a:prstGeom>
          <a:ln w="9525">
            <a:round/>
          </a:ln>
        </p:spPr>
        <p:txBody>
          <a:bodyPr lIns="64291" tIns="32145" rIns="64291" bIns="32145" anchor="t">
            <a:noAutofit/>
          </a:bodyPr>
          <a:lstStyle/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99" name="Shape 99"/>
          <p:cNvSpPr>
            <a:spLocks noGrp="1"/>
          </p:cNvSpPr>
          <p:nvPr>
            <p:ph type="pic" sz="half" idx="15"/>
          </p:nvPr>
        </p:nvSpPr>
        <p:spPr>
          <a:xfrm>
            <a:off x="812602" y="696516"/>
            <a:ext cx="3545086" cy="5464969"/>
          </a:xfrm>
          <a:prstGeom prst="rect">
            <a:avLst/>
          </a:prstGeom>
          <a:ln w="9525">
            <a:round/>
          </a:ln>
        </p:spPr>
        <p:txBody>
          <a:bodyPr lIns="64291" tIns="32145" rIns="64291" bIns="32145" anchor="t">
            <a:noAutofit/>
          </a:bodyPr>
          <a:lstStyle/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100" name="Shape 10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rgbClr val="FAEFE0"/>
                </a:solidFill>
              </a:defRPr>
            </a:lvl1pPr>
          </a:lstStyle>
          <a:p>
            <a:fld id="{0B84EADF-6E27-4CDC-AF76-B413F14CB8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/>
          </p:cNvSpPr>
          <p:nvPr>
            <p:ph type="body" sz="quarter" idx="13"/>
          </p:nvPr>
        </p:nvSpPr>
        <p:spPr>
          <a:xfrm>
            <a:off x="892969" y="4473773"/>
            <a:ext cx="7358063" cy="461469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300" i="1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8" name="Shape 108"/>
          <p:cNvSpPr>
            <a:spLocks noGrp="1"/>
          </p:cNvSpPr>
          <p:nvPr>
            <p:ph type="body" sz="quarter" idx="14"/>
          </p:nvPr>
        </p:nvSpPr>
        <p:spPr>
          <a:xfrm>
            <a:off x="892969" y="3010742"/>
            <a:ext cx="7358063" cy="461469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2320"/>
              </a:spcBef>
              <a:buSzTx/>
              <a:buNone/>
              <a:defRPr sz="23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9" name="Shape 10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0B84EADF-6E27-4CDC-AF76-B413F14CB8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/>
          </p:cNvSpPr>
          <p:nvPr>
            <p:ph type="pic" idx="13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 lIns="64291" tIns="32145" rIns="64291" bIns="32145" anchor="t">
            <a:noAutofit/>
          </a:bodyPr>
          <a:lstStyle/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rgbClr val="FAEFE0"/>
                </a:solidFill>
              </a:defRPr>
            </a:lvl1pPr>
          </a:lstStyle>
          <a:p>
            <a:fld id="{0B84EADF-6E27-4CDC-AF76-B413F14CB8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0B84EADF-6E27-4CDC-AF76-B413F14CB8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/>
        </p:nvSpPr>
        <p:spPr>
          <a:xfrm>
            <a:off x="223065" y="1714500"/>
            <a:ext cx="8706961" cy="90"/>
          </a:xfrm>
          <a:prstGeom prst="line">
            <a:avLst/>
          </a:prstGeom>
          <a:ln w="12700">
            <a:solidFill>
              <a:srgbClr val="998074">
                <a:alpha val="75000"/>
              </a:srgbClr>
            </a:solidFill>
            <a:miter lim="400000"/>
          </a:ln>
        </p:spPr>
        <p:txBody>
          <a:bodyPr lIns="35717" tIns="35717" rIns="35717" bIns="35717" anchor="ctr"/>
          <a:lstStyle/>
          <a:p>
            <a:pPr algn="l" defTabSz="321457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" name="Shape 3"/>
          <p:cNvSpPr>
            <a:spLocks noGrp="1"/>
          </p:cNvSpPr>
          <p:nvPr>
            <p:ph type="title"/>
          </p:nvPr>
        </p:nvSpPr>
        <p:spPr>
          <a:xfrm>
            <a:off x="598289" y="589359"/>
            <a:ext cx="7947422" cy="8929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7" tIns="35717" rIns="35717" bIns="35717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4" name="Shape 4"/>
          <p:cNvSpPr>
            <a:spLocks noGrp="1"/>
          </p:cNvSpPr>
          <p:nvPr>
            <p:ph type="body" idx="1"/>
          </p:nvPr>
        </p:nvSpPr>
        <p:spPr>
          <a:xfrm>
            <a:off x="598289" y="1937742"/>
            <a:ext cx="7947422" cy="44648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7" tIns="35717" rIns="35717" bIns="35717" anchor="ctr">
            <a:normAutofit/>
          </a:bodyPr>
          <a:lstStyle>
            <a:lvl1pPr>
              <a:buBlip>
                <a:blip r:embed="rId13"/>
              </a:buBlip>
            </a:lvl1pPr>
            <a:lvl2pPr>
              <a:buBlip>
                <a:blip r:embed="rId13"/>
              </a:buBlip>
            </a:lvl2pPr>
            <a:lvl3pPr>
              <a:buBlip>
                <a:blip r:embed="rId13"/>
              </a:buBlip>
            </a:lvl3pPr>
            <a:lvl4pPr>
              <a:buBlip>
                <a:blip r:embed="rId13"/>
              </a:buBlip>
            </a:lvl4pPr>
            <a:lvl5pPr>
              <a:buBlip>
                <a:blip r:embed="rId13"/>
              </a:buBlip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" name="Shape 5"/>
          <p:cNvSpPr>
            <a:spLocks noGrp="1"/>
          </p:cNvSpPr>
          <p:nvPr>
            <p:ph type="sldNum" sz="quarter" idx="2"/>
          </p:nvPr>
        </p:nvSpPr>
        <p:spPr>
          <a:xfrm>
            <a:off x="4437807" y="6500812"/>
            <a:ext cx="277316" cy="272186"/>
          </a:xfrm>
          <a:prstGeom prst="rect">
            <a:avLst/>
          </a:prstGeom>
          <a:gradFill>
            <a:gsLst>
              <a:gs pos="0">
                <a:srgbClr val="FDEFE1"/>
              </a:gs>
              <a:gs pos="100000">
                <a:srgbClr val="FAECDB"/>
              </a:gs>
            </a:gsLst>
            <a:lin ang="5400000"/>
          </a:gradFill>
          <a:ln w="12700">
            <a:miter lim="400000"/>
          </a:ln>
        </p:spPr>
        <p:txBody>
          <a:bodyPr wrap="none" lIns="35717" tIns="35717" rIns="35717" bIns="35717">
            <a:spAutoFit/>
          </a:bodyPr>
          <a:lstStyle>
            <a:lvl1pPr>
              <a:defRPr sz="1300">
                <a:solidFill>
                  <a:srgbClr val="503B28"/>
                </a:solidFill>
                <a:latin typeface="Bodoni SvtyTwo OS ITC TT-BookIt"/>
                <a:ea typeface="Bodoni SvtyTwo OS ITC TT-BookIt"/>
                <a:cs typeface="Bodoni SvtyTwo OS ITC TT-BookIt"/>
                <a:sym typeface="Bodoni SvtyTwo OS ITC TT-BookIt"/>
              </a:defRPr>
            </a:lvl1pPr>
          </a:lstStyle>
          <a:p>
            <a:fld id="{0B84EADF-6E27-4CDC-AF76-B413F14CB84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5" r:id="rId4"/>
    <p:sldLayoutId id="2147483856" r:id="rId5"/>
    <p:sldLayoutId id="2147483858" r:id="rId6"/>
    <p:sldLayoutId id="2147483859" r:id="rId7"/>
    <p:sldLayoutId id="2147483860" r:id="rId8"/>
    <p:sldLayoutId id="2147483861" r:id="rId9"/>
    <p:sldLayoutId id="2147483863" r:id="rId10"/>
  </p:sldLayoutIdLst>
  <p:transition spd="med">
    <p:wipe/>
  </p:transition>
  <p:timing>
    <p:tnLst>
      <p:par>
        <p:cTn id="1" dur="indefinite" restart="never" nodeType="tmRoot"/>
      </p:par>
    </p:tnLst>
  </p:timing>
  <p:txStyles>
    <p:titleStyle>
      <a:lvl1pPr marL="0" marR="0" indent="0" algn="ctr" defTabSz="410751" rtl="0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900" b="0" i="0" u="none" strike="noStrike" cap="all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Baskerville"/>
        </a:defRPr>
      </a:lvl1pPr>
      <a:lvl2pPr marL="0" marR="0" indent="160729" algn="ctr" defTabSz="410751" rtl="0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900" b="0" i="0" u="none" strike="noStrike" cap="all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Baskerville"/>
        </a:defRPr>
      </a:lvl2pPr>
      <a:lvl3pPr marL="0" marR="0" indent="321457" algn="ctr" defTabSz="410751" rtl="0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900" b="0" i="0" u="none" strike="noStrike" cap="all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Baskerville"/>
        </a:defRPr>
      </a:lvl3pPr>
      <a:lvl4pPr marL="0" marR="0" indent="482186" algn="ctr" defTabSz="410751" rtl="0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900" b="0" i="0" u="none" strike="noStrike" cap="all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Baskerville"/>
        </a:defRPr>
      </a:lvl4pPr>
      <a:lvl5pPr marL="0" marR="0" indent="642915" algn="ctr" defTabSz="410751" rtl="0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900" b="0" i="0" u="none" strike="noStrike" cap="all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Baskerville"/>
        </a:defRPr>
      </a:lvl5pPr>
      <a:lvl6pPr marL="0" marR="0" indent="803643" algn="ctr" defTabSz="410751" rtl="0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900" b="0" i="0" u="none" strike="noStrike" cap="all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Baskerville"/>
        </a:defRPr>
      </a:lvl6pPr>
      <a:lvl7pPr marL="0" marR="0" indent="964372" algn="ctr" defTabSz="410751" rtl="0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900" b="0" i="0" u="none" strike="noStrike" cap="all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Baskerville"/>
        </a:defRPr>
      </a:lvl7pPr>
      <a:lvl8pPr marL="0" marR="0" indent="1125101" algn="ctr" defTabSz="410751" rtl="0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900" b="0" i="0" u="none" strike="noStrike" cap="all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Baskerville"/>
        </a:defRPr>
      </a:lvl8pPr>
      <a:lvl9pPr marL="0" marR="0" indent="1285829" algn="ctr" defTabSz="410751" rtl="0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900" b="0" i="0" u="none" strike="noStrike" cap="all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Baskerville"/>
        </a:defRPr>
      </a:lvl9pPr>
    </p:titleStyle>
    <p:bodyStyle>
      <a:lvl1pPr marL="312528" marR="0" indent="-312528" algn="l" defTabSz="410751" rtl="0" eaLnBrk="1" latinLnBrk="0" hangingPunct="1">
        <a:lnSpc>
          <a:spcPct val="110000"/>
        </a:lnSpc>
        <a:spcBef>
          <a:spcPts val="3867"/>
        </a:spcBef>
        <a:spcAft>
          <a:spcPts val="0"/>
        </a:spcAft>
        <a:buClrTx/>
        <a:buSzPct val="45000"/>
        <a:buFontTx/>
        <a:buBlip>
          <a:blip r:embed="rId13"/>
        </a:buBlip>
        <a:tabLst/>
        <a:defRPr sz="2800" b="0" i="0" u="none" strike="noStrike" cap="none" spc="0" baseline="0">
          <a:ln>
            <a:noFill/>
          </a:ln>
          <a:solidFill>
            <a:srgbClr val="57554B"/>
          </a:solidFill>
          <a:uFillTx/>
          <a:latin typeface="Hoefler Text"/>
          <a:ea typeface="Hoefler Text"/>
          <a:cs typeface="Hoefler Text"/>
          <a:sym typeface="Hoefler Text"/>
        </a:defRPr>
      </a:lvl1pPr>
      <a:lvl2pPr marL="625056" marR="0" indent="-312528" algn="l" defTabSz="410751" rtl="0" eaLnBrk="1" latinLnBrk="0" hangingPunct="1">
        <a:lnSpc>
          <a:spcPct val="110000"/>
        </a:lnSpc>
        <a:spcBef>
          <a:spcPts val="3867"/>
        </a:spcBef>
        <a:spcAft>
          <a:spcPts val="0"/>
        </a:spcAft>
        <a:buClrTx/>
        <a:buSzPct val="45000"/>
        <a:buFontTx/>
        <a:buBlip>
          <a:blip r:embed="rId13"/>
        </a:buBlip>
        <a:tabLst/>
        <a:defRPr sz="2800" b="0" i="0" u="none" strike="noStrike" cap="none" spc="0" baseline="0">
          <a:ln>
            <a:noFill/>
          </a:ln>
          <a:solidFill>
            <a:srgbClr val="57554B"/>
          </a:solidFill>
          <a:uFillTx/>
          <a:latin typeface="Hoefler Text"/>
          <a:ea typeface="Hoefler Text"/>
          <a:cs typeface="Hoefler Text"/>
          <a:sym typeface="Hoefler Text"/>
        </a:defRPr>
      </a:lvl2pPr>
      <a:lvl3pPr marL="937584" marR="0" indent="-312528" algn="l" defTabSz="410751" rtl="0" eaLnBrk="1" latinLnBrk="0" hangingPunct="1">
        <a:lnSpc>
          <a:spcPct val="110000"/>
        </a:lnSpc>
        <a:spcBef>
          <a:spcPts val="3867"/>
        </a:spcBef>
        <a:spcAft>
          <a:spcPts val="0"/>
        </a:spcAft>
        <a:buClrTx/>
        <a:buSzPct val="45000"/>
        <a:buFontTx/>
        <a:buBlip>
          <a:blip r:embed="rId13"/>
        </a:buBlip>
        <a:tabLst/>
        <a:defRPr sz="2800" b="0" i="0" u="none" strike="noStrike" cap="none" spc="0" baseline="0">
          <a:ln>
            <a:noFill/>
          </a:ln>
          <a:solidFill>
            <a:srgbClr val="57554B"/>
          </a:solidFill>
          <a:uFillTx/>
          <a:latin typeface="Hoefler Text"/>
          <a:ea typeface="Hoefler Text"/>
          <a:cs typeface="Hoefler Text"/>
          <a:sym typeface="Hoefler Text"/>
        </a:defRPr>
      </a:lvl3pPr>
      <a:lvl4pPr marL="1250112" marR="0" indent="-312528" algn="l" defTabSz="410751" rtl="0" eaLnBrk="1" latinLnBrk="0" hangingPunct="1">
        <a:lnSpc>
          <a:spcPct val="110000"/>
        </a:lnSpc>
        <a:spcBef>
          <a:spcPts val="3867"/>
        </a:spcBef>
        <a:spcAft>
          <a:spcPts val="0"/>
        </a:spcAft>
        <a:buClrTx/>
        <a:buSzPct val="45000"/>
        <a:buFontTx/>
        <a:buBlip>
          <a:blip r:embed="rId13"/>
        </a:buBlip>
        <a:tabLst/>
        <a:defRPr sz="2800" b="0" i="0" u="none" strike="noStrike" cap="none" spc="0" baseline="0">
          <a:ln>
            <a:noFill/>
          </a:ln>
          <a:solidFill>
            <a:srgbClr val="57554B"/>
          </a:solidFill>
          <a:uFillTx/>
          <a:latin typeface="Hoefler Text"/>
          <a:ea typeface="Hoefler Text"/>
          <a:cs typeface="Hoefler Text"/>
          <a:sym typeface="Hoefler Text"/>
        </a:defRPr>
      </a:lvl4pPr>
      <a:lvl5pPr marL="1562640" marR="0" indent="-312528" algn="l" defTabSz="410751" rtl="0" eaLnBrk="1" latinLnBrk="0" hangingPunct="1">
        <a:lnSpc>
          <a:spcPct val="110000"/>
        </a:lnSpc>
        <a:spcBef>
          <a:spcPts val="3867"/>
        </a:spcBef>
        <a:spcAft>
          <a:spcPts val="0"/>
        </a:spcAft>
        <a:buClrTx/>
        <a:buSzPct val="45000"/>
        <a:buFontTx/>
        <a:buBlip>
          <a:blip r:embed="rId13"/>
        </a:buBlip>
        <a:tabLst/>
        <a:defRPr sz="2800" b="0" i="0" u="none" strike="noStrike" cap="none" spc="0" baseline="0">
          <a:ln>
            <a:noFill/>
          </a:ln>
          <a:solidFill>
            <a:srgbClr val="57554B"/>
          </a:solidFill>
          <a:uFillTx/>
          <a:latin typeface="Hoefler Text"/>
          <a:ea typeface="Hoefler Text"/>
          <a:cs typeface="Hoefler Text"/>
          <a:sym typeface="Hoefler Text"/>
        </a:defRPr>
      </a:lvl5pPr>
      <a:lvl6pPr marL="1875168" marR="0" indent="-312528" algn="l" defTabSz="410751" rtl="0" eaLnBrk="1" latinLnBrk="0" hangingPunct="1">
        <a:lnSpc>
          <a:spcPct val="110000"/>
        </a:lnSpc>
        <a:spcBef>
          <a:spcPts val="3867"/>
        </a:spcBef>
        <a:spcAft>
          <a:spcPts val="0"/>
        </a:spcAft>
        <a:buClrTx/>
        <a:buSzPct val="45000"/>
        <a:buFontTx/>
        <a:buBlip>
          <a:blip r:embed="rId13"/>
        </a:buBlip>
        <a:tabLst/>
        <a:defRPr sz="2800" b="0" i="0" u="none" strike="noStrike" cap="none" spc="0" baseline="0">
          <a:ln>
            <a:noFill/>
          </a:ln>
          <a:solidFill>
            <a:srgbClr val="57554B"/>
          </a:solidFill>
          <a:uFillTx/>
          <a:latin typeface="Hoefler Text"/>
          <a:ea typeface="Hoefler Text"/>
          <a:cs typeface="Hoefler Text"/>
          <a:sym typeface="Hoefler Text"/>
        </a:defRPr>
      </a:lvl6pPr>
      <a:lvl7pPr marL="2187696" marR="0" indent="-312528" algn="l" defTabSz="410751" rtl="0" eaLnBrk="1" latinLnBrk="0" hangingPunct="1">
        <a:lnSpc>
          <a:spcPct val="110000"/>
        </a:lnSpc>
        <a:spcBef>
          <a:spcPts val="3867"/>
        </a:spcBef>
        <a:spcAft>
          <a:spcPts val="0"/>
        </a:spcAft>
        <a:buClrTx/>
        <a:buSzPct val="45000"/>
        <a:buFontTx/>
        <a:buBlip>
          <a:blip r:embed="rId13"/>
        </a:buBlip>
        <a:tabLst/>
        <a:defRPr sz="2800" b="0" i="0" u="none" strike="noStrike" cap="none" spc="0" baseline="0">
          <a:ln>
            <a:noFill/>
          </a:ln>
          <a:solidFill>
            <a:srgbClr val="57554B"/>
          </a:solidFill>
          <a:uFillTx/>
          <a:latin typeface="Hoefler Text"/>
          <a:ea typeface="Hoefler Text"/>
          <a:cs typeface="Hoefler Text"/>
          <a:sym typeface="Hoefler Text"/>
        </a:defRPr>
      </a:lvl7pPr>
      <a:lvl8pPr marL="2500224" marR="0" indent="-312528" algn="l" defTabSz="410751" rtl="0" eaLnBrk="1" latinLnBrk="0" hangingPunct="1">
        <a:lnSpc>
          <a:spcPct val="110000"/>
        </a:lnSpc>
        <a:spcBef>
          <a:spcPts val="3867"/>
        </a:spcBef>
        <a:spcAft>
          <a:spcPts val="0"/>
        </a:spcAft>
        <a:buClrTx/>
        <a:buSzPct val="45000"/>
        <a:buFontTx/>
        <a:buBlip>
          <a:blip r:embed="rId13"/>
        </a:buBlip>
        <a:tabLst/>
        <a:defRPr sz="2800" b="0" i="0" u="none" strike="noStrike" cap="none" spc="0" baseline="0">
          <a:ln>
            <a:noFill/>
          </a:ln>
          <a:solidFill>
            <a:srgbClr val="57554B"/>
          </a:solidFill>
          <a:uFillTx/>
          <a:latin typeface="Hoefler Text"/>
          <a:ea typeface="Hoefler Text"/>
          <a:cs typeface="Hoefler Text"/>
          <a:sym typeface="Hoefler Text"/>
        </a:defRPr>
      </a:lvl8pPr>
      <a:lvl9pPr marL="2812752" marR="0" indent="-312528" algn="l" defTabSz="410751" rtl="0" eaLnBrk="1" latinLnBrk="0" hangingPunct="1">
        <a:lnSpc>
          <a:spcPct val="110000"/>
        </a:lnSpc>
        <a:spcBef>
          <a:spcPts val="3867"/>
        </a:spcBef>
        <a:spcAft>
          <a:spcPts val="0"/>
        </a:spcAft>
        <a:buClrTx/>
        <a:buSzPct val="45000"/>
        <a:buFontTx/>
        <a:buBlip>
          <a:blip r:embed="rId13"/>
        </a:buBlip>
        <a:tabLst/>
        <a:defRPr sz="2800" b="0" i="0" u="none" strike="noStrike" cap="none" spc="0" baseline="0">
          <a:ln>
            <a:noFill/>
          </a:ln>
          <a:solidFill>
            <a:srgbClr val="57554B"/>
          </a:solidFill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41075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1pPr>
      <a:lvl2pPr marL="0" marR="0" indent="160729" algn="ctr" defTabSz="41075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2pPr>
      <a:lvl3pPr marL="0" marR="0" indent="321457" algn="ctr" defTabSz="41075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3pPr>
      <a:lvl4pPr marL="0" marR="0" indent="482186" algn="ctr" defTabSz="41075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4pPr>
      <a:lvl5pPr marL="0" marR="0" indent="642915" algn="ctr" defTabSz="41075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5pPr>
      <a:lvl6pPr marL="0" marR="0" indent="803643" algn="ctr" defTabSz="41075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6pPr>
      <a:lvl7pPr marL="0" marR="0" indent="964372" algn="ctr" defTabSz="41075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7pPr>
      <a:lvl8pPr marL="0" marR="0" indent="1125101" algn="ctr" defTabSz="41075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8pPr>
      <a:lvl9pPr marL="0" marR="0" indent="1285829" algn="ctr" defTabSz="41075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0;&#1088;&#1099;&#1083;&#1086;&#1074;&#1072;%20&#1058;&#1072;&#1090;&#1100;&#1103;&#1085;&#1072;\Desktop\&#1059;&#1095;&#1077;&#1085;&#1080;&#1082;%20&#1075;&#1086;&#1076;&#1072;%20&#1096;&#1082;&#1086;&#1083;&#1072;%2014\Bravo-Etot_gorod_samyj_luchshij_gorod_na_Zemle_minus_(mp3.cc).mp3" TargetMode="Externa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0;&#1088;&#1099;&#1083;&#1086;&#1074;&#1072;%20&#1058;&#1072;&#1090;&#1100;&#1103;&#1085;&#1072;\Desktop\&#1059;&#1095;&#1077;&#1085;&#1080;&#1082;%20&#1075;&#1086;&#1076;&#1072;%20&#1096;&#1082;&#1086;&#1083;&#1072;%2014\&#1042;&#1080;&#1076;&#1077;&#1086;%201.wmv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tegration21.ru/IB/proekt.php" TargetMode="External"/><Relationship Id="rId2" Type="http://schemas.openxmlformats.org/officeDocument/2006/relationships/slideLayout" Target="../slideLayouts/slideLayout9.xml"/><Relationship Id="rId1" Type="http://schemas.openxmlformats.org/officeDocument/2006/relationships/video" Target="file:///C:\Users\&#1050;&#1088;&#1099;&#1083;&#1086;&#1074;&#1072;%20&#1058;&#1072;&#1090;&#1100;&#1103;&#1085;&#1072;\Desktop\&#1059;&#1095;&#1077;&#1085;&#1080;&#1082;%20&#1075;&#1086;&#1076;&#1072;%20&#1096;&#1082;&#1086;&#1083;&#1072;%2014\2%20&#1074;&#1080;&#1076;&#1077;&#1086;.wmv" TargetMode="External"/><Relationship Id="rId5" Type="http://schemas.openxmlformats.org/officeDocument/2006/relationships/image" Target="../media/image9.png"/><Relationship Id="rId4" Type="http://schemas.openxmlformats.org/officeDocument/2006/relationships/hyperlink" Target="http://wiki.iteach.ru/index.php/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3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ChangeAspect="1"/>
          </p:cNvPicPr>
          <p:nvPr/>
        </p:nvPicPr>
        <p:blipFill>
          <a:blip r:embed="rId3" cstate="print"/>
          <a:srcRect l="2523" t="2751" r="2047" b="4127"/>
          <a:stretch>
            <a:fillRect/>
          </a:stretch>
        </p:blipFill>
        <p:spPr bwMode="auto">
          <a:xfrm>
            <a:off x="232229" y="188686"/>
            <a:ext cx="8723085" cy="6386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Bravo-Etot_gorod_samyj_luchshij_gorod_na_Zemle_minus_(mp3.cc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57158" y="6143644"/>
            <a:ext cx="304800" cy="304800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42844" y="2214554"/>
            <a:ext cx="8786873" cy="1785938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7D3B21"/>
                </a:solidFill>
                <a:latin typeface="Arial Black" pitchFamily="34" charset="0"/>
              </a:rPr>
              <a:t>Проект</a:t>
            </a:r>
            <a:br>
              <a:rPr lang="ru-RU" sz="4000" dirty="0" smtClean="0">
                <a:solidFill>
                  <a:srgbClr val="7D3B21"/>
                </a:solidFill>
                <a:latin typeface="Arial Black" pitchFamily="34" charset="0"/>
              </a:rPr>
            </a:br>
            <a:r>
              <a:rPr lang="ru-RU" sz="4000" dirty="0" smtClean="0">
                <a:solidFill>
                  <a:srgbClr val="7D3B21"/>
                </a:solidFill>
                <a:latin typeface="Arial Black" pitchFamily="34" charset="0"/>
              </a:rPr>
              <a:t>«Забытая история Камышина в привычных зданиях»</a:t>
            </a:r>
            <a:endParaRPr lang="ru-RU" sz="4000" dirty="0">
              <a:solidFill>
                <a:srgbClr val="7D3B2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8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ChangeAspect="1"/>
          </p:cNvPicPr>
          <p:nvPr/>
        </p:nvPicPr>
        <p:blipFill>
          <a:blip r:embed="rId2" cstate="print"/>
          <a:srcRect l="2523" t="2751" r="2047" b="4127"/>
          <a:stretch>
            <a:fillRect/>
          </a:stretch>
        </p:blipFill>
        <p:spPr bwMode="auto">
          <a:xfrm>
            <a:off x="232229" y="188686"/>
            <a:ext cx="8723085" cy="6386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Крылова Татьяна\Desktop\соц.проект ученик года\фото\DSC0698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52" y="1285860"/>
            <a:ext cx="6768752" cy="525658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323528" y="404664"/>
            <a:ext cx="85122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 smtClean="0">
                <a:solidFill>
                  <a:srgbClr val="7D3B21"/>
                </a:solidFill>
                <a:latin typeface="Arial Black" pitchFamily="34" charset="0"/>
                <a:cs typeface="Times New Roman" panose="02020603050405020304" pitchFamily="18" charset="0"/>
              </a:rPr>
              <a:t>«… Вы хорошее дело задумали, ребята!»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1"/>
          <p:cNvPicPr>
            <a:picLocks noChangeAspect="1"/>
          </p:cNvPicPr>
          <p:nvPr/>
        </p:nvPicPr>
        <p:blipFill>
          <a:blip r:embed="rId2" cstate="print"/>
          <a:srcRect l="2523" t="2751" r="2047" b="4127"/>
          <a:stretch>
            <a:fillRect/>
          </a:stretch>
        </p:blipFill>
        <p:spPr bwMode="auto">
          <a:xfrm>
            <a:off x="232229" y="188686"/>
            <a:ext cx="8723085" cy="6386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8041717" cy="5022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5536" y="332656"/>
            <a:ext cx="84249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7D3B21"/>
                </a:solidFill>
                <a:latin typeface="Arial Black" pitchFamily="34" charset="0"/>
                <a:cs typeface="Times New Roman" panose="02020603050405020304" pitchFamily="18" charset="0"/>
              </a:rPr>
              <a:t>Тема экскурсии выбрана !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2571744"/>
            <a:ext cx="77768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latin typeface="Arial Black" pitchFamily="34" charset="0"/>
                <a:cs typeface="Times New Roman" panose="02020603050405020304" pitchFamily="18" charset="0"/>
              </a:rPr>
              <a:t>«Забытая история Камышина </a:t>
            </a:r>
          </a:p>
          <a:p>
            <a:pPr algn="ctr"/>
            <a:r>
              <a:rPr lang="ru-RU" sz="3600" dirty="0" smtClean="0">
                <a:solidFill>
                  <a:srgbClr val="C00000"/>
                </a:solidFill>
                <a:latin typeface="Arial Black" pitchFamily="34" charset="0"/>
                <a:cs typeface="Times New Roman" panose="02020603050405020304" pitchFamily="18" charset="0"/>
              </a:rPr>
              <a:t>в привычных зданиях»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ChangeAspect="1"/>
          </p:cNvPicPr>
          <p:nvPr/>
        </p:nvPicPr>
        <p:blipFill>
          <a:blip r:embed="rId2" cstate="print"/>
          <a:srcRect l="2523" t="2751" r="2047" b="4127"/>
          <a:stretch>
            <a:fillRect/>
          </a:stretch>
        </p:blipFill>
        <p:spPr bwMode="auto">
          <a:xfrm>
            <a:off x="214282" y="214290"/>
            <a:ext cx="8723085" cy="6386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User\Desktop\ученик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1214422"/>
            <a:ext cx="6929486" cy="518989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57158" y="428604"/>
            <a:ext cx="8501122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7F4623"/>
                </a:solidFill>
                <a:latin typeface="Arial Black" pitchFamily="34" charset="0"/>
                <a:cs typeface="Times New Roman" panose="02020603050405020304" pitchFamily="18" charset="0"/>
              </a:rPr>
              <a:t>Приглашение учеников на экскурсию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ChangeAspect="1"/>
          </p:cNvPicPr>
          <p:nvPr/>
        </p:nvPicPr>
        <p:blipFill>
          <a:blip r:embed="rId2" cstate="print"/>
          <a:srcRect l="2523" t="2751" r="2047" b="4127"/>
          <a:stretch>
            <a:fillRect/>
          </a:stretch>
        </p:blipFill>
        <p:spPr bwMode="auto">
          <a:xfrm>
            <a:off x="232229" y="188686"/>
            <a:ext cx="8723085" cy="6386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C:\Users\Крылова Татьяна\Desktop\соц.проект ученик года\фото\DSC0692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8" t="35221" r="23948" b="15584"/>
          <a:stretch/>
        </p:blipFill>
        <p:spPr bwMode="auto">
          <a:xfrm>
            <a:off x="325983" y="260649"/>
            <a:ext cx="3039093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Крылова Татьяна\Desktop\соц.проект ученик года\фото\DSC0692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140968"/>
            <a:ext cx="4102001" cy="3080770"/>
          </a:xfrm>
          <a:prstGeom prst="rect">
            <a:avLst/>
          </a:prstGeom>
          <a:solidFill>
            <a:srgbClr val="FFFFFF">
              <a:shade val="85000"/>
            </a:srgbClr>
          </a:solidFill>
          <a:ln w="952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 descr="C:\Users\Крылова Татьяна\Desktop\Отсканировано 01.02.2016 17-17_0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132856"/>
            <a:ext cx="2434993" cy="3096344"/>
          </a:xfrm>
          <a:prstGeom prst="rect">
            <a:avLst/>
          </a:prstGeom>
          <a:noFill/>
          <a:ln w="28575">
            <a:solidFill>
              <a:srgbClr val="7D3B2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419872" y="404664"/>
            <a:ext cx="547260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7F4623"/>
                </a:solidFill>
                <a:latin typeface="Arial Black" pitchFamily="34" charset="0"/>
                <a:cs typeface="Times New Roman" panose="02020603050405020304" pitchFamily="18" charset="0"/>
              </a:rPr>
              <a:t>Переговоры с педагогом-организатором средней школы №17 прошли успешно!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1"/>
          <p:cNvPicPr>
            <a:picLocks noChangeAspect="1"/>
          </p:cNvPicPr>
          <p:nvPr/>
        </p:nvPicPr>
        <p:blipFill>
          <a:blip r:embed="rId2" cstate="print"/>
          <a:srcRect l="2523" t="2751" r="2047" b="4127"/>
          <a:stretch>
            <a:fillRect/>
          </a:stretch>
        </p:blipFill>
        <p:spPr bwMode="auto">
          <a:xfrm>
            <a:off x="214282" y="214290"/>
            <a:ext cx="8723085" cy="6386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685925" y="1600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952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952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952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952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952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952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952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952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952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5275" algn="l"/>
              </a:tabLst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685925" y="1600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952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952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952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952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952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952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952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952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952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5275" algn="l"/>
              </a:tabLst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1685925" y="1600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952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952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952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952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952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952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952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952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952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5275" algn="l"/>
              </a:tabLst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71934" y="428604"/>
            <a:ext cx="507206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rial Black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7F4623"/>
                </a:solidFill>
                <a:latin typeface="Arial Black" pitchFamily="34" charset="0"/>
                <a:cs typeface="Times New Roman" panose="02020603050405020304" pitchFamily="18" charset="0"/>
              </a:rPr>
              <a:t>В кабинете директора </a:t>
            </a:r>
            <a:r>
              <a:rPr lang="ru-RU" sz="2800" dirty="0">
                <a:solidFill>
                  <a:srgbClr val="7F4623"/>
                </a:solidFill>
                <a:latin typeface="Arial Black" pitchFamily="34" charset="0"/>
                <a:cs typeface="Times New Roman" panose="02020603050405020304" pitchFamily="18" charset="0"/>
              </a:rPr>
              <a:t>Камышинского социально-реабилитационного   центра  </a:t>
            </a:r>
          </a:p>
          <a:p>
            <a:pPr algn="ctr"/>
            <a:r>
              <a:rPr lang="ru-RU" sz="2800" dirty="0" smtClean="0">
                <a:solidFill>
                  <a:srgbClr val="7F4623"/>
                </a:solidFill>
                <a:latin typeface="Arial Black" pitchFamily="34" charset="0"/>
                <a:cs typeface="Times New Roman" panose="02020603050405020304" pitchFamily="18" charset="0"/>
              </a:rPr>
              <a:t>В. Е. </a:t>
            </a:r>
            <a:r>
              <a:rPr lang="ru-RU" sz="2800" dirty="0" err="1" smtClean="0">
                <a:solidFill>
                  <a:srgbClr val="7F4623"/>
                </a:solidFill>
                <a:latin typeface="Arial Black" pitchFamily="34" charset="0"/>
                <a:cs typeface="Times New Roman" panose="02020603050405020304" pitchFamily="18" charset="0"/>
              </a:rPr>
              <a:t>Пугаева</a:t>
            </a:r>
            <a:endParaRPr lang="ru-RU" sz="2800" dirty="0">
              <a:solidFill>
                <a:srgbClr val="7F4623"/>
              </a:solidFill>
              <a:latin typeface="Arial Black" pitchFamily="34" charset="0"/>
              <a:cs typeface="Times New Roman" panose="02020603050405020304" pitchFamily="18" charset="0"/>
            </a:endParaRPr>
          </a:p>
        </p:txBody>
      </p:sp>
      <p:pic>
        <p:nvPicPr>
          <p:cNvPr id="3073" name="Picture 1" descr="C:\Users\Крылова Татьяна\Desktop\Отсканировано 01.02.2016 17-24_00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8" t="7199" b="1"/>
          <a:stretch/>
        </p:blipFill>
        <p:spPr bwMode="auto">
          <a:xfrm>
            <a:off x="395536" y="651808"/>
            <a:ext cx="3616942" cy="5631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C:\Users\Крылова Татьяна\Desktop\соц.проект ученик года\фото\DSC0694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1545" y="3405181"/>
            <a:ext cx="4576919" cy="2878211"/>
          </a:xfrm>
          <a:prstGeom prst="rect">
            <a:avLst/>
          </a:prstGeom>
          <a:solidFill>
            <a:srgbClr val="FFFFFF">
              <a:shade val="85000"/>
            </a:srgbClr>
          </a:solidFill>
          <a:ln w="952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0156121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ChangeAspect="1"/>
          </p:cNvPicPr>
          <p:nvPr/>
        </p:nvPicPr>
        <p:blipFill>
          <a:blip r:embed="rId2" cstate="print"/>
          <a:srcRect l="2523" t="2751" r="2047" b="4127"/>
          <a:stretch>
            <a:fillRect/>
          </a:stretch>
        </p:blipFill>
        <p:spPr bwMode="auto">
          <a:xfrm>
            <a:off x="232229" y="188686"/>
            <a:ext cx="8723085" cy="6386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Крылова Татьяна\Desktop\Отсканировано 01.02.2016 16-53_00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19"/>
          <a:stretch/>
        </p:blipFill>
        <p:spPr bwMode="auto">
          <a:xfrm>
            <a:off x="2500298" y="1142984"/>
            <a:ext cx="4286280" cy="5406747"/>
          </a:xfrm>
          <a:prstGeom prst="rect">
            <a:avLst/>
          </a:prstGeom>
          <a:noFill/>
          <a:ln>
            <a:solidFill>
              <a:srgbClr val="7D3B21"/>
            </a:solidFill>
          </a:ln>
          <a:effectLst>
            <a:outerShdw blurRad="50800" dist="50800" dir="5400000" algn="ctr" rotWithShape="0">
              <a:schemeClr val="accent4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928662" y="357166"/>
            <a:ext cx="76438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7F4623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Составлен график экскурсий.</a:t>
            </a:r>
            <a:endParaRPr lang="ru-RU" sz="3200" dirty="0">
              <a:solidFill>
                <a:srgbClr val="7F4623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ChangeAspect="1"/>
          </p:cNvPicPr>
          <p:nvPr/>
        </p:nvPicPr>
        <p:blipFill>
          <a:blip r:embed="rId2" cstate="print"/>
          <a:srcRect l="2523" t="2751" r="2047" b="4127"/>
          <a:stretch>
            <a:fillRect/>
          </a:stretch>
        </p:blipFill>
        <p:spPr bwMode="auto">
          <a:xfrm>
            <a:off x="232229" y="188686"/>
            <a:ext cx="8723085" cy="6386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318801"/>
              </p:ext>
            </p:extLst>
          </p:nvPr>
        </p:nvGraphicFramePr>
        <p:xfrm>
          <a:off x="462807" y="980728"/>
          <a:ext cx="8218385" cy="5465899"/>
        </p:xfrm>
        <a:graphic>
          <a:graphicData uri="http://schemas.openxmlformats.org/drawingml/2006/table">
            <a:tbl>
              <a:tblPr firstRow="1" firstCol="1" lastRow="1" lastCol="1" bandRow="1" bandCol="1">
                <a:solidFill>
                  <a:schemeClr val="accent3">
                    <a:lumMod val="60000"/>
                    <a:lumOff val="40000"/>
                  </a:schemeClr>
                </a:solidFill>
                <a:tableStyleId>{F2DE63D5-997A-4646-A377-4702673A728D}</a:tableStyleId>
              </a:tblPr>
              <a:tblGrid>
                <a:gridCol w="796825"/>
                <a:gridCol w="3456384"/>
                <a:gridCol w="1910174"/>
                <a:gridCol w="2055002"/>
              </a:tblGrid>
              <a:tr h="657502">
                <a:tc>
                  <a:txBody>
                    <a:bodyPr/>
                    <a:lstStyle/>
                    <a:p>
                      <a:pPr marL="8255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7F4623"/>
                          </a:solidFill>
                          <a:effectLst/>
                          <a:latin typeface="Arial Black" pitchFamily="34" charset="0"/>
                        </a:rPr>
                        <a:t>№</a:t>
                      </a:r>
                      <a:endParaRPr lang="ru-RU" sz="1800" dirty="0">
                        <a:solidFill>
                          <a:srgbClr val="7F4623"/>
                        </a:solidFill>
                        <a:effectLst/>
                        <a:latin typeface="Arial Black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494" marR="614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7F4623"/>
                          </a:solidFill>
                          <a:effectLst/>
                          <a:latin typeface="Arial Black" pitchFamily="34" charset="0"/>
                        </a:rPr>
                        <a:t>Группы</a:t>
                      </a:r>
                      <a:endParaRPr lang="ru-RU" sz="1800" dirty="0">
                        <a:solidFill>
                          <a:srgbClr val="7F4623"/>
                        </a:solidFill>
                        <a:effectLst/>
                        <a:latin typeface="Arial Black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494" marR="614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255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7F4623"/>
                          </a:solidFill>
                          <a:effectLst/>
                          <a:latin typeface="Arial Black" pitchFamily="34" charset="0"/>
                        </a:rPr>
                        <a:t>Кол-во участников</a:t>
                      </a:r>
                      <a:endParaRPr lang="ru-RU" sz="1800" dirty="0">
                        <a:solidFill>
                          <a:srgbClr val="7F4623"/>
                        </a:solidFill>
                        <a:effectLst/>
                        <a:latin typeface="Arial Black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494" marR="614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7F4623"/>
                          </a:solidFill>
                          <a:effectLst/>
                          <a:latin typeface="Arial Black" pitchFamily="34" charset="0"/>
                        </a:rPr>
                        <a:t>Сумма</a:t>
                      </a:r>
                    </a:p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7F4623"/>
                          </a:solidFill>
                          <a:effectLst/>
                          <a:latin typeface="Arial Black" pitchFamily="34" charset="0"/>
                        </a:rPr>
                        <a:t>на проезд</a:t>
                      </a:r>
                      <a:endParaRPr lang="ru-RU" sz="1800" dirty="0">
                        <a:solidFill>
                          <a:srgbClr val="7F4623"/>
                        </a:solidFill>
                        <a:effectLst/>
                        <a:latin typeface="Arial Black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494" marR="614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941587">
                <a:tc>
                  <a:txBody>
                    <a:bodyPr/>
                    <a:lstStyle/>
                    <a:p>
                      <a:pPr marL="90488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7F4623"/>
                          </a:solidFill>
                          <a:effectLst/>
                          <a:latin typeface="Arial Black" pitchFamily="34" charset="0"/>
                        </a:rPr>
                        <a:t>1.</a:t>
                      </a:r>
                      <a:endParaRPr lang="ru-RU" sz="1800" dirty="0">
                        <a:solidFill>
                          <a:srgbClr val="7F4623"/>
                        </a:solidFill>
                        <a:effectLst/>
                        <a:latin typeface="Arial Black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494" marR="614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255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2550" algn="l"/>
                        </a:tabLst>
                      </a:pPr>
                      <a:r>
                        <a:rPr lang="ru-RU" sz="1800" b="1" dirty="0">
                          <a:solidFill>
                            <a:srgbClr val="7F4623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Обучающиеся школы №14</a:t>
                      </a:r>
                    </a:p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5275" algn="l"/>
                        </a:tabLst>
                      </a:pPr>
                      <a:r>
                        <a:rPr lang="ru-RU" sz="1800" b="1" dirty="0">
                          <a:solidFill>
                            <a:srgbClr val="7F4623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 </a:t>
                      </a:r>
                      <a:endParaRPr lang="ru-RU" sz="1800" b="1" dirty="0">
                        <a:solidFill>
                          <a:srgbClr val="7F4623"/>
                        </a:solidFill>
                        <a:effectLst/>
                        <a:latin typeface="Arial Black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494" marR="614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7F4623"/>
                          </a:solidFill>
                          <a:effectLst/>
                          <a:latin typeface="Arial Black" pitchFamily="34" charset="0"/>
                        </a:rPr>
                        <a:t>16</a:t>
                      </a:r>
                      <a:endParaRPr lang="ru-RU" sz="2400" dirty="0">
                        <a:solidFill>
                          <a:srgbClr val="7F4623"/>
                        </a:solidFill>
                        <a:effectLst/>
                        <a:latin typeface="Arial Black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494" marR="614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7F4623"/>
                          </a:solidFill>
                          <a:effectLst/>
                          <a:latin typeface="Arial Black" pitchFamily="34" charset="0"/>
                        </a:rPr>
                        <a:t>384 руб.</a:t>
                      </a:r>
                      <a:endParaRPr lang="ru-RU" sz="2400" dirty="0">
                        <a:solidFill>
                          <a:srgbClr val="7F4623"/>
                        </a:solidFill>
                        <a:effectLst/>
                        <a:latin typeface="Arial Black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494" marR="614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27724">
                <a:tc>
                  <a:txBody>
                    <a:bodyPr/>
                    <a:lstStyle/>
                    <a:p>
                      <a:pPr marL="90488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7F4623"/>
                          </a:solidFill>
                          <a:effectLst/>
                          <a:latin typeface="Arial Black" pitchFamily="34" charset="0"/>
                        </a:rPr>
                        <a:t>2.</a:t>
                      </a:r>
                      <a:endParaRPr lang="ru-RU" sz="1800" dirty="0">
                        <a:solidFill>
                          <a:srgbClr val="7F4623"/>
                        </a:solidFill>
                        <a:effectLst/>
                        <a:latin typeface="Arial Black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494" marR="614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255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F4623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Обучающиеся школы №17</a:t>
                      </a:r>
                      <a:endParaRPr lang="ru-RU" sz="1800" b="1" dirty="0">
                        <a:solidFill>
                          <a:srgbClr val="7F4623"/>
                        </a:solidFill>
                        <a:effectLst/>
                        <a:latin typeface="Arial Black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494" marR="614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7F4623"/>
                          </a:solidFill>
                          <a:effectLst/>
                          <a:latin typeface="Arial Black" pitchFamily="34" charset="0"/>
                        </a:rPr>
                        <a:t>15</a:t>
                      </a:r>
                      <a:endParaRPr lang="ru-RU" sz="2400" dirty="0">
                        <a:solidFill>
                          <a:srgbClr val="7F4623"/>
                        </a:solidFill>
                        <a:effectLst/>
                        <a:latin typeface="Arial Black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494" marR="614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7F4623"/>
                          </a:solidFill>
                          <a:effectLst/>
                          <a:latin typeface="Arial Black" pitchFamily="34" charset="0"/>
                        </a:rPr>
                        <a:t>360 руб.</a:t>
                      </a:r>
                      <a:endParaRPr lang="ru-RU" sz="2400" dirty="0">
                        <a:solidFill>
                          <a:srgbClr val="7F4623"/>
                        </a:solidFill>
                        <a:effectLst/>
                        <a:latin typeface="Arial Black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494" marR="614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096914">
                <a:tc>
                  <a:txBody>
                    <a:bodyPr/>
                    <a:lstStyle/>
                    <a:p>
                      <a:pPr marL="90488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7F4623"/>
                          </a:solidFill>
                          <a:effectLst/>
                          <a:latin typeface="Arial Black" pitchFamily="34" charset="0"/>
                        </a:rPr>
                        <a:t>3.</a:t>
                      </a:r>
                      <a:endParaRPr lang="ru-RU" sz="1800" dirty="0">
                        <a:solidFill>
                          <a:srgbClr val="7F4623"/>
                        </a:solidFill>
                        <a:effectLst/>
                        <a:latin typeface="Arial Black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494" marR="614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938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F4623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Отделение дневного пребывания ГКСУ СО «Камышинский социально- реабилитационный </a:t>
                      </a:r>
                    </a:p>
                    <a:p>
                      <a:pPr marL="7938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F4623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центр для несовершеннолетних»</a:t>
                      </a:r>
                      <a:endParaRPr lang="ru-RU" sz="1800" b="1" dirty="0">
                        <a:solidFill>
                          <a:srgbClr val="7F4623"/>
                        </a:solidFill>
                        <a:effectLst/>
                        <a:latin typeface="Arial Black" pitchFamily="34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494" marR="614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7F4623"/>
                          </a:solidFill>
                          <a:effectLst/>
                          <a:latin typeface="Arial Black" pitchFamily="34" charset="0"/>
                        </a:rPr>
                        <a:t>10</a:t>
                      </a:r>
                      <a:endParaRPr lang="ru-RU" sz="2400" dirty="0">
                        <a:solidFill>
                          <a:srgbClr val="7F4623"/>
                        </a:solidFill>
                        <a:effectLst/>
                        <a:latin typeface="Arial Black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494" marR="614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7F4623"/>
                          </a:solidFill>
                          <a:effectLst/>
                          <a:latin typeface="Arial Black" pitchFamily="34" charset="0"/>
                        </a:rPr>
                        <a:t>240 руб.</a:t>
                      </a:r>
                      <a:endParaRPr lang="ru-RU" sz="2400" dirty="0">
                        <a:solidFill>
                          <a:srgbClr val="7F4623"/>
                        </a:solidFill>
                        <a:effectLst/>
                        <a:latin typeface="Arial Black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494" marR="614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022781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7F4623"/>
                          </a:solidFill>
                          <a:effectLst/>
                          <a:latin typeface="Arial Black" pitchFamily="34" charset="0"/>
                        </a:rPr>
                        <a:t> </a:t>
                      </a:r>
                      <a:endParaRPr lang="ru-RU" sz="1800">
                        <a:solidFill>
                          <a:srgbClr val="7F4623"/>
                        </a:solidFill>
                        <a:effectLst/>
                        <a:latin typeface="Arial Black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494" marR="614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7F462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 b="1" dirty="0">
                        <a:solidFill>
                          <a:srgbClr val="7F4623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494" marR="614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7F4623"/>
                          </a:solidFill>
                          <a:effectLst/>
                          <a:latin typeface="Arial Black" pitchFamily="34" charset="0"/>
                        </a:rPr>
                        <a:t> </a:t>
                      </a:r>
                    </a:p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7F4623"/>
                          </a:solidFill>
                          <a:effectLst/>
                          <a:latin typeface="Arial Black" pitchFamily="34" charset="0"/>
                        </a:rPr>
                        <a:t> </a:t>
                      </a:r>
                      <a:endParaRPr lang="ru-RU" sz="1800" dirty="0">
                        <a:solidFill>
                          <a:srgbClr val="7F4623"/>
                        </a:solidFill>
                        <a:effectLst/>
                        <a:latin typeface="Arial Black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494" marR="614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0488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</a:rPr>
                        <a:t>Итог: 984руб.</a:t>
                      </a:r>
                      <a:endParaRPr lang="ru-RU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494" marR="6149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789361" y="357166"/>
            <a:ext cx="37224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srgbClr val="7F4623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Смета проекта.</a:t>
            </a:r>
            <a:endParaRPr lang="ru-RU" sz="3200" dirty="0">
              <a:solidFill>
                <a:srgbClr val="7F4623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ChangeAspect="1"/>
          </p:cNvPicPr>
          <p:nvPr/>
        </p:nvPicPr>
        <p:blipFill>
          <a:blip r:embed="rId2" cstate="print"/>
          <a:srcRect l="2523" t="2751" r="2047" b="4127"/>
          <a:stretch>
            <a:fillRect/>
          </a:stretch>
        </p:blipFill>
        <p:spPr bwMode="auto">
          <a:xfrm>
            <a:off x="232229" y="188686"/>
            <a:ext cx="8723085" cy="6386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23528" y="404664"/>
            <a:ext cx="84992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7D3B2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Обращения к торговым организациям.</a:t>
            </a:r>
          </a:p>
        </p:txBody>
      </p:sp>
      <p:pic>
        <p:nvPicPr>
          <p:cNvPr id="5" name="Рисунок 4" descr="C:\Users\Крылова Татьяна\Desktop\соц.проект ученик года\фото\IMG_183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3486150" cy="2324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Крылова Татьяна\Desktop\соц.проект ученик года\фото\IMG_183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124744"/>
            <a:ext cx="3544166" cy="2324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Крылова Татьяна\Desktop\соц.проект ученик года\фото\IMG_1842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298" y="3786190"/>
            <a:ext cx="4032448" cy="2643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ChangeAspect="1"/>
          </p:cNvPicPr>
          <p:nvPr/>
        </p:nvPicPr>
        <p:blipFill>
          <a:blip r:embed="rId2" cstate="print"/>
          <a:srcRect l="2523" t="2751" r="2047" b="4127"/>
          <a:stretch>
            <a:fillRect/>
          </a:stretch>
        </p:blipFill>
        <p:spPr bwMode="auto">
          <a:xfrm>
            <a:off x="232229" y="188686"/>
            <a:ext cx="8723085" cy="6386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Крылова Татьяна\Desktop\Отсканировано 01.02.2016 17-07_0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2060848"/>
            <a:ext cx="3168353" cy="4316631"/>
          </a:xfrm>
          <a:prstGeom prst="rect">
            <a:avLst/>
          </a:prstGeom>
          <a:noFill/>
          <a:ln w="28575">
            <a:solidFill>
              <a:srgbClr val="7D3B2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C:\Users\Крылова Татьяна\Desktop\соц.проект ученик года\фото\HNzSsV3WYn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844824"/>
            <a:ext cx="4392488" cy="3268965"/>
          </a:xfrm>
          <a:prstGeom prst="rect">
            <a:avLst/>
          </a:prstGeom>
          <a:solidFill>
            <a:srgbClr val="FFFFFF">
              <a:shade val="85000"/>
            </a:srgbClr>
          </a:solidFill>
          <a:ln w="952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395536" y="404664"/>
            <a:ext cx="84249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7D3B21"/>
                </a:solidFill>
                <a:latin typeface="Arial Black" pitchFamily="34" charset="0"/>
                <a:cs typeface="Times New Roman" panose="02020603050405020304" pitchFamily="18" charset="0"/>
              </a:rPr>
              <a:t>Спонсорская помощь от индивидуального предпринимателя </a:t>
            </a:r>
          </a:p>
          <a:p>
            <a:pPr algn="ctr"/>
            <a:r>
              <a:rPr lang="ru-RU" sz="2800" dirty="0" smtClean="0">
                <a:solidFill>
                  <a:srgbClr val="7D3B21"/>
                </a:solidFill>
                <a:latin typeface="Arial Black" pitchFamily="34" charset="0"/>
                <a:cs typeface="Times New Roman" panose="02020603050405020304" pitchFamily="18" charset="0"/>
              </a:rPr>
              <a:t>А.Н. Белова. </a:t>
            </a:r>
            <a:endParaRPr lang="ru-RU" sz="2800" dirty="0">
              <a:solidFill>
                <a:srgbClr val="7D3B2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1"/>
          <p:cNvPicPr>
            <a:picLocks noChangeAspect="1"/>
          </p:cNvPicPr>
          <p:nvPr/>
        </p:nvPicPr>
        <p:blipFill>
          <a:blip r:embed="rId2" cstate="print"/>
          <a:srcRect l="2523" t="2751" r="2047" b="4127"/>
          <a:stretch>
            <a:fillRect/>
          </a:stretch>
        </p:blipFill>
        <p:spPr bwMode="auto">
          <a:xfrm>
            <a:off x="232229" y="188686"/>
            <a:ext cx="8723085" cy="6386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404664"/>
            <a:ext cx="5472609" cy="679401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7D3B21"/>
                </a:solidFill>
                <a:latin typeface="Arial Black" panose="020B0A04020102020204" pitchFamily="34" charset="0"/>
              </a:rPr>
              <a:t>Карта экскурсии</a:t>
            </a:r>
            <a:endParaRPr lang="ru-RU" sz="2800" dirty="0">
              <a:solidFill>
                <a:srgbClr val="7D3B21"/>
              </a:solidFill>
              <a:latin typeface="Arial Black" panose="020B0A04020102020204" pitchFamily="34" charset="0"/>
            </a:endParaRPr>
          </a:p>
        </p:txBody>
      </p:sp>
      <p:pic>
        <p:nvPicPr>
          <p:cNvPr id="1027" name="Picture 3" descr="C:\Users\User\Desktop\Ученик года\IMG_0898.JPG"/>
          <p:cNvPicPr>
            <a:picLocks noChangeAspect="1" noChangeArrowheads="1"/>
          </p:cNvPicPr>
          <p:nvPr/>
        </p:nvPicPr>
        <p:blipFill>
          <a:blip r:embed="rId3" cstate="print"/>
          <a:srcRect t="10335" b="9227"/>
          <a:stretch>
            <a:fillRect/>
          </a:stretch>
        </p:blipFill>
        <p:spPr bwMode="auto">
          <a:xfrm>
            <a:off x="285720" y="1142984"/>
            <a:ext cx="8543197" cy="515396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Видео 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781342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439365"/>
      </p:ext>
    </p:extLst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1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ChangeAspect="1"/>
          </p:cNvPicPr>
          <p:nvPr/>
        </p:nvPicPr>
        <p:blipFill>
          <a:blip r:embed="rId2" cstate="print"/>
          <a:srcRect l="2523" t="2751" r="2047" b="4127"/>
          <a:stretch>
            <a:fillRect/>
          </a:stretch>
        </p:blipFill>
        <p:spPr bwMode="auto">
          <a:xfrm>
            <a:off x="232229" y="188686"/>
            <a:ext cx="8723085" cy="6386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320641" y="1071546"/>
            <a:ext cx="52480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7D3B21"/>
                </a:solidFill>
                <a:latin typeface="Arial Black" pitchFamily="34" charset="0"/>
                <a:cs typeface="Times New Roman" panose="02020603050405020304" pitchFamily="18" charset="0"/>
              </a:rPr>
              <a:t>Владения графа </a:t>
            </a:r>
            <a:r>
              <a:rPr lang="ru-RU" sz="3200" dirty="0" err="1" smtClean="0">
                <a:solidFill>
                  <a:srgbClr val="7D3B21"/>
                </a:solidFill>
                <a:latin typeface="Arial Black" pitchFamily="34" charset="0"/>
                <a:cs typeface="Times New Roman" panose="02020603050405020304" pitchFamily="18" charset="0"/>
              </a:rPr>
              <a:t>Л.Н.Нарышкина</a:t>
            </a:r>
            <a:r>
              <a:rPr lang="ru-RU" sz="3200" dirty="0" smtClean="0">
                <a:solidFill>
                  <a:srgbClr val="7D3B21"/>
                </a:solidFill>
                <a:latin typeface="Arial Black" pitchFamily="34" charset="0"/>
                <a:cs typeface="Times New Roman" panose="02020603050405020304" pitchFamily="18" charset="0"/>
              </a:rPr>
              <a:t>, </a:t>
            </a:r>
          </a:p>
          <a:p>
            <a:pPr algn="ctr"/>
            <a:r>
              <a:rPr lang="ru-RU" sz="3200" dirty="0" smtClean="0">
                <a:solidFill>
                  <a:srgbClr val="7D3B21"/>
                </a:solidFill>
                <a:latin typeface="Arial Black" pitchFamily="34" charset="0"/>
                <a:cs typeface="Times New Roman" panose="02020603050405020304" pitchFamily="18" charset="0"/>
              </a:rPr>
              <a:t>купца </a:t>
            </a:r>
            <a:r>
              <a:rPr lang="ru-RU" sz="3200" dirty="0" err="1" smtClean="0">
                <a:solidFill>
                  <a:srgbClr val="7D3B21"/>
                </a:solidFill>
                <a:latin typeface="Arial Black" pitchFamily="34" charset="0"/>
                <a:cs typeface="Times New Roman" panose="02020603050405020304" pitchFamily="18" charset="0"/>
              </a:rPr>
              <a:t>А.В.Гусева</a:t>
            </a:r>
            <a:r>
              <a:rPr lang="ru-RU" sz="3200" dirty="0" smtClean="0">
                <a:solidFill>
                  <a:srgbClr val="7D3B21"/>
                </a:solidFill>
                <a:latin typeface="Arial Black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solidFill>
                <a:srgbClr val="7D3B21"/>
              </a:solidFill>
              <a:latin typeface="Arial Black" pitchFamily="34" charset="0"/>
            </a:endParaRPr>
          </a:p>
        </p:txBody>
      </p:sp>
      <p:pic>
        <p:nvPicPr>
          <p:cNvPr id="7" name="Picture 3" descr="C:\Users\Крылова Татьяна\Desktop\соц.проект ученик года\фото\4JKevxOd9U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48" y="3094476"/>
            <a:ext cx="4548128" cy="344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ученик\IMG_19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57166"/>
            <a:ext cx="4500594" cy="300039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ChangeAspect="1"/>
          </p:cNvPicPr>
          <p:nvPr/>
        </p:nvPicPr>
        <p:blipFill>
          <a:blip r:embed="rId2" cstate="print"/>
          <a:srcRect l="2523" t="2751" r="2047" b="4127"/>
          <a:stretch>
            <a:fillRect/>
          </a:stretch>
        </p:blipFill>
        <p:spPr bwMode="auto">
          <a:xfrm>
            <a:off x="232229" y="188686"/>
            <a:ext cx="8723085" cy="6386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357818" y="785794"/>
            <a:ext cx="424911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dirty="0" smtClean="0">
                <a:solidFill>
                  <a:srgbClr val="7D3B21"/>
                </a:solidFill>
                <a:latin typeface="Arial Black" pitchFamily="34" charset="0"/>
                <a:cs typeface="Times New Roman" panose="02020603050405020304" pitchFamily="18" charset="0"/>
              </a:rPr>
              <a:t>1908 год.  Училище имени Л.Н. Толстого.</a:t>
            </a:r>
            <a:endParaRPr lang="ru-RU" sz="3000" dirty="0">
              <a:solidFill>
                <a:srgbClr val="7D3B21"/>
              </a:solidFill>
              <a:latin typeface="Arial Black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C:\Users\Крылова Татьяна\Desktop\соц.проект ученик года\фото\DSC0692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4" y="3214686"/>
            <a:ext cx="4826609" cy="3351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4143380"/>
            <a:ext cx="41399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D3B21"/>
                </a:solidFill>
                <a:latin typeface="Arial Black" pitchFamily="34" charset="0"/>
              </a:rPr>
              <a:t>МАО УДПО </a:t>
            </a:r>
          </a:p>
          <a:p>
            <a:pPr algn="ctr"/>
            <a:r>
              <a:rPr lang="ru-RU" sz="2800" b="1" dirty="0" smtClean="0">
                <a:solidFill>
                  <a:srgbClr val="7D3B21"/>
                </a:solidFill>
                <a:latin typeface="Arial Black" pitchFamily="34" charset="0"/>
              </a:rPr>
              <a:t>"Центр повышения квалификации».</a:t>
            </a:r>
          </a:p>
          <a:p>
            <a:pPr algn="ctr"/>
            <a:r>
              <a:rPr lang="en-US" sz="2800" b="1" dirty="0" smtClean="0">
                <a:solidFill>
                  <a:srgbClr val="7D3B21"/>
                </a:solidFill>
                <a:latin typeface="Arial Black" pitchFamily="34" charset="0"/>
              </a:rPr>
              <a:t>XXI</a:t>
            </a:r>
            <a:r>
              <a:rPr lang="ru-RU" sz="2800" b="1" dirty="0" smtClean="0">
                <a:solidFill>
                  <a:srgbClr val="7D3B21"/>
                </a:solidFill>
                <a:latin typeface="Arial Black" pitchFamily="34" charset="0"/>
              </a:rPr>
              <a:t> век.</a:t>
            </a:r>
            <a:endParaRPr lang="ru-RU" sz="2800" dirty="0">
              <a:solidFill>
                <a:srgbClr val="7D3B21"/>
              </a:solidFill>
              <a:latin typeface="Arial Black" pitchFamily="34" charset="0"/>
            </a:endParaRPr>
          </a:p>
        </p:txBody>
      </p:sp>
      <p:pic>
        <p:nvPicPr>
          <p:cNvPr id="3074" name="Picture 2" descr="C:\Users\User\Desktop\ученик\IMG_089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19" y="285728"/>
            <a:ext cx="4975333" cy="307183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ChangeAspect="1"/>
          </p:cNvPicPr>
          <p:nvPr/>
        </p:nvPicPr>
        <p:blipFill>
          <a:blip r:embed="rId2" cstate="print"/>
          <a:srcRect l="2523" t="2751" r="2047" b="4127"/>
          <a:stretch>
            <a:fillRect/>
          </a:stretch>
        </p:blipFill>
        <p:spPr bwMode="auto">
          <a:xfrm>
            <a:off x="232229" y="188686"/>
            <a:ext cx="8723085" cy="6386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929058" y="1285860"/>
            <a:ext cx="6000792" cy="107721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7D3B21"/>
                </a:solidFill>
                <a:latin typeface="Arial Black" pitchFamily="34" charset="0"/>
                <a:cs typeface="Times New Roman" panose="02020603050405020304" pitchFamily="18" charset="0"/>
              </a:rPr>
              <a:t>Доходный дом Хацкевича</a:t>
            </a:r>
            <a:r>
              <a:rPr lang="ru-RU" sz="3200" dirty="0">
                <a:solidFill>
                  <a:srgbClr val="7D3B21"/>
                </a:solidFill>
                <a:latin typeface="Arial Black" pitchFamily="34" charset="0"/>
                <a:cs typeface="Times New Roman" panose="02020603050405020304" pitchFamily="18" charset="0"/>
              </a:rPr>
              <a:t>.</a:t>
            </a:r>
            <a:endParaRPr lang="ru-RU" sz="3200" dirty="0" smtClean="0">
              <a:solidFill>
                <a:srgbClr val="7D3B21"/>
              </a:solidFill>
              <a:latin typeface="Arial Black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C:\Users\Крылова Татьяна\Desktop\соц.проект ученик года\фото\DSC069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4" y="3286124"/>
            <a:ext cx="4453992" cy="3209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ученик\IMG_088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85728"/>
            <a:ext cx="4714909" cy="31432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ChangeAspect="1"/>
          </p:cNvPicPr>
          <p:nvPr/>
        </p:nvPicPr>
        <p:blipFill>
          <a:blip r:embed="rId2" cstate="print"/>
          <a:srcRect l="2523" t="2751" r="2047" b="4127"/>
          <a:stretch>
            <a:fillRect/>
          </a:stretch>
        </p:blipFill>
        <p:spPr bwMode="auto">
          <a:xfrm>
            <a:off x="232229" y="188686"/>
            <a:ext cx="8723085" cy="6386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ttp://allthecities.com/system/panoramas/pictures/001/352/991/original/open-uri20131012-1477-obx63r?138155467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285728"/>
            <a:ext cx="5072098" cy="3508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Крылова Татьяна\Desktop\соц.проект ученик года\фото\DSC0689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573016"/>
            <a:ext cx="4608514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786446" y="1285860"/>
            <a:ext cx="26277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dirty="0" smtClean="0">
                <a:solidFill>
                  <a:srgbClr val="7D3B21"/>
                </a:solidFill>
                <a:latin typeface="Arial Black" pitchFamily="34" charset="0"/>
                <a:cs typeface="Times New Roman" panose="02020603050405020304" pitchFamily="18" charset="0"/>
              </a:rPr>
              <a:t>Дом купца  </a:t>
            </a:r>
          </a:p>
          <a:p>
            <a:pPr algn="r"/>
            <a:r>
              <a:rPr lang="ru-RU" sz="2800" dirty="0" smtClean="0">
                <a:solidFill>
                  <a:srgbClr val="7D3B21"/>
                </a:solidFill>
                <a:latin typeface="Arial Black" pitchFamily="34" charset="0"/>
                <a:cs typeface="Times New Roman" panose="02020603050405020304" pitchFamily="18" charset="0"/>
              </a:rPr>
              <a:t>Фёдорова.</a:t>
            </a:r>
            <a:endParaRPr lang="ru-RU" sz="2800" dirty="0">
              <a:solidFill>
                <a:srgbClr val="7F4623"/>
              </a:solidFill>
              <a:latin typeface="Arial Black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4286256"/>
            <a:ext cx="342902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7D3B21"/>
                </a:solidFill>
                <a:latin typeface="Arial Black" pitchFamily="34" charset="0"/>
                <a:cs typeface="Times New Roman" panose="02020603050405020304" pitchFamily="18" charset="0"/>
              </a:rPr>
              <a:t>Военный комиссариат </a:t>
            </a:r>
            <a:r>
              <a:rPr lang="ru-RU" sz="2800" dirty="0" err="1" smtClean="0">
                <a:solidFill>
                  <a:srgbClr val="7D3B21"/>
                </a:solidFill>
                <a:latin typeface="Arial Black" pitchFamily="34" charset="0"/>
                <a:cs typeface="Times New Roman" panose="02020603050405020304" pitchFamily="18" charset="0"/>
              </a:rPr>
              <a:t>Камышинского</a:t>
            </a:r>
            <a:r>
              <a:rPr lang="ru-RU" sz="2800" dirty="0" smtClean="0">
                <a:solidFill>
                  <a:srgbClr val="7D3B21"/>
                </a:solidFill>
                <a:latin typeface="Arial Black" pitchFamily="34" charset="0"/>
                <a:cs typeface="Times New Roman" panose="02020603050405020304" pitchFamily="18" charset="0"/>
              </a:rPr>
              <a:t> района.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ChangeAspect="1"/>
          </p:cNvPicPr>
          <p:nvPr/>
        </p:nvPicPr>
        <p:blipFill>
          <a:blip r:embed="rId2" cstate="print"/>
          <a:srcRect l="2523" t="2751" r="2047" b="4127"/>
          <a:stretch>
            <a:fillRect/>
          </a:stretch>
        </p:blipFill>
        <p:spPr bwMode="auto">
          <a:xfrm>
            <a:off x="214282" y="285728"/>
            <a:ext cx="8723085" cy="6386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F:\ученик года\IMG_19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284984"/>
            <a:ext cx="4752528" cy="3312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57786" y="1071546"/>
            <a:ext cx="378621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7D3B21"/>
                </a:solidFill>
                <a:latin typeface="Arial Black" pitchFamily="34" charset="0"/>
                <a:cs typeface="Times New Roman" panose="02020603050405020304" pitchFamily="18" charset="0"/>
              </a:rPr>
              <a:t>Фотография,</a:t>
            </a:r>
          </a:p>
          <a:p>
            <a:pPr algn="ctr"/>
            <a:r>
              <a:rPr lang="ru-RU" sz="3200" dirty="0" smtClean="0">
                <a:solidFill>
                  <a:srgbClr val="7D3B21"/>
                </a:solidFill>
                <a:latin typeface="Arial Black" pitchFamily="34" charset="0"/>
                <a:cs typeface="Times New Roman" panose="02020603050405020304" pitchFamily="18" charset="0"/>
              </a:rPr>
              <a:t>сделанная</a:t>
            </a:r>
          </a:p>
          <a:p>
            <a:pPr algn="ctr"/>
            <a:r>
              <a:rPr lang="ru-RU" sz="3200" dirty="0" smtClean="0">
                <a:solidFill>
                  <a:srgbClr val="7F4623"/>
                </a:solidFill>
                <a:latin typeface="Arial Black" pitchFamily="34" charset="0"/>
              </a:rPr>
              <a:t>В.А.Петуховым1890г.</a:t>
            </a:r>
            <a:endParaRPr lang="ru-RU" sz="3200" dirty="0">
              <a:solidFill>
                <a:srgbClr val="7F4623"/>
              </a:solidFill>
              <a:latin typeface="Arial Black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4643446"/>
            <a:ext cx="37147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7D3B21"/>
                </a:solidFill>
                <a:latin typeface="Arial Black" pitchFamily="34" charset="0"/>
                <a:cs typeface="Times New Roman" panose="02020603050405020304" pitchFamily="18" charset="0"/>
              </a:rPr>
              <a:t>Современный дом </a:t>
            </a:r>
          </a:p>
          <a:p>
            <a:pPr algn="ctr"/>
            <a:r>
              <a:rPr lang="ru-RU" sz="2800" dirty="0" smtClean="0">
                <a:solidFill>
                  <a:srgbClr val="7D3B21"/>
                </a:solidFill>
                <a:latin typeface="Arial Black" pitchFamily="34" charset="0"/>
                <a:cs typeface="Times New Roman" panose="02020603050405020304" pitchFamily="18" charset="0"/>
              </a:rPr>
              <a:t>на месте фотостудии.</a:t>
            </a:r>
            <a:endParaRPr lang="ru-RU" sz="2800" dirty="0">
              <a:solidFill>
                <a:srgbClr val="7F4623"/>
              </a:solidFill>
              <a:latin typeface="Arial Black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User\Desktop\Ученик года\petuhov.jpg"/>
          <p:cNvPicPr>
            <a:picLocks noChangeAspect="1" noChangeArrowheads="1"/>
          </p:cNvPicPr>
          <p:nvPr/>
        </p:nvPicPr>
        <p:blipFill>
          <a:blip r:embed="rId4" cstate="print"/>
          <a:srcRect b="4909"/>
          <a:stretch>
            <a:fillRect/>
          </a:stretch>
        </p:blipFill>
        <p:spPr bwMode="auto">
          <a:xfrm>
            <a:off x="357157" y="357166"/>
            <a:ext cx="5072099" cy="359784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ChangeAspect="1"/>
          </p:cNvPicPr>
          <p:nvPr/>
        </p:nvPicPr>
        <p:blipFill>
          <a:blip r:embed="rId2" cstate="print"/>
          <a:srcRect l="2523" t="2751" r="2047" b="4127"/>
          <a:stretch>
            <a:fillRect/>
          </a:stretch>
        </p:blipFill>
        <p:spPr bwMode="auto">
          <a:xfrm>
            <a:off x="214282" y="214290"/>
            <a:ext cx="8723085" cy="6386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User\Desktop\Ученик года\IMG_08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267" y="273540"/>
            <a:ext cx="4850524" cy="3059754"/>
          </a:xfrm>
          <a:prstGeom prst="rect">
            <a:avLst/>
          </a:prstGeom>
          <a:noFill/>
        </p:spPr>
      </p:pic>
      <p:pic>
        <p:nvPicPr>
          <p:cNvPr id="3" name="Picture 2" descr="C:\Users\Крылова Татьяна\Desktop\соц.проект ученик года\фото\DSC069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496" y="3286124"/>
            <a:ext cx="486054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788024" y="1098063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 smtClean="0">
                <a:solidFill>
                  <a:srgbClr val="7D3B21"/>
                </a:solidFill>
                <a:latin typeface="Arial Black" pitchFamily="34" charset="0"/>
                <a:cs typeface="Times New Roman" panose="02020603050405020304" pitchFamily="18" charset="0"/>
              </a:rPr>
              <a:t>1907 год.</a:t>
            </a:r>
          </a:p>
          <a:p>
            <a:pPr algn="ctr"/>
            <a:r>
              <a:rPr lang="ru-RU" sz="2700" dirty="0" smtClean="0">
                <a:solidFill>
                  <a:srgbClr val="7D3B21"/>
                </a:solidFill>
                <a:latin typeface="Arial Black" pitchFamily="34" charset="0"/>
                <a:cs typeface="Times New Roman" panose="02020603050405020304" pitchFamily="18" charset="0"/>
              </a:rPr>
              <a:t>«Александровский» </a:t>
            </a:r>
            <a:r>
              <a:rPr lang="ru-RU" sz="2800" dirty="0" smtClean="0">
                <a:solidFill>
                  <a:srgbClr val="7D3B21"/>
                </a:solidFill>
                <a:latin typeface="Arial Black" pitchFamily="34" charset="0"/>
                <a:cs typeface="Times New Roman" panose="02020603050405020304" pitchFamily="18" charset="0"/>
              </a:rPr>
              <a:t>парк.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0" y="4143380"/>
            <a:ext cx="421481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7D3B21"/>
                </a:solidFill>
                <a:latin typeface="Arial Black" pitchFamily="34" charset="0"/>
                <a:cs typeface="Times New Roman" panose="02020603050405020304" pitchFamily="18" charset="0"/>
              </a:rPr>
              <a:t>Парк культуры и отдыха имени комсомольцев-добровольцев.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ChangeAspect="1"/>
          </p:cNvPicPr>
          <p:nvPr/>
        </p:nvPicPr>
        <p:blipFill>
          <a:blip r:embed="rId2" cstate="print"/>
          <a:srcRect l="2523" t="2751" r="2047" b="4127"/>
          <a:stretch>
            <a:fillRect/>
          </a:stretch>
        </p:blipFill>
        <p:spPr bwMode="auto">
          <a:xfrm>
            <a:off x="232229" y="188686"/>
            <a:ext cx="8723085" cy="6386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http://volgacache.ru/uploads/posts/2012-08/1345298573_0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3125388"/>
            <a:ext cx="4490164" cy="336762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929158" y="714356"/>
            <a:ext cx="421484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584200" hangingPunct="0"/>
            <a:r>
              <a:rPr lang="ru-RU" sz="2800" dirty="0" smtClean="0">
                <a:solidFill>
                  <a:srgbClr val="7F4623"/>
                </a:solidFill>
                <a:latin typeface="Arial Black" pitchFamily="34" charset="0"/>
                <a:ea typeface="Hoefler Text"/>
                <a:cs typeface="Hoefler Text"/>
                <a:sym typeface="Hoefler Text"/>
              </a:rPr>
              <a:t>Земская уездная управа </a:t>
            </a:r>
          </a:p>
          <a:p>
            <a:pPr algn="ctr" defTabSz="584200" hangingPunct="0"/>
            <a:r>
              <a:rPr lang="ru-RU" sz="2800" dirty="0" smtClean="0">
                <a:solidFill>
                  <a:srgbClr val="7F4623"/>
                </a:solidFill>
                <a:latin typeface="Arial Black" pitchFamily="34" charset="0"/>
                <a:ea typeface="Hoefler Text"/>
                <a:cs typeface="Hoefler Text"/>
                <a:sym typeface="Hoefler Text"/>
              </a:rPr>
              <a:t>1901г.</a:t>
            </a:r>
            <a:endParaRPr lang="ru-RU" sz="2800" dirty="0">
              <a:solidFill>
                <a:srgbClr val="7F4623"/>
              </a:solidFill>
              <a:latin typeface="Arial Black" pitchFamily="34" charset="0"/>
              <a:ea typeface="Hoefler Text"/>
              <a:cs typeface="Hoefler Text"/>
              <a:sym typeface="Hoefler Text"/>
            </a:endParaRPr>
          </a:p>
        </p:txBody>
      </p:sp>
      <p:pic>
        <p:nvPicPr>
          <p:cNvPr id="3" name="Picture 4" descr="C:\Users\Крылова Татьяна\Desktop\соц.проект ученик года\фото\DSC069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58" y="3000372"/>
            <a:ext cx="4954657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214346" y="4214818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584200" hangingPunct="0"/>
            <a:r>
              <a:rPr lang="ru-RU" sz="2800" dirty="0" err="1" smtClean="0">
                <a:solidFill>
                  <a:srgbClr val="7F4623"/>
                </a:solidFill>
                <a:latin typeface="Arial Black" pitchFamily="34" charset="0"/>
                <a:ea typeface="Hoefler Text"/>
                <a:cs typeface="Hoefler Text"/>
                <a:sym typeface="Hoefler Text"/>
              </a:rPr>
              <a:t>Камышинский</a:t>
            </a:r>
            <a:r>
              <a:rPr lang="ru-RU" sz="2800" dirty="0" smtClean="0">
                <a:solidFill>
                  <a:srgbClr val="7F4623"/>
                </a:solidFill>
                <a:latin typeface="Arial Black" pitchFamily="34" charset="0"/>
                <a:ea typeface="Hoefler Text"/>
                <a:cs typeface="Hoefler Text"/>
                <a:sym typeface="Hoefler Text"/>
              </a:rPr>
              <a:t> историко-</a:t>
            </a:r>
            <a:r>
              <a:rPr lang="ru-RU" sz="2800" dirty="0" err="1" smtClean="0">
                <a:solidFill>
                  <a:srgbClr val="7F4623"/>
                </a:solidFill>
                <a:latin typeface="Arial Black" pitchFamily="34" charset="0"/>
                <a:ea typeface="Hoefler Text"/>
                <a:cs typeface="Hoefler Text"/>
                <a:sym typeface="Hoefler Text"/>
              </a:rPr>
              <a:t>кравеведческий</a:t>
            </a:r>
            <a:r>
              <a:rPr lang="ru-RU" sz="2800" dirty="0" smtClean="0">
                <a:solidFill>
                  <a:srgbClr val="7F4623"/>
                </a:solidFill>
                <a:latin typeface="Arial Black" pitchFamily="34" charset="0"/>
                <a:ea typeface="Hoefler Text"/>
                <a:cs typeface="Hoefler Text"/>
                <a:sym typeface="Hoefler Text"/>
              </a:rPr>
              <a:t> музей.</a:t>
            </a:r>
          </a:p>
        </p:txBody>
      </p:sp>
      <p:pic>
        <p:nvPicPr>
          <p:cNvPr id="3075" name="Picture 3" descr="C:\Users\User\Desktop\Ученик года\IMG_084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1" y="214290"/>
            <a:ext cx="4857784" cy="3077878"/>
          </a:xfrm>
          <a:prstGeom prst="rect">
            <a:avLst/>
          </a:prstGeom>
          <a:noFill/>
        </p:spPr>
      </p:pic>
      <p:pic>
        <p:nvPicPr>
          <p:cNvPr id="3074" name="Picture 2" descr="C:\Users\User\Desktop\Ученик года\IMG_086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1" y="214290"/>
            <a:ext cx="4857784" cy="338425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00232" y="2214554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cs typeface="Times New Roman" panose="02020603050405020304" pitchFamily="18" charset="0"/>
              </a:rPr>
              <a:t>Опыт социального проектирования</a:t>
            </a:r>
            <a:r>
              <a:rPr lang="ru-RU" dirty="0" smtClean="0">
                <a:cs typeface="Times New Roman" panose="02020603050405020304" pitchFamily="18" charset="0"/>
              </a:rPr>
              <a:t>:</a:t>
            </a:r>
          </a:p>
          <a:p>
            <a:r>
              <a:rPr lang="ru-RU" dirty="0" smtClean="0">
                <a:cs typeface="Times New Roman" panose="02020603050405020304" pitchFamily="18" charset="0"/>
              </a:rPr>
              <a:t>- Международная общеобразовательная школа «Интеграция 21 века»</a:t>
            </a:r>
          </a:p>
          <a:p>
            <a:r>
              <a:rPr lang="ru-RU" u="sng" dirty="0" smtClean="0">
                <a:cs typeface="Times New Roman" panose="02020603050405020304" pitchFamily="18" charset="0"/>
                <a:hlinkClick r:id="rId3"/>
              </a:rPr>
              <a:t>http://www.integration21.ru/IB/proekt.php</a:t>
            </a:r>
            <a:endParaRPr lang="ru-RU" dirty="0" smtClean="0">
              <a:cs typeface="Times New Roman" panose="02020603050405020304" pitchFamily="18" charset="0"/>
            </a:endParaRPr>
          </a:p>
          <a:p>
            <a:r>
              <a:rPr lang="ru-RU" dirty="0" smtClean="0">
                <a:cs typeface="Times New Roman" panose="02020603050405020304" pitchFamily="18" charset="0"/>
              </a:rPr>
              <a:t>- Учебный проект: проектная деятельность в ГОУ СОШ №540 г.Москвы</a:t>
            </a:r>
          </a:p>
          <a:p>
            <a:r>
              <a:rPr lang="ru-RU" u="sng" dirty="0" smtClean="0">
                <a:cs typeface="Times New Roman" panose="02020603050405020304" pitchFamily="18" charset="0"/>
                <a:hlinkClick r:id="rId4"/>
              </a:rPr>
              <a:t>http://wiki.iteach.ru/index.php/</a:t>
            </a:r>
            <a:endParaRPr lang="ru-RU" dirty="0"/>
          </a:p>
        </p:txBody>
      </p:sp>
      <p:pic>
        <p:nvPicPr>
          <p:cNvPr id="4" name="2 видео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0" y="92867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9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F:\1396876000_vokz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642918"/>
            <a:ext cx="8287606" cy="5527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F:\fNLlenHaPK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928670"/>
            <a:ext cx="8376096" cy="4711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:\aSrt4GLFN1k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5"/>
          <a:stretch>
            <a:fillRect/>
          </a:stretch>
        </p:blipFill>
        <p:spPr bwMode="auto">
          <a:xfrm>
            <a:off x="357158" y="714356"/>
            <a:ext cx="8358246" cy="5712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BQGG5Y2V7k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"/>
          <a:stretch>
            <a:fillRect/>
          </a:stretch>
        </p:blipFill>
        <p:spPr bwMode="auto">
          <a:xfrm>
            <a:off x="428596" y="642918"/>
            <a:ext cx="8358246" cy="569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2844" y="3143248"/>
            <a:ext cx="90011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584200" hangingPunct="0"/>
            <a:r>
              <a:rPr lang="ru-RU" sz="5200" dirty="0" smtClean="0">
                <a:solidFill>
                  <a:srgbClr val="FF0000"/>
                </a:solidFill>
                <a:latin typeface="Arial Black" pitchFamily="34" charset="0"/>
                <a:ea typeface="Hoefler Text"/>
                <a:cs typeface="Hoefler Text"/>
                <a:sym typeface="Hoefler Text"/>
              </a:rPr>
              <a:t>Спасибо за внимание!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5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25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5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5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5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7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ChangeAspect="1"/>
          </p:cNvPicPr>
          <p:nvPr/>
        </p:nvPicPr>
        <p:blipFill>
          <a:blip r:embed="rId2" cstate="print"/>
          <a:srcRect l="2523" t="2751" r="2047" b="4127"/>
          <a:stretch>
            <a:fillRect/>
          </a:stretch>
        </p:blipFill>
        <p:spPr bwMode="auto">
          <a:xfrm>
            <a:off x="232229" y="188686"/>
            <a:ext cx="8723085" cy="6386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971600" y="332656"/>
            <a:ext cx="7165744" cy="584775"/>
          </a:xfrm>
          <a:prstGeom prst="rect">
            <a:avLst/>
          </a:prstGeom>
          <a:ln w="19050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srgbClr val="7D3B2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Результаты опроса </a:t>
            </a:r>
            <a:r>
              <a:rPr lang="ru-RU" sz="3200" dirty="0" err="1" smtClean="0">
                <a:solidFill>
                  <a:srgbClr val="7D3B2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камышан</a:t>
            </a:r>
            <a:r>
              <a:rPr lang="ru-RU" sz="3200" dirty="0" smtClean="0">
                <a:solidFill>
                  <a:srgbClr val="7D3B2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498028476"/>
              </p:ext>
            </p:extLst>
          </p:nvPr>
        </p:nvGraphicFramePr>
        <p:xfrm>
          <a:off x="251520" y="980728"/>
          <a:ext cx="8702494" cy="55811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ChangeAspect="1"/>
          </p:cNvPicPr>
          <p:nvPr/>
        </p:nvPicPr>
        <p:blipFill>
          <a:blip r:embed="rId2" cstate="print"/>
          <a:srcRect l="2523" t="2751" r="2047" b="4127"/>
          <a:stretch>
            <a:fillRect/>
          </a:stretch>
        </p:blipFill>
        <p:spPr bwMode="auto">
          <a:xfrm>
            <a:off x="232229" y="188686"/>
            <a:ext cx="8723085" cy="6386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5720" y="357166"/>
            <a:ext cx="87154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  <a:cs typeface="Times New Roman" panose="02020603050405020304" pitchFamily="18" charset="0"/>
              </a:rPr>
              <a:t>Цель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  <a:t>: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7F46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  <a:t>Просвещение жителей Камышина        </a:t>
            </a:r>
          </a:p>
          <a:p>
            <a:r>
              <a:rPr lang="ru-RU" sz="2800" b="1" dirty="0" smtClean="0">
                <a:solidFill>
                  <a:srgbClr val="7F46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  <a:t>            через благотворительную </a:t>
            </a:r>
          </a:p>
          <a:p>
            <a:r>
              <a:rPr lang="ru-RU" sz="2800" b="1" dirty="0" smtClean="0">
                <a:solidFill>
                  <a:srgbClr val="7F46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  <a:t>            экскурсионную деятельность</a:t>
            </a:r>
            <a:r>
              <a:rPr lang="ru-RU" sz="2800" b="1" i="1" dirty="0" smtClean="0">
                <a:solidFill>
                  <a:srgbClr val="7F46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anose="02020603050405020304" pitchFamily="18" charset="0"/>
              </a:rPr>
              <a:t>.</a:t>
            </a:r>
            <a:endParaRPr lang="ru-RU" sz="2800" b="1" i="1" dirty="0">
              <a:solidFill>
                <a:srgbClr val="7F462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1857364"/>
            <a:ext cx="8246720" cy="4555093"/>
          </a:xfrm>
          <a:prstGeom prst="rect">
            <a:avLst/>
          </a:prstGeom>
          <a:ln w="28575">
            <a:solidFill>
              <a:srgbClr val="7F4623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  <a:cs typeface="Times New Roman" panose="02020603050405020304" pitchFamily="18" charset="0"/>
              </a:rPr>
              <a:t>Задачи : </a:t>
            </a:r>
          </a:p>
          <a:p>
            <a:pPr marL="514350" indent="-514350">
              <a:buAutoNum type="arabicPeriod"/>
            </a:pPr>
            <a:r>
              <a:rPr lang="ru-RU" sz="2600" b="1" dirty="0" smtClean="0">
                <a:solidFill>
                  <a:srgbClr val="7D3B21"/>
                </a:solidFill>
                <a:latin typeface="Arial Black" pitchFamily="34" charset="0"/>
                <a:cs typeface="Times New Roman" panose="02020603050405020304" pitchFamily="18" charset="0"/>
              </a:rPr>
              <a:t>Научиться самостоятельно </a:t>
            </a:r>
            <a:r>
              <a:rPr lang="ru-RU" sz="2600" b="1" dirty="0" smtClean="0">
                <a:solidFill>
                  <a:srgbClr val="C00000"/>
                </a:solidFill>
                <a:latin typeface="Arial Black" pitchFamily="34" charset="0"/>
                <a:cs typeface="Times New Roman" panose="02020603050405020304" pitchFamily="18" charset="0"/>
              </a:rPr>
              <a:t>задумывать</a:t>
            </a:r>
            <a:r>
              <a:rPr lang="ru-RU" sz="2600" b="1" dirty="0" smtClean="0">
                <a:solidFill>
                  <a:srgbClr val="7D3B21"/>
                </a:solidFill>
                <a:latin typeface="Arial Black" pitchFamily="34" charset="0"/>
                <a:cs typeface="Times New Roman" panose="02020603050405020304" pitchFamily="18" charset="0"/>
              </a:rPr>
              <a:t>, </a:t>
            </a:r>
            <a:r>
              <a:rPr lang="ru-RU" sz="2600" b="1" dirty="0" smtClean="0">
                <a:solidFill>
                  <a:srgbClr val="C00000"/>
                </a:solidFill>
                <a:latin typeface="Arial Black" pitchFamily="34" charset="0"/>
                <a:cs typeface="Times New Roman" panose="02020603050405020304" pitchFamily="18" charset="0"/>
              </a:rPr>
              <a:t>планировать</a:t>
            </a:r>
            <a:r>
              <a:rPr lang="ru-RU" sz="2600" b="1" dirty="0" smtClean="0">
                <a:solidFill>
                  <a:srgbClr val="7D3B21"/>
                </a:solidFill>
                <a:latin typeface="Arial Black" pitchFamily="34" charset="0"/>
                <a:cs typeface="Times New Roman" panose="02020603050405020304" pitchFamily="18" charset="0"/>
              </a:rPr>
              <a:t> и </a:t>
            </a:r>
            <a:r>
              <a:rPr lang="ru-RU" sz="2600" b="1" dirty="0" smtClean="0">
                <a:solidFill>
                  <a:srgbClr val="C00000"/>
                </a:solidFill>
                <a:latin typeface="Arial Black" pitchFamily="34" charset="0"/>
                <a:cs typeface="Times New Roman" panose="02020603050405020304" pitchFamily="18" charset="0"/>
              </a:rPr>
              <a:t>выполнять</a:t>
            </a:r>
            <a:r>
              <a:rPr lang="ru-RU" sz="2600" b="1" dirty="0" smtClean="0">
                <a:solidFill>
                  <a:srgbClr val="7D3B21"/>
                </a:solidFill>
                <a:latin typeface="Arial Black" pitchFamily="34" charset="0"/>
                <a:cs typeface="Times New Roman" panose="02020603050405020304" pitchFamily="18" charset="0"/>
              </a:rPr>
              <a:t> социальные действия.</a:t>
            </a:r>
          </a:p>
          <a:p>
            <a:pPr marL="514350" indent="-514350">
              <a:buAutoNum type="arabicPeriod"/>
            </a:pPr>
            <a:r>
              <a:rPr lang="ru-RU" sz="2600" b="1" dirty="0" smtClean="0">
                <a:solidFill>
                  <a:srgbClr val="7F4623"/>
                </a:solidFill>
                <a:latin typeface="Arial Black" pitchFamily="34" charset="0"/>
                <a:cs typeface="Times New Roman" panose="02020603050405020304" pitchFamily="18" charset="0"/>
              </a:rPr>
              <a:t> </a:t>
            </a:r>
            <a:r>
              <a:rPr lang="ru-RU" sz="2600" b="1" dirty="0" smtClean="0">
                <a:solidFill>
                  <a:srgbClr val="C00000"/>
                </a:solidFill>
                <a:latin typeface="Arial Black" pitchFamily="34" charset="0"/>
                <a:cs typeface="Times New Roman" panose="02020603050405020304" pitchFamily="18" charset="0"/>
              </a:rPr>
              <a:t>Создать</a:t>
            </a:r>
            <a:r>
              <a:rPr lang="ru-RU" sz="2600" b="1" dirty="0" smtClean="0">
                <a:solidFill>
                  <a:srgbClr val="7F4623"/>
                </a:solidFill>
                <a:latin typeface="Arial Black" pitchFamily="34" charset="0"/>
                <a:cs typeface="Times New Roman" panose="02020603050405020304" pitchFamily="18" charset="0"/>
              </a:rPr>
              <a:t> </a:t>
            </a:r>
            <a:r>
              <a:rPr lang="ru-RU" sz="2600" b="1" dirty="0" smtClean="0">
                <a:solidFill>
                  <a:srgbClr val="7D3B21"/>
                </a:solidFill>
                <a:latin typeface="Arial Black" pitchFamily="34" charset="0"/>
                <a:cs typeface="Times New Roman" panose="02020603050405020304" pitchFamily="18" charset="0"/>
              </a:rPr>
              <a:t>условия для:</a:t>
            </a:r>
          </a:p>
          <a:p>
            <a:pPr marL="514350" indent="-514350"/>
            <a:r>
              <a:rPr lang="ru-RU" sz="2600" b="1" dirty="0" smtClean="0">
                <a:solidFill>
                  <a:srgbClr val="7D3B21"/>
                </a:solidFill>
                <a:latin typeface="Arial Black" pitchFamily="34" charset="0"/>
                <a:cs typeface="Times New Roman" panose="02020603050405020304" pitchFamily="18" charset="0"/>
              </a:rPr>
              <a:t>     -проявления всеми участниками проекта патриотизма, уважения к отечественной истории, культурным и историческим памятникам;</a:t>
            </a:r>
          </a:p>
          <a:p>
            <a:pPr marL="514350" indent="-514350"/>
            <a:r>
              <a:rPr lang="ru-RU" sz="2600" b="1" dirty="0" smtClean="0">
                <a:solidFill>
                  <a:srgbClr val="7D3B21"/>
                </a:solidFill>
                <a:latin typeface="Arial Black" pitchFamily="34" charset="0"/>
                <a:cs typeface="Times New Roman" panose="02020603050405020304" pitchFamily="18" charset="0"/>
              </a:rPr>
              <a:t>     -самовыражения, социального признания.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ChangeAspect="1"/>
          </p:cNvPicPr>
          <p:nvPr/>
        </p:nvPicPr>
        <p:blipFill>
          <a:blip r:embed="rId2" cstate="print"/>
          <a:srcRect l="2523" t="2751" r="2047" b="4127"/>
          <a:stretch>
            <a:fillRect/>
          </a:stretch>
        </p:blipFill>
        <p:spPr bwMode="auto">
          <a:xfrm>
            <a:off x="232229" y="188686"/>
            <a:ext cx="8723085" cy="6386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51520" y="1052736"/>
            <a:ext cx="5328592" cy="1815882"/>
          </a:xfrm>
          <a:prstGeom prst="rect">
            <a:avLst/>
          </a:prstGeom>
          <a:ln>
            <a:solidFill>
              <a:srgbClr val="7D3B2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7D3B21"/>
                </a:solidFill>
                <a:latin typeface="Arial Black" pitchFamily="34" charset="0"/>
                <a:cs typeface="Times New Roman" panose="02020603050405020304" pitchFamily="18" charset="0"/>
              </a:rPr>
              <a:t>Учебный проект: проектная деятельность в </a:t>
            </a:r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  <a:cs typeface="Times New Roman" panose="02020603050405020304" pitchFamily="18" charset="0"/>
              </a:rPr>
              <a:t>ГОУ СОШ №540 </a:t>
            </a:r>
          </a:p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  <a:cs typeface="Times New Roman" panose="02020603050405020304" pitchFamily="18" charset="0"/>
              </a:rPr>
              <a:t>г. Москвы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332656"/>
            <a:ext cx="84249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D3B21"/>
                </a:solidFill>
                <a:latin typeface="Arial Black" pitchFamily="34" charset="0"/>
                <a:cs typeface="Times New Roman" panose="02020603050405020304" pitchFamily="18" charset="0"/>
              </a:rPr>
              <a:t>Опыт социального проектирования</a:t>
            </a:r>
            <a:endParaRPr lang="ru-RU" sz="3200" dirty="0" smtClean="0">
              <a:solidFill>
                <a:srgbClr val="7D3B21"/>
              </a:solidFill>
              <a:latin typeface="Arial Black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 rotWithShape="1">
          <a:blip r:embed="rId3" cstate="print"/>
          <a:srcRect l="1759" t="13295" r="4571" b="5655"/>
          <a:stretch/>
        </p:blipFill>
        <p:spPr>
          <a:xfrm>
            <a:off x="285720" y="3143248"/>
            <a:ext cx="5923471" cy="340455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29058" y="2928934"/>
            <a:ext cx="4933056" cy="1815882"/>
          </a:xfrm>
          <a:prstGeom prst="rect">
            <a:avLst/>
          </a:prstGeom>
          <a:ln>
            <a:solidFill>
              <a:srgbClr val="7D3B2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7D3B21"/>
                </a:solidFill>
                <a:latin typeface="Arial Black" pitchFamily="34" charset="0"/>
                <a:cs typeface="Times New Roman" panose="02020603050405020304" pitchFamily="18" charset="0"/>
              </a:rPr>
              <a:t>Международная общеобразовательная </a:t>
            </a:r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  <a:cs typeface="Times New Roman" panose="02020603050405020304" pitchFamily="18" charset="0"/>
              </a:rPr>
              <a:t>школа </a:t>
            </a:r>
          </a:p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  <a:cs typeface="Times New Roman" panose="02020603050405020304" pitchFamily="18" charset="0"/>
              </a:rPr>
              <a:t>«Интеграция 21 века»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ChangeAspect="1"/>
          </p:cNvPicPr>
          <p:nvPr/>
        </p:nvPicPr>
        <p:blipFill>
          <a:blip r:embed="rId2" cstate="print"/>
          <a:srcRect l="2523" t="2751" r="2047" b="4127"/>
          <a:stretch>
            <a:fillRect/>
          </a:stretch>
        </p:blipFill>
        <p:spPr bwMode="auto">
          <a:xfrm>
            <a:off x="232229" y="188686"/>
            <a:ext cx="8723085" cy="6386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Крылова Татьяна\Desktop\соц.проект ученик года\фото\DSC0695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00" y="1785926"/>
            <a:ext cx="7128792" cy="460851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714348" y="285728"/>
            <a:ext cx="7715304" cy="138499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7F4623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Опыт проектной деятельности учителя истории и обществознания </a:t>
            </a:r>
            <a:r>
              <a:rPr lang="ru-RU" sz="2800" dirty="0" err="1" smtClean="0">
                <a:solidFill>
                  <a:srgbClr val="7F4623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О.Ю.Земцовой</a:t>
            </a:r>
            <a:endParaRPr lang="ru-RU" sz="2800" dirty="0" smtClean="0">
              <a:solidFill>
                <a:srgbClr val="7F4623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835696" y="260648"/>
            <a:ext cx="5040560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7F4623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Школьная библиотека</a:t>
            </a:r>
            <a:endParaRPr lang="ru-RU" sz="2800" dirty="0">
              <a:solidFill>
                <a:srgbClr val="7F4623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1"/>
          <p:cNvPicPr>
            <a:picLocks noChangeAspect="1"/>
          </p:cNvPicPr>
          <p:nvPr/>
        </p:nvPicPr>
        <p:blipFill>
          <a:blip r:embed="rId2" cstate="print"/>
          <a:srcRect l="2523" t="2751" r="2047" b="4127"/>
          <a:stretch>
            <a:fillRect/>
          </a:stretch>
        </p:blipFill>
        <p:spPr bwMode="auto">
          <a:xfrm>
            <a:off x="232229" y="188686"/>
            <a:ext cx="8723085" cy="6386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Крылова Татьяна\Desktop\соц.проект ученик года\фото\DSC06915.JPG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96752"/>
            <a:ext cx="4752528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952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1475656" y="404664"/>
            <a:ext cx="5904656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solidFill>
                  <a:srgbClr val="7F4623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Библиотеки</a:t>
            </a:r>
            <a:endParaRPr lang="ru-RU" sz="3200" dirty="0">
              <a:solidFill>
                <a:srgbClr val="7F4623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171009"/>
            <a:ext cx="4527330" cy="3313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ChangeAspect="1"/>
          </p:cNvPicPr>
          <p:nvPr/>
        </p:nvPicPr>
        <p:blipFill>
          <a:blip r:embed="rId2" cstate="print"/>
          <a:srcRect l="2523" t="2751" r="2047" b="4127"/>
          <a:stretch>
            <a:fillRect/>
          </a:stretch>
        </p:blipFill>
        <p:spPr bwMode="auto">
          <a:xfrm>
            <a:off x="232229" y="188686"/>
            <a:ext cx="8723085" cy="6386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Крылова Татьяна\Desktop\соц.проект ученик года\фото\DSC06912.JPG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  <a14:imgEffect>
                      <a14:saturation sat="2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556792"/>
            <a:ext cx="6840760" cy="4824536"/>
          </a:xfrm>
          <a:prstGeom prst="rect">
            <a:avLst/>
          </a:prstGeom>
          <a:solidFill>
            <a:srgbClr val="FFFFFF">
              <a:shade val="85000"/>
            </a:srgbClr>
          </a:solidFill>
          <a:ln w="952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1547664" y="404664"/>
            <a:ext cx="5796136" cy="9541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7F4623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Историко-краеведческий музей</a:t>
            </a:r>
            <a:endParaRPr lang="ru-RU" sz="2800" dirty="0">
              <a:solidFill>
                <a:srgbClr val="7F4623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ChangeAspect="1"/>
          </p:cNvPicPr>
          <p:nvPr/>
        </p:nvPicPr>
        <p:blipFill>
          <a:blip r:embed="rId2" cstate="print"/>
          <a:srcRect l="2523" t="2751" r="2047" b="4127"/>
          <a:stretch>
            <a:fillRect/>
          </a:stretch>
        </p:blipFill>
        <p:spPr bwMode="auto">
          <a:xfrm>
            <a:off x="232229" y="188686"/>
            <a:ext cx="8723085" cy="6386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691680" y="5373216"/>
            <a:ext cx="6480720" cy="9541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7F46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</a:t>
            </a:r>
            <a:r>
              <a:rPr lang="ru-RU" sz="2800" b="1" dirty="0" smtClean="0">
                <a:solidFill>
                  <a:srgbClr val="7F46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благотворительные экскурсии.</a:t>
            </a:r>
            <a:endParaRPr lang="ru-RU" sz="2800" b="1" dirty="0">
              <a:solidFill>
                <a:srgbClr val="7F462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332656"/>
            <a:ext cx="45436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F4623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План</a:t>
            </a:r>
            <a:r>
              <a:rPr lang="ru-RU" b="1" dirty="0" smtClean="0">
                <a:solidFill>
                  <a:srgbClr val="7F4623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rgbClr val="7F4623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действий.</a:t>
            </a:r>
            <a:endParaRPr lang="ru-RU" b="1" dirty="0" smtClean="0"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980728"/>
            <a:ext cx="8496944" cy="9541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7D3B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</a:t>
            </a:r>
            <a:r>
              <a:rPr lang="ru-RU" sz="2800" b="1" dirty="0" smtClean="0">
                <a:solidFill>
                  <a:srgbClr val="7F46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исторический материал и составить экскурсии.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85918" y="2143116"/>
            <a:ext cx="6336704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7F46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</a:t>
            </a:r>
            <a:r>
              <a:rPr lang="ru-RU" sz="2800" b="1" dirty="0" smtClean="0">
                <a:solidFill>
                  <a:srgbClr val="7F46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целевую  аудиторию. </a:t>
            </a:r>
            <a:endParaRPr lang="ru-RU" sz="2800" b="1" dirty="0">
              <a:solidFill>
                <a:srgbClr val="7F462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2780928"/>
            <a:ext cx="5466561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7F46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Составить</a:t>
            </a:r>
            <a:r>
              <a:rPr lang="ru-RU" sz="2800" b="1" dirty="0" smtClean="0">
                <a:solidFill>
                  <a:srgbClr val="7F46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график экскурсий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763688" y="3501008"/>
            <a:ext cx="6264696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7F46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Подготовить</a:t>
            </a:r>
            <a:r>
              <a:rPr lang="ru-RU" sz="2800" b="1" dirty="0" smtClean="0">
                <a:solidFill>
                  <a:srgbClr val="7F46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смету проекта.</a:t>
            </a:r>
            <a:endParaRPr lang="ru-RU" sz="2800" b="1" dirty="0">
              <a:solidFill>
                <a:srgbClr val="7F462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4214818"/>
            <a:ext cx="8496944" cy="9541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7F46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Найти</a:t>
            </a:r>
            <a:r>
              <a:rPr lang="ru-RU" sz="2800" b="1" dirty="0" smtClean="0">
                <a:solidFill>
                  <a:srgbClr val="7F46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необходимые средства для оплаты проезда экскурсионных групп к месту экскурсии.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Typeset">
  <a:themeElements>
    <a:clrScheme name="Typeset">
      <a:dk1>
        <a:srgbClr val="57554B"/>
      </a:dk1>
      <a:lt1>
        <a:srgbClr val="0C1557"/>
      </a:lt1>
      <a:dk2>
        <a:srgbClr val="5F5F5D"/>
      </a:dk2>
      <a:lt2>
        <a:srgbClr val="D8D5CE"/>
      </a:lt2>
      <a:accent1>
        <a:srgbClr val="738CAB"/>
      </a:accent1>
      <a:accent2>
        <a:srgbClr val="7E9769"/>
      </a:accent2>
      <a:accent3>
        <a:srgbClr val="D9C064"/>
      </a:accent3>
      <a:accent4>
        <a:srgbClr val="B99369"/>
      </a:accent4>
      <a:accent5>
        <a:srgbClr val="9A4C3C"/>
      </a:accent5>
      <a:accent6>
        <a:srgbClr val="8E8198"/>
      </a:accent6>
      <a:hlink>
        <a:srgbClr val="0000FF"/>
      </a:hlink>
      <a:folHlink>
        <a:srgbClr val="FF00FF"/>
      </a:folHlink>
    </a:clrScheme>
    <a:fontScheme name="Typeset">
      <a:majorFont>
        <a:latin typeface="Baskerville"/>
        <a:ea typeface="Baskerville"/>
        <a:cs typeface="Baskerville"/>
      </a:majorFont>
      <a:minorFont>
        <a:latin typeface="Baskerville"/>
        <a:ea typeface="Baskerville"/>
        <a:cs typeface="Baskerville"/>
      </a:minorFont>
    </a:fontScheme>
    <a:fmtScheme name="Typese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50800" dist="127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oefler Text"/>
            <a:ea typeface="Hoefler Text"/>
            <a:cs typeface="Hoefler Text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4">
              <a:hueOff val="-150089"/>
              <a:satOff val="3212"/>
              <a:lumOff val="-17555"/>
              <a:alpha val="75000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57554B"/>
            </a:solidFill>
            <a:effectLst/>
            <a:uFillTx/>
            <a:latin typeface="Hoefler Text"/>
            <a:ea typeface="Hoefler Text"/>
            <a:cs typeface="Hoefler Text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12</Template>
  <TotalTime>1803</TotalTime>
  <Words>376</Words>
  <Application>Microsoft Office PowerPoint</Application>
  <PresentationFormat>Экран (4:3)</PresentationFormat>
  <Paragraphs>91</Paragraphs>
  <Slides>28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Typeset</vt:lpstr>
      <vt:lpstr>Проект «Забытая история Камышина в привычных зданиях»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Карта экскурсии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МБОУ СОШ №14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Крылова Татьяна Петровна</dc:creator>
  <cp:lastModifiedBy>Крылова Татьяна Петровна</cp:lastModifiedBy>
  <cp:revision>287</cp:revision>
  <dcterms:created xsi:type="dcterms:W3CDTF">2016-01-31T14:37:34Z</dcterms:created>
  <dcterms:modified xsi:type="dcterms:W3CDTF">2016-02-11T05:34:13Z</dcterms:modified>
</cp:coreProperties>
</file>