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35" autoAdjust="0"/>
    <p:restoredTop sz="94629" autoAdjust="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723AC-1011-49B2-8DCA-51650F3CF660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D1818-90CD-4160-994C-73ACFD8F73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832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D1818-90CD-4160-994C-73ACFD8F73D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857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D1818-90CD-4160-994C-73ACFD8F73D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901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0215F-C543-48ED-BCB6-D9C04B13A43E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2A27-EC2F-4A72-B52E-6B9F18837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737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0215F-C543-48ED-BCB6-D9C04B13A43E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2A27-EC2F-4A72-B52E-6B9F18837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81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0215F-C543-48ED-BCB6-D9C04B13A43E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2A27-EC2F-4A72-B52E-6B9F18837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402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0215F-C543-48ED-BCB6-D9C04B13A43E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2A27-EC2F-4A72-B52E-6B9F18837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940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0215F-C543-48ED-BCB6-D9C04B13A43E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2A27-EC2F-4A72-B52E-6B9F18837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7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0215F-C543-48ED-BCB6-D9C04B13A43E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2A27-EC2F-4A72-B52E-6B9F18837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93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0215F-C543-48ED-BCB6-D9C04B13A43E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2A27-EC2F-4A72-B52E-6B9F18837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498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0215F-C543-48ED-BCB6-D9C04B13A43E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2A27-EC2F-4A72-B52E-6B9F18837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25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0215F-C543-48ED-BCB6-D9C04B13A43E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2A27-EC2F-4A72-B52E-6B9F18837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489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0215F-C543-48ED-BCB6-D9C04B13A43E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2A27-EC2F-4A72-B52E-6B9F18837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927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0215F-C543-48ED-BCB6-D9C04B13A43E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2A27-EC2F-4A72-B52E-6B9F18837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0215F-C543-48ED-BCB6-D9C04B13A43E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B2A27-EC2F-4A72-B52E-6B9F188372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563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traditio.wiki/" TargetMode="External"/><Relationship Id="rId2" Type="http://schemas.openxmlformats.org/officeDocument/2006/relationships/hyperlink" Target="https://ru.wikipedia.org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molbiol.ru/" TargetMode="External"/><Relationship Id="rId4" Type="http://schemas.openxmlformats.org/officeDocument/2006/relationships/hyperlink" Target="http://animalworld.com.ua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2376263"/>
          </a:xfrm>
        </p:spPr>
        <p:txBody>
          <a:bodyPr>
            <a:noAutofit/>
          </a:bodyPr>
          <a:lstStyle/>
          <a:p>
            <a:r>
              <a:rPr lang="ru-RU" sz="1800" b="1" dirty="0"/>
              <a:t>Проектно-исследовательская </a:t>
            </a:r>
            <a:r>
              <a:rPr lang="ru-RU" sz="1800" b="1" dirty="0" smtClean="0"/>
              <a:t>работа</a:t>
            </a:r>
            <a:br>
              <a:rPr lang="ru-RU" sz="1800" b="1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Тема</a:t>
            </a:r>
            <a:r>
              <a:rPr lang="ru-RU" sz="1800" b="1" dirty="0" smtClean="0"/>
              <a:t>:</a:t>
            </a:r>
            <a:br>
              <a:rPr lang="ru-RU" sz="1800" b="1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«КАК ЖИВЫЕ ОРГАНИЗМЫ ПРИСПОСАБЛИВАЮТСЯ </a:t>
            </a:r>
            <a:br>
              <a:rPr lang="ru-RU" sz="1800" b="1" dirty="0"/>
            </a:br>
            <a:r>
              <a:rPr lang="ru-RU" sz="1800" b="1" dirty="0"/>
              <a:t>К ОКРУЖАЮЩЕЙ СРЕДЕ</a:t>
            </a:r>
            <a:r>
              <a:rPr lang="ru-RU" sz="1800" b="1" dirty="0" smtClean="0"/>
              <a:t>?</a:t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/>
              <a:t>ЧТО ТАКОЕ МИМИКРИЯ?»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2492896"/>
            <a:ext cx="4248472" cy="4032448"/>
          </a:xfrm>
        </p:spPr>
        <p:txBody>
          <a:bodyPr>
            <a:normAutofit fontScale="25000" lnSpcReduction="20000"/>
          </a:bodyPr>
          <a:lstStyle/>
          <a:p>
            <a:endParaRPr lang="ru-RU" b="1" dirty="0" smtClean="0"/>
          </a:p>
          <a:p>
            <a:pPr algn="r"/>
            <a:endParaRPr lang="ru-RU" sz="6400" dirty="0"/>
          </a:p>
          <a:p>
            <a:pPr algn="r"/>
            <a:r>
              <a:rPr lang="ru-RU" sz="6400" dirty="0" smtClean="0">
                <a:solidFill>
                  <a:schemeClr val="tx1"/>
                </a:solidFill>
              </a:rPr>
              <a:t>Выполнила</a:t>
            </a:r>
            <a:endParaRPr lang="ru-RU" sz="6400" dirty="0">
              <a:solidFill>
                <a:schemeClr val="tx1"/>
              </a:solidFill>
            </a:endParaRPr>
          </a:p>
          <a:p>
            <a:pPr algn="r"/>
            <a:r>
              <a:rPr lang="ru-RU" sz="6400" dirty="0">
                <a:solidFill>
                  <a:schemeClr val="tx1"/>
                </a:solidFill>
              </a:rPr>
              <a:t>                                                                                                     Ученица 1 «Б» класс</a:t>
            </a:r>
          </a:p>
          <a:p>
            <a:pPr algn="r"/>
            <a:r>
              <a:rPr lang="ru-RU" sz="6400" dirty="0">
                <a:solidFill>
                  <a:schemeClr val="tx1"/>
                </a:solidFill>
              </a:rPr>
              <a:t>                                                                                                     МБОУ «Школы  №53»</a:t>
            </a:r>
          </a:p>
          <a:p>
            <a:pPr algn="r"/>
            <a:r>
              <a:rPr lang="ru-RU" sz="6400" dirty="0">
                <a:solidFill>
                  <a:schemeClr val="tx1"/>
                </a:solidFill>
              </a:rPr>
              <a:t>                                                                                                          г. Рязани</a:t>
            </a:r>
          </a:p>
          <a:p>
            <a:pPr algn="r"/>
            <a:r>
              <a:rPr lang="ru-RU" sz="6400" dirty="0">
                <a:solidFill>
                  <a:schemeClr val="tx1"/>
                </a:solidFill>
              </a:rPr>
              <a:t>                                                                                                       Шидловская Дарья</a:t>
            </a:r>
          </a:p>
          <a:p>
            <a:pPr algn="r"/>
            <a:r>
              <a:rPr lang="ru-RU" sz="6400" dirty="0">
                <a:solidFill>
                  <a:schemeClr val="tx1"/>
                </a:solidFill>
              </a:rPr>
              <a:t>                                                                                                           Руководитель:</a:t>
            </a:r>
          </a:p>
          <a:p>
            <a:pPr algn="r"/>
            <a:r>
              <a:rPr lang="ru-RU" sz="6400" dirty="0">
                <a:solidFill>
                  <a:schemeClr val="tx1"/>
                </a:solidFill>
              </a:rPr>
              <a:t>                                                                                             Учитель начальных классов</a:t>
            </a:r>
          </a:p>
          <a:p>
            <a:pPr algn="r"/>
            <a:r>
              <a:rPr lang="ru-RU" sz="6400" dirty="0">
                <a:solidFill>
                  <a:schemeClr val="tx1"/>
                </a:solidFill>
              </a:rPr>
              <a:t>                                                                                 </a:t>
            </a:r>
            <a:r>
              <a:rPr lang="ru-RU" sz="6400" dirty="0" err="1">
                <a:solidFill>
                  <a:schemeClr val="tx1"/>
                </a:solidFill>
              </a:rPr>
              <a:t>Филимончева</a:t>
            </a:r>
            <a:r>
              <a:rPr lang="ru-RU" sz="6400" dirty="0">
                <a:solidFill>
                  <a:schemeClr val="tx1"/>
                </a:solidFill>
              </a:rPr>
              <a:t> Татьяна Васильевна</a:t>
            </a:r>
          </a:p>
          <a:p>
            <a:r>
              <a:rPr lang="ru-RU" sz="6400" dirty="0">
                <a:solidFill>
                  <a:schemeClr val="tx1"/>
                </a:solidFill>
              </a:rPr>
              <a:t> </a:t>
            </a:r>
          </a:p>
        </p:txBody>
      </p:sp>
      <p:pic>
        <p:nvPicPr>
          <p:cNvPr id="4" name="Рисунок 3" descr="C:\lena\мимикрия\Орхидейный богомол_Тайланд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08920"/>
            <a:ext cx="5112568" cy="32403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57031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1800" b="1" dirty="0"/>
              <a:t>Мимикрия </a:t>
            </a:r>
            <a:r>
              <a:rPr lang="ru-RU" sz="1800" b="1" dirty="0" smtClean="0"/>
              <a:t>запаха</a:t>
            </a:r>
            <a:br>
              <a:rPr lang="ru-RU" sz="1800" b="1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 Самый большой на нашей планете цветок - раффлезия - пахнет очень неприятно: гнилым мясом</a:t>
            </a:r>
            <a:r>
              <a:rPr lang="ru-RU" sz="1800" dirty="0" smtClean="0"/>
              <a:t>!</a:t>
            </a:r>
            <a:r>
              <a:rPr lang="ru-RU" sz="1800" dirty="0"/>
              <a:t> «Аромат» привлекает мух и в результате этой небольшой хитрости опыляют раффлезию.</a:t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Объект 3" descr="http://real-unreality.ru/attachment.php?attachmentid=103&amp;d=1243723638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412" y="2627313"/>
            <a:ext cx="3305175" cy="3076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761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dirty="0"/>
              <a:t>Коллективная </a:t>
            </a:r>
            <a:r>
              <a:rPr lang="ru-RU" sz="1800" b="1" dirty="0" smtClean="0"/>
              <a:t>мимикрия</a:t>
            </a:r>
            <a:br>
              <a:rPr lang="ru-RU" sz="1800" b="1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Большая группа небольших по размерам организмов сбивается в плотное скопление, чтобы создать образ крупного животного.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Объект 3" descr="http://luxfon.com/large/201305/2148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30" y="1600200"/>
            <a:ext cx="7241540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51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692696"/>
            <a:ext cx="6984776" cy="546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b="1" dirty="0">
                <a:latin typeface="Arial"/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b="1" dirty="0">
                <a:latin typeface="Arial"/>
                <a:ea typeface="Calibri"/>
                <a:cs typeface="Times New Roman"/>
              </a:rPr>
              <a:t>Заключение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Все приспособления имеют относительный характер, так как действуют в определенных условиях, к которым адаптирован организм. При изменении условий приспособления могут не защитить организм от гибели.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404040"/>
                </a:solidFill>
                <a:latin typeface="Arial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rgbClr val="404040"/>
                </a:solidFill>
                <a:latin typeface="Arial"/>
                <a:ea typeface="Times New Roman"/>
              </a:rPr>
              <a:t>Литература:</a:t>
            </a:r>
            <a:endParaRPr lang="ru-RU" dirty="0">
              <a:latin typeface="Times New Roman"/>
              <a:ea typeface="Times New Roman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u="sng" dirty="0">
                <a:solidFill>
                  <a:srgbClr val="0000FF"/>
                </a:solidFill>
                <a:latin typeface="Arial"/>
                <a:ea typeface="Times New Roman"/>
                <a:hlinkClick r:id="rId2"/>
              </a:rPr>
              <a:t>https://ru.wikipedia.org</a:t>
            </a:r>
            <a:endParaRPr lang="ru-RU" dirty="0">
              <a:latin typeface="Times New Roman"/>
              <a:ea typeface="Times New Roman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srgbClr val="404040"/>
                </a:solidFill>
                <a:latin typeface="Arial"/>
                <a:ea typeface="Times New Roman"/>
              </a:rPr>
              <a:t>Традиция. Русская Энциклопедия. </a:t>
            </a:r>
            <a:r>
              <a:rPr lang="ru-RU" u="sng" dirty="0">
                <a:solidFill>
                  <a:srgbClr val="0000FF"/>
                </a:solidFill>
                <a:latin typeface="Arial"/>
                <a:ea typeface="Times New Roman"/>
                <a:hlinkClick r:id="rId3"/>
              </a:rPr>
              <a:t>https://traditio.wiki</a:t>
            </a:r>
            <a:endParaRPr lang="ru-RU" dirty="0">
              <a:latin typeface="Times New Roman"/>
              <a:ea typeface="Times New Roman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srgbClr val="404040"/>
                </a:solidFill>
                <a:latin typeface="Arial"/>
                <a:ea typeface="Times New Roman"/>
              </a:rPr>
              <a:t>Живая планета. </a:t>
            </a:r>
            <a:r>
              <a:rPr lang="ru-RU" u="sng" dirty="0">
                <a:solidFill>
                  <a:srgbClr val="0000FF"/>
                </a:solidFill>
                <a:latin typeface="Arial"/>
                <a:ea typeface="Times New Roman"/>
                <a:hlinkClick r:id="rId4"/>
              </a:rPr>
              <a:t>http://animalworld.com.ua/</a:t>
            </a:r>
            <a:endParaRPr lang="ru-RU" dirty="0">
              <a:latin typeface="Times New Roman"/>
              <a:ea typeface="Times New Roman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srgbClr val="404040"/>
                </a:solidFill>
                <a:latin typeface="Arial"/>
                <a:ea typeface="Times New Roman"/>
              </a:rPr>
              <a:t>Классическая и молекулярная биология. </a:t>
            </a:r>
            <a:r>
              <a:rPr lang="ru-RU" u="sng" dirty="0">
                <a:solidFill>
                  <a:srgbClr val="0000FF"/>
                </a:solidFill>
                <a:latin typeface="Arial"/>
                <a:ea typeface="Times New Roman"/>
                <a:hlinkClick r:id="rId5"/>
              </a:rPr>
              <a:t>http://molbiol.ru/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5079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6431" y="5733256"/>
            <a:ext cx="4248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Спасибо за </a:t>
            </a: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внимание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34" y="116632"/>
            <a:ext cx="8030666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543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Введение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Не </a:t>
            </a:r>
            <a:r>
              <a:rPr lang="ru-RU" dirty="0"/>
              <a:t>только люди эволюционировали и научились себя защищать, но и животный мир за тысячи лет научился адаптироваться в окружающей среде, чтобы выживать и охотиться так, что невооруженным взглядом их просто не заметишь. </a:t>
            </a:r>
          </a:p>
          <a:p>
            <a:pPr marL="0" indent="0">
              <a:buNone/>
            </a:pPr>
            <a:r>
              <a:rPr lang="ru-RU" dirty="0"/>
              <a:t>Подражание другим видам и условиям окружающей среды называется </a:t>
            </a:r>
            <a:r>
              <a:rPr lang="ru-RU" b="1" dirty="0"/>
              <a:t>мимикрией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Охотники и жертвы постоянно соревнуются в смертельной игре – кто первым заметит, кто сумеет обмануть? Умение спрятаться, прикинуться несъедобным или страшным спасает жизни жертвам. Но и охотникам мимикрия позволяет дождаться жертвы, не спугнуть ее заранее, а значит выжить самому. Такими способностями обладают многие животные.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935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/>
              <a:t>Мимикрия </a:t>
            </a:r>
            <a:r>
              <a:rPr lang="ru-RU" sz="1600" b="1" dirty="0" smtClean="0"/>
              <a:t>цвета</a:t>
            </a:r>
            <a:br>
              <a:rPr lang="ru-RU" sz="1600" b="1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Немало примеров маскировки под цвет окружающей среды среди птиц и животных. Часто они имеют окраску, гармонирующую с местом их обитания</a:t>
            </a:r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141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Многие </a:t>
            </a:r>
            <a:r>
              <a:rPr lang="ru-RU" sz="1600" dirty="0"/>
              <a:t>арктические животные имеют белую окраску, которая маскирует их на снегу (песец, белый медведь, полярная сова</a:t>
            </a:r>
            <a:r>
              <a:rPr lang="ru-RU" sz="1600" dirty="0" smtClean="0"/>
              <a:t>).</a:t>
            </a:r>
          </a:p>
          <a:p>
            <a:pPr marL="0" indent="0">
              <a:buNone/>
            </a:pPr>
            <a:endParaRPr lang="ru-RU" sz="1600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141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А </a:t>
            </a:r>
            <a:r>
              <a:rPr lang="ru-RU" sz="1600" dirty="0"/>
              <a:t>пустынные животные часто окрашены в песочный цвет</a:t>
            </a:r>
            <a:r>
              <a:rPr lang="ru-RU" sz="1600" dirty="0" smtClean="0"/>
              <a:t>.</a:t>
            </a:r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708920"/>
            <a:ext cx="1728192" cy="1894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603335"/>
            <a:ext cx="3050678" cy="193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947" y="2708920"/>
            <a:ext cx="2859087" cy="188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652" y="4593283"/>
            <a:ext cx="2859087" cy="188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10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/>
              <a:t>Мимикрия </a:t>
            </a:r>
            <a:r>
              <a:rPr lang="ru-RU" sz="1600" b="1" dirty="0" smtClean="0"/>
              <a:t>формы</a:t>
            </a:r>
            <a:br>
              <a:rPr lang="ru-RU" sz="1600" b="1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Наиболее часто такая маскировка встречается у насекомых.</a:t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/>
              <a:t>Так, палочники бывают, неотличимы от сухих </a:t>
            </a:r>
            <a:r>
              <a:rPr lang="ru-RU" sz="1600" dirty="0" smtClean="0"/>
              <a:t>веточек.</a:t>
            </a:r>
            <a:endParaRPr lang="ru-RU" sz="1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/>
              <a:t>Южноамериканский кузнечик очень похож на зеленый листок.</a:t>
            </a:r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25141"/>
            <a:ext cx="3651250" cy="270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25142"/>
            <a:ext cx="3608387" cy="270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286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232248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>Другой пример - бабочка </a:t>
            </a:r>
            <a:r>
              <a:rPr lang="ru-RU" sz="1800" dirty="0" err="1"/>
              <a:t>каллима</a:t>
            </a:r>
            <a:r>
              <a:rPr lang="ru-RU" sz="1800" dirty="0"/>
              <a:t> из Юго-Восточной Азии. У них красивые яркоокрашенные крылья, но только с верхней стороны. В сложенном виде они похожи на засохший листик. У этой бабочки появляется два поколения в год, причём внешний вид каждого из поколений зависит от того, рождаются ли они в засушливый сезон или же в сезон дождей. У них на крыльях могут даже быть узоры, которые делают их похожими на лист, находящийся на разных стадиях разложения, в их крыльях даже могут быть небольшие дырочки для пущего сходства.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4" name="Объект 3" descr="Животные, сливающиеся с окружающей средой.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760" y="2492375"/>
            <a:ext cx="5458479" cy="36337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108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Имитаторы</a:t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dirty="0" smtClean="0"/>
              <a:t>Еще </a:t>
            </a:r>
            <a:r>
              <a:rPr lang="ru-RU" sz="1600" dirty="0"/>
              <a:t>один вид мимикрии - это подражание другим животным или растениям. Так, ряд насекомых, умеющих выделять ядовитые или едкие вещества, имеет яркую предупреждающую окраску, как бы говорящую: "Не тронь, ядовито!" Обычно врагам таких насекомых достаточно одной-двух попыток полакомиться ими, чтобы усвоить урок и в дальнейшем их избегать. Рядом с подобными насекомыми встречаются другие виды насекомых, у которых ядовитой защиты нет, но они копируют яркий угрожающий внешний вид "защищенных" собратьев, и поэтому враги опасаются их трогать. Так, бабочки-</a:t>
            </a:r>
            <a:r>
              <a:rPr lang="ru-RU" sz="1600" dirty="0" err="1"/>
              <a:t>геликониды</a:t>
            </a:r>
            <a:r>
              <a:rPr lang="ru-RU" sz="1600" dirty="0"/>
              <a:t>, обитающие в Бразилии, абсолютно несъедобны для птиц. И вполне вкусные бабочки-белянки выживают, потому что приобрели очень похожую на </a:t>
            </a:r>
            <a:r>
              <a:rPr lang="ru-RU" sz="1600" dirty="0" err="1"/>
              <a:t>геликонид</a:t>
            </a:r>
            <a:r>
              <a:rPr lang="ru-RU" sz="1600" dirty="0"/>
              <a:t> окраску крыльев</a:t>
            </a:r>
            <a:endParaRPr lang="ru-RU" sz="1600" dirty="0"/>
          </a:p>
        </p:txBody>
      </p:sp>
      <p:pic>
        <p:nvPicPr>
          <p:cNvPr id="4" name="Объект 3" descr="Геликонида и белянка - имитатор геликониды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859213"/>
            <a:ext cx="3810000" cy="1981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974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Autofit/>
          </a:bodyPr>
          <a:lstStyle/>
          <a:p>
            <a:r>
              <a:rPr lang="ru-RU" sz="2000" dirty="0"/>
              <a:t>Бабочки-стеклянницы – безобидные существа, но обладающие окраской, схожей с окраской осы – грозного насекомого.</a:t>
            </a:r>
            <a:br>
              <a:rPr lang="ru-RU" sz="2000" dirty="0"/>
            </a:br>
            <a:r>
              <a:rPr lang="ru-RU" sz="2000" dirty="0"/>
              <a:t>Жёлто-черные полосы, да ещё и умение жужжать, что вообще не характерно для бабочек, отпугивают любого потенциального врага беззащитной бабочки.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52936"/>
            <a:ext cx="3816424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Объект 5" descr="http://anticache.img1.joyreactor.cc/pics/comment/%D0%B1%D0%B8%D0%BE%D0%BB%D0%BE%D0%B3%D0%B8%D1%8F-%D0%B1%D0%B0%D0%B1%D0%BE%D1%87%D0%BA%D0%B0-%D0%BE%D1%81%D0%B0-%D0%BC%D0%B8%D0%BC%D0%B8%D0%BA%D1%80%D0%B8%D1%8F-640045.jpe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852936"/>
            <a:ext cx="4326632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102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/>
              <a:t>Мимикрия под ядовитых собратьев встречается не только у насекомых. Так, глухая крапива очень похожа на жгучую крапиву, но у нее нет жгучих волосков.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3456384" cy="4032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44824"/>
            <a:ext cx="3744416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342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sz="1800" b="1" dirty="0"/>
              <a:t>Мимикрия </a:t>
            </a:r>
            <a:r>
              <a:rPr lang="ru-RU" sz="1800" b="1" dirty="0" smtClean="0"/>
              <a:t>звука</a:t>
            </a:r>
            <a:br>
              <a:rPr lang="ru-RU" sz="1800" b="1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В Северной и Южной Америке обитает кроличий сыч, получивший своё название из-за «привычки» жить в норах в земле</a:t>
            </a:r>
            <a:r>
              <a:rPr lang="ru-RU" sz="1800" dirty="0" smtClean="0"/>
              <a:t>. </a:t>
            </a:r>
            <a:r>
              <a:rPr lang="ru-RU" sz="1800" dirty="0"/>
              <a:t>Если к норе приближается какое-нибудь опасное животное, сыч издаёт звуки, напоминающие погремушку гремучей змеи – с этим опасным существом немногие решаются иметь дело</a:t>
            </a:r>
            <a:r>
              <a:rPr lang="ru-RU" sz="1800" dirty="0" smtClean="0"/>
              <a:t>!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Объект 3" descr="http://www.tepid.ru/images-1/burrowing-owl-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88840"/>
            <a:ext cx="4724387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831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</TotalTime>
  <Words>283</Words>
  <Application>Microsoft Office PowerPoint</Application>
  <PresentationFormat>Экран (4:3)</PresentationFormat>
  <Paragraphs>41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Проектно-исследовательская работа  Тема:  «КАК ЖИВЫЕ ОРГАНИЗМЫ ПРИСПОСАБЛИВАЮТСЯ  К ОКРУЖАЮЩЕЙ СРЕДЕ?  ЧТО ТАКОЕ МИМИКРИЯ?»</vt:lpstr>
      <vt:lpstr>Введение </vt:lpstr>
      <vt:lpstr>Мимикрия цвета  Немало примеров маскировки под цвет окружающей среды среди птиц и животных. Часто они имеют окраску, гармонирующую с местом их обитания</vt:lpstr>
      <vt:lpstr>Мимикрия формы  Наиболее часто такая маскировка встречается у насекомых. </vt:lpstr>
      <vt:lpstr>Другой пример - бабочка каллима из Юго-Восточной Азии. У них красивые яркоокрашенные крылья, но только с верхней стороны. В сложенном виде они похожи на засохший листик. У этой бабочки появляется два поколения в год, причём внешний вид каждого из поколений зависит от того, рождаются ли они в засушливый сезон или же в сезон дождей. У них на крыльях могут даже быть узоры, которые делают их похожими на лист, находящийся на разных стадиях разложения, в их крыльях даже могут быть небольшие дырочки для пущего сходства. </vt:lpstr>
      <vt:lpstr>Имитаторы  Еще один вид мимикрии - это подражание другим животным или растениям. Так, ряд насекомых, умеющих выделять ядовитые или едкие вещества, имеет яркую предупреждающую окраску, как бы говорящую: "Не тронь, ядовито!" Обычно врагам таких насекомых достаточно одной-двух попыток полакомиться ими, чтобы усвоить урок и в дальнейшем их избегать. Рядом с подобными насекомыми встречаются другие виды насекомых, у которых ядовитой защиты нет, но они копируют яркий угрожающий внешний вид "защищенных" собратьев, и поэтому враги опасаются их трогать. Так, бабочки-геликониды, обитающие в Бразилии, абсолютно несъедобны для птиц. И вполне вкусные бабочки-белянки выживают, потому что приобрели очень похожую на геликонид окраску крыльев</vt:lpstr>
      <vt:lpstr>Бабочки-стеклянницы – безобидные существа, но обладающие окраской, схожей с окраской осы – грозного насекомого. Жёлто-черные полосы, да ещё и умение жужжать, что вообще не характерно для бабочек, отпугивают любого потенциального врага беззащитной бабочки. </vt:lpstr>
      <vt:lpstr>Мимикрия под ядовитых собратьев встречается не только у насекомых. Так, глухая крапива очень похожа на жгучую крапиву, но у нее нет жгучих волосков. </vt:lpstr>
      <vt:lpstr>Мимикрия звука  В Северной и Южной Америке обитает кроличий сыч, получивший своё название из-за «привычки» жить в норах в земле. Если к норе приближается какое-нибудь опасное животное, сыч издаёт звуки, напоминающие погремушку гремучей змеи – с этим опасным существом немногие решаются иметь дело! </vt:lpstr>
      <vt:lpstr>Мимикрия запаха   Самый большой на нашей планете цветок - раффлезия - пахнет очень неприятно: гнилым мясом! «Аромат» привлекает мух и в результате этой небольшой хитрости опыляют раффлезию.  </vt:lpstr>
      <vt:lpstr>Коллективная мимикрия  Большая группа небольших по размерам организмов сбивается в плотное скопление, чтобы создать образ крупного животного. 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Проектно-исследовательская работа Тема: «КАК ЖИВЫЕ ОРГАНИЗМЫ ПРИСПОСАБЛИВАЮТСЯ  К ОКРУЖАЮЩЕЙ СРЕДЕ? ЧТО ТАКОЕ МИМИКРИЯ?»</dc:title>
  <dc:creator>User</dc:creator>
  <cp:lastModifiedBy>User</cp:lastModifiedBy>
  <cp:revision>15</cp:revision>
  <dcterms:created xsi:type="dcterms:W3CDTF">2016-03-01T17:34:56Z</dcterms:created>
  <dcterms:modified xsi:type="dcterms:W3CDTF">2016-03-02T10:17:27Z</dcterms:modified>
</cp:coreProperties>
</file>