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4" r:id="rId4"/>
    <p:sldId id="273" r:id="rId5"/>
    <p:sldId id="258" r:id="rId6"/>
    <p:sldId id="259" r:id="rId7"/>
    <p:sldId id="260" r:id="rId8"/>
    <p:sldId id="262" r:id="rId9"/>
    <p:sldId id="261" r:id="rId10"/>
    <p:sldId id="278" r:id="rId11"/>
    <p:sldId id="276" r:id="rId12"/>
    <p:sldId id="269" r:id="rId13"/>
    <p:sldId id="279" r:id="rId14"/>
    <p:sldId id="270" r:id="rId15"/>
    <p:sldId id="280" r:id="rId16"/>
    <p:sldId id="281" r:id="rId17"/>
    <p:sldId id="282" r:id="rId18"/>
    <p:sldId id="263" r:id="rId19"/>
    <p:sldId id="264" r:id="rId20"/>
    <p:sldId id="265" r:id="rId21"/>
    <p:sldId id="271" r:id="rId22"/>
    <p:sldId id="274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1814"/>
    <a:srgbClr val="CF1B17"/>
    <a:srgbClr val="FF9999"/>
    <a:srgbClr val="E41F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4660"/>
  </p:normalViewPr>
  <p:slideViewPr>
    <p:cSldViewPr>
      <p:cViewPr varScale="1">
        <p:scale>
          <a:sx n="83" d="100"/>
          <a:sy n="83" d="100"/>
        </p:scale>
        <p:origin x="-16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E6E673-80EE-4F67-A404-C55B6E763197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80E593-DA37-4231-BCB4-39C0F268611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692696"/>
            <a:ext cx="917682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8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Инновационные формы </a:t>
            </a:r>
            <a:r>
              <a:rPr lang="ru-RU" sz="5800" b="1" dirty="0">
                <a:solidFill>
                  <a:srgbClr val="B81814"/>
                </a:solidFill>
                <a:latin typeface="Monotype Corsiva" panose="03010101010201010101" pitchFamily="66" charset="0"/>
              </a:rPr>
              <a:t>работы на уроках </a:t>
            </a:r>
            <a:r>
              <a:rPr lang="ru-RU" sz="58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 музыки </a:t>
            </a:r>
          </a:p>
          <a:p>
            <a:pPr algn="ctr"/>
            <a:r>
              <a:rPr lang="ru-RU" sz="58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в </a:t>
            </a:r>
            <a:r>
              <a:rPr lang="ru-RU" sz="5800" b="1" dirty="0">
                <a:solidFill>
                  <a:srgbClr val="B81814"/>
                </a:solidFill>
                <a:latin typeface="Monotype Corsiva" panose="03010101010201010101" pitchFamily="66" charset="0"/>
              </a:rPr>
              <a:t>начальной школе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3789040"/>
            <a:ext cx="340670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solidFill>
                  <a:srgbClr val="B81814"/>
                </a:solidFill>
                <a:latin typeface="Monotype Corsiva" panose="03010101010201010101" pitchFamily="66" charset="0"/>
              </a:rPr>
              <a:t>Ситникова</a:t>
            </a:r>
            <a:r>
              <a:rPr lang="ru-RU" sz="3600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 Е.В.,</a:t>
            </a:r>
          </a:p>
          <a:p>
            <a:r>
              <a:rPr lang="ru-RU" sz="3600" dirty="0">
                <a:solidFill>
                  <a:srgbClr val="B81814"/>
                </a:solidFill>
                <a:latin typeface="Monotype Corsiva" panose="03010101010201010101" pitchFamily="66" charset="0"/>
              </a:rPr>
              <a:t>у</a:t>
            </a:r>
            <a:r>
              <a:rPr lang="ru-RU" sz="3600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читель музыки</a:t>
            </a:r>
            <a:endParaRPr lang="ru-RU" sz="3600" dirty="0" smtClean="0">
              <a:solidFill>
                <a:srgbClr val="B81814"/>
              </a:solidFill>
            </a:endParaRPr>
          </a:p>
          <a:p>
            <a:r>
              <a:rPr lang="en-US" sz="3600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I</a:t>
            </a:r>
            <a:r>
              <a:rPr lang="ru-RU" sz="3600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 категории</a:t>
            </a:r>
          </a:p>
          <a:p>
            <a:r>
              <a:rPr lang="ru-RU" sz="3600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МБОУ СОШ №15</a:t>
            </a:r>
          </a:p>
        </p:txBody>
      </p:sp>
    </p:spTree>
    <p:extLst>
      <p:ext uri="{BB962C8B-B14F-4D97-AF65-F5344CB8AC3E}">
        <p14:creationId xmlns="" xmlns:p14="http://schemas.microsoft.com/office/powerpoint/2010/main" val="2128545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Творческое объединение С песней по жизни педагог дополнительного образования Ситникова Е.В\Фото детей и школы\DSC08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3411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" y="-27384"/>
            <a:ext cx="9143644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Проектно-исследовательская деятельность учащихся</a:t>
            </a:r>
          </a:p>
          <a:p>
            <a:pPr lvl="0" algn="ctr"/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pPr marL="571500" lvl="0" indent="-571500">
              <a:buFontTx/>
              <a:buChar char="-"/>
            </a:pPr>
            <a:r>
              <a:rPr lang="ru-RU" sz="3600" b="1" i="1" dirty="0">
                <a:solidFill>
                  <a:srgbClr val="B81814"/>
                </a:solidFill>
                <a:latin typeface="Monotype Corsiva" panose="03010101010201010101" pitchFamily="66" charset="0"/>
              </a:rPr>
              <a:t>л</a:t>
            </a:r>
            <a:r>
              <a:rPr lang="ru-RU" sz="36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ичностно ориентирована;</a:t>
            </a:r>
          </a:p>
          <a:p>
            <a:pPr marL="571500" lvl="0" indent="-571500">
              <a:buFontTx/>
              <a:buChar char="-"/>
            </a:pPr>
            <a:r>
              <a:rPr lang="ru-RU" sz="36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характеризуется возрастанием интереса и вовлеченности в работу по мере ее выполнения;</a:t>
            </a:r>
          </a:p>
          <a:p>
            <a:pPr marL="571500" lvl="0" indent="-571500">
              <a:buFontTx/>
              <a:buChar char="-"/>
            </a:pPr>
            <a:r>
              <a:rPr lang="ru-RU" sz="36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позволяет реализовывать педагогические цели на всех этапах;</a:t>
            </a:r>
          </a:p>
          <a:p>
            <a:pPr marL="571500" lvl="0" indent="-571500">
              <a:buFontTx/>
              <a:buChar char="-"/>
            </a:pPr>
            <a:r>
              <a:rPr lang="ru-RU" sz="36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позволяет учиться на собственном опыте, на реализации конкретного дела;</a:t>
            </a:r>
          </a:p>
          <a:p>
            <a:pPr marL="571500" lvl="0" indent="-571500">
              <a:buFontTx/>
              <a:buChar char="-"/>
            </a:pPr>
            <a:r>
              <a:rPr lang="ru-RU" sz="36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приносит удовлетворение ученикам, видящим продукт собственного труда. </a:t>
            </a:r>
          </a:p>
          <a:p>
            <a:pPr marL="571500" lvl="0" indent="-571500">
              <a:buFontTx/>
              <a:buChar char="-"/>
            </a:pPr>
            <a:endParaRPr lang="ru-RU" sz="4000" b="1" i="1" dirty="0">
              <a:solidFill>
                <a:srgbClr val="E41F1A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9044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6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2983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tvoyrebenok.ru/images/presentation/nice/b/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395459"/>
            <a:ext cx="534312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Русские </a:t>
            </a:r>
          </a:p>
          <a:p>
            <a:r>
              <a:rPr lang="ru-RU" sz="4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народные</a:t>
            </a:r>
          </a:p>
          <a:p>
            <a:r>
              <a:rPr lang="ru-RU" sz="4800" b="1" i="1" dirty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м</a:t>
            </a:r>
            <a:r>
              <a:rPr lang="ru-RU" sz="4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узыкальные </a:t>
            </a:r>
          </a:p>
          <a:p>
            <a:r>
              <a:rPr lang="ru-RU" sz="4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инструменты</a:t>
            </a:r>
            <a:endParaRPr lang="ru-RU" sz="4800" b="1" i="1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Segoe Script" panose="020B0504020000000003" pitchFamily="34" charset="0"/>
            </a:endParaRPr>
          </a:p>
        </p:txBody>
      </p:sp>
      <p:pic>
        <p:nvPicPr>
          <p:cNvPr id="2052" name="Picture 4" descr="http://www.muz-urok.ru/balalayka/balalaika_prim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11880"/>
            <a:ext cx="2880320" cy="4992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95934" y="4077072"/>
            <a:ext cx="4955203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Выполнили:</a:t>
            </a:r>
          </a:p>
          <a:p>
            <a:r>
              <a:rPr lang="ru-RU" sz="2800" b="1" i="1" dirty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у</a:t>
            </a:r>
            <a:r>
              <a:rPr lang="ru-RU" sz="2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ченицы  3 «А» класса</a:t>
            </a:r>
          </a:p>
          <a:p>
            <a:r>
              <a:rPr lang="ru-RU" sz="2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Калинкина Ксения  и </a:t>
            </a:r>
          </a:p>
          <a:p>
            <a:r>
              <a:rPr lang="ru-RU" sz="2800" b="1" i="1" dirty="0" err="1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Бортникова</a:t>
            </a:r>
            <a:r>
              <a:rPr lang="ru-RU" sz="28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Script" panose="020B0504020000000003" pitchFamily="34" charset="0"/>
              </a:rPr>
              <a:t> Дарья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3460776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6" y="0"/>
            <a:ext cx="91833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92448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SC0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SCN5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ser\Desktop\DSCN0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64904"/>
            <a:ext cx="4307388" cy="3384376"/>
          </a:xfrm>
          <a:prstGeom prst="rect">
            <a:avLst/>
          </a:prstGeom>
          <a:noFill/>
        </p:spPr>
      </p:pic>
      <p:pic>
        <p:nvPicPr>
          <p:cNvPr id="16386" name="Picture 2" descr="C:\Users\user\Desktop\DSCN05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4250228" cy="3168352"/>
          </a:xfrm>
          <a:prstGeom prst="rect">
            <a:avLst/>
          </a:prstGeom>
          <a:noFill/>
        </p:spPr>
      </p:pic>
      <p:pic>
        <p:nvPicPr>
          <p:cNvPr id="2" name="Picture 2" descr="C:\Users\user\Desktop\DSCN05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717032"/>
            <a:ext cx="2376264" cy="30243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62376" y="2462"/>
            <a:ext cx="9206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</a:t>
            </a:r>
          </a:p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индивидуально-деятельностного подхода </a:t>
            </a:r>
          </a:p>
          <a:p>
            <a:pPr algn="ctr"/>
            <a:endParaRPr lang="ru-RU" sz="4000" b="1" dirty="0" smtClean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творческая работа учащихся, умение корректировать ее;</a:t>
            </a: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самоконтроль</a:t>
            </a:r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70244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Творческое объединение С песней по жизни педагог дополнительного образования Ситникова Е.В\Фото детей и школы\DSC085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36407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E:\Творческое объединение С песней по жизни педагог дополнительного образования Ситникова Е.В\Фото детей и школы\DSCN04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6835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824" y="315373"/>
            <a:ext cx="917682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Информационные компьютерные технологии </a:t>
            </a:r>
            <a:endParaRPr lang="ru-RU" sz="4000" b="1" dirty="0" smtClean="0">
              <a:solidFill>
                <a:srgbClr val="B81814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- наличие </a:t>
            </a:r>
            <a:r>
              <a:rPr lang="ru-RU" sz="4000" b="1" dirty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 творческом плане </a:t>
            </a: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задач</a:t>
            </a:r>
            <a:r>
              <a:rPr lang="ru-RU" sz="4000" b="1" dirty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, требующих компьютерных технологий для их </a:t>
            </a: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решения;</a:t>
            </a: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- использование </a:t>
            </a:r>
            <a:r>
              <a:rPr lang="ru-RU" sz="4000" b="1" dirty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готовых электронных </a:t>
            </a: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образовательных  ресурсов</a:t>
            </a:r>
          </a:p>
          <a:p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074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E:\Творческое объединение С песней по жизни педагог дополнительного образования Ситникова Е.В\Фото детей и школы\IMG_16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93755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46190"/>
            <a:ext cx="2611810" cy="261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12976"/>
            <a:ext cx="302433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C:\Users\user\Pictures\MP Navigator EX\2014_03_20\IMG_00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88640"/>
            <a:ext cx="2581036" cy="2304256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662061"/>
            <a:ext cx="4347592" cy="326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53738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27500"/>
            <a:ext cx="9144000" cy="728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Творческое объединение С песней по жизни педагог дополнительного образования Ситникова Е.В\Фото детей и школы\IMG_16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15416"/>
            <a:ext cx="4474854" cy="5695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Творческое объединение С песней по жизни педагог дополнительного образования Ситникова Е.В\Фото детей и школы\IMG_07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695" y="3429000"/>
            <a:ext cx="4363904" cy="3272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4783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.picsfab.com/static/contents/images/f/8/c/d06116870c66737e8f42a68dad2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" y="0"/>
            <a:ext cx="91343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9198"/>
            <a:ext cx="432201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Благодарю</a:t>
            </a:r>
          </a:p>
          <a:p>
            <a:r>
              <a:rPr lang="ru-RU" sz="6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/>
              </a:rPr>
              <a:t>за внимание!</a:t>
            </a:r>
            <a:endParaRPr lang="ru-RU" sz="6600" dirty="0">
              <a:blipFill dpi="0" rotWithShape="1">
                <a:blip r:embed="rId3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0349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148064" y="4365104"/>
          <a:ext cx="1440160" cy="2088232"/>
        </p:xfrm>
        <a:graphic>
          <a:graphicData uri="http://schemas.openxmlformats.org/presentationml/2006/ole">
            <p:oleObj spid="_x0000_s1027" name="Acrobat Document" r:id="rId4" imgW="5248072" imgH="7772400" progId="AcroExch.Document.7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71590" y="4509120"/>
          <a:ext cx="1629309" cy="2174216"/>
        </p:xfrm>
        <a:graphic>
          <a:graphicData uri="http://schemas.openxmlformats.org/presentationml/2006/ole">
            <p:oleObj spid="_x0000_s1029" name="Acrobat Document" r:id="rId5" imgW="5505315" imgH="7705545" progId="AcroExch.Document.7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3923928" y="3140968"/>
          <a:ext cx="1512168" cy="2016224"/>
        </p:xfrm>
        <a:graphic>
          <a:graphicData uri="http://schemas.openxmlformats.org/presentationml/2006/ole">
            <p:oleObj spid="_x0000_s1032" name="Acrobat Document" r:id="rId6" imgW="5343457" imgH="7838985" progId="AcroExch.Document.7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1619672" y="2492896"/>
          <a:ext cx="1611871" cy="2016224"/>
        </p:xfrm>
        <a:graphic>
          <a:graphicData uri="http://schemas.openxmlformats.org/presentationml/2006/ole">
            <p:oleObj spid="_x0000_s1034" name="Acrobat Document" r:id="rId7" imgW="5229157" imgH="7676970" progId="AcroExch.Document.7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395536" y="1124744"/>
          <a:ext cx="1656184" cy="2016224"/>
        </p:xfrm>
        <a:graphic>
          <a:graphicData uri="http://schemas.openxmlformats.org/presentationml/2006/ole">
            <p:oleObj spid="_x0000_s1035" name="Acrobat Document" r:id="rId8" imgW="5429115" imgH="7705545" progId="AcroExch.Document.7">
              <p:embed/>
            </p:oleObj>
          </a:graphicData>
        </a:graphic>
      </p:graphicFrame>
      <p:pic>
        <p:nvPicPr>
          <p:cNvPr id="1026" name="Picture 2" descr="C:\Users\user\Desktop\IM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2" y="1052736"/>
            <a:ext cx="1512168" cy="2232248"/>
          </a:xfrm>
          <a:prstGeom prst="rect">
            <a:avLst/>
          </a:prstGeom>
          <a:noFill/>
        </p:spPr>
      </p:pic>
      <p:pic>
        <p:nvPicPr>
          <p:cNvPr id="1038" name="Picture 14" descr="C:\Users\user\Pictures\MP Navigator EX\2014_03_20\IMG_00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5229200"/>
            <a:ext cx="1224136" cy="1080120"/>
          </a:xfrm>
          <a:prstGeom prst="rect">
            <a:avLst/>
          </a:prstGeom>
          <a:noFill/>
        </p:spPr>
      </p:pic>
      <p:pic>
        <p:nvPicPr>
          <p:cNvPr id="1031" name="Picture 7" descr="C:\Users\user\Pictures\MP Navigator EX\2014_03_19\IMG_000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168" y="1988840"/>
            <a:ext cx="1512168" cy="2160240"/>
          </a:xfrm>
          <a:prstGeom prst="rect">
            <a:avLst/>
          </a:prstGeom>
          <a:noFill/>
        </p:spPr>
      </p:pic>
      <p:pic>
        <p:nvPicPr>
          <p:cNvPr id="1041" name="Picture 17" descr="C:\Users\user\Desktop\IMG_000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4869160"/>
            <a:ext cx="1224136" cy="10801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УМК для 1-4 классов «Музыка»</a:t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9" name="Picture 15" descr="C:\Users\user\Pictures\MP Navigator EX\2014_03_20\IMG_0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20072" y="1484784"/>
            <a:ext cx="1152128" cy="1008112"/>
          </a:xfrm>
          <a:prstGeom prst="rect">
            <a:avLst/>
          </a:prstGeom>
          <a:noFill/>
        </p:spPr>
      </p:pic>
      <p:pic>
        <p:nvPicPr>
          <p:cNvPr id="1037" name="Picture 13" descr="C:\Users\user\Pictures\MP Navigator EX\2014_03_20\IM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43808" y="1700808"/>
            <a:ext cx="1224136" cy="10801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Творческое объединение С песней по жизни педагог дополнительного образования Ситникова Е.В\Фото детей и школы\IMG_14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68730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480" y="188640"/>
            <a:ext cx="91265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Нетрадиционные </a:t>
            </a:r>
          </a:p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образовательные технологии:</a:t>
            </a:r>
          </a:p>
          <a:p>
            <a:pPr algn="ctr"/>
            <a:endParaRPr lang="ru-RU" sz="4000" b="1" dirty="0" smtClean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развития критического</a:t>
            </a: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     мышления;</a:t>
            </a: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развивающего обучения;</a:t>
            </a: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индивидуально-деятельностного подхода;</a:t>
            </a:r>
          </a:p>
          <a:p>
            <a:pPr marL="571500" indent="-571500">
              <a:buFontTx/>
              <a:buChar char="-"/>
            </a:pP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информационные компьютерные технологии.</a:t>
            </a:r>
          </a:p>
        </p:txBody>
      </p:sp>
    </p:spTree>
    <p:extLst>
      <p:ext uri="{BB962C8B-B14F-4D97-AF65-F5344CB8AC3E}">
        <p14:creationId xmlns="" xmlns:p14="http://schemas.microsoft.com/office/powerpoint/2010/main" val="4167401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824" y="332656"/>
            <a:ext cx="91768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развития </a:t>
            </a:r>
          </a:p>
          <a:p>
            <a:pPr algn="ctr"/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критического мышления</a:t>
            </a:r>
          </a:p>
          <a:p>
            <a:pPr algn="ctr"/>
            <a:endParaRPr lang="ru-RU" sz="4000" b="1" dirty="0" smtClean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1.Стадия вызова. Пробуждение интереса к предмету</a:t>
            </a: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2.Стадия реализации смысла. Осмысление материала во время работы над ним.</a:t>
            </a:r>
          </a:p>
          <a:p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3.Стадия рефлексии. Обобщение материала, подведение итогов.</a:t>
            </a:r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5635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lucas-nuelle.ru/images/axilon/NEUBILD/Artikelbilder/ST/80/ST8081-1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6" y="0"/>
            <a:ext cx="92482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2773" y="2924944"/>
            <a:ext cx="44871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Классическая музыка </a:t>
            </a:r>
            <a:endParaRPr lang="ru-RU" sz="4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73903" y="1112550"/>
            <a:ext cx="32720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solidFill>
                  <a:prstClr val="white"/>
                </a:solidFill>
                <a:latin typeface="Monotype Corsiva" panose="03010101010201010101" pitchFamily="66" charset="0"/>
              </a:rPr>
              <a:t>с</a:t>
            </a:r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имфонический </a:t>
            </a:r>
          </a:p>
          <a:p>
            <a:pPr algn="ctr"/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оркестр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1134401"/>
            <a:ext cx="25523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композитор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4" y="1753621"/>
            <a:ext cx="12827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рояль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5" y="414908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скрипка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0651" y="3599498"/>
            <a:ext cx="18053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концерт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76215" y="4517164"/>
            <a:ext cx="2520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музыканты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617349" y="2435989"/>
            <a:ext cx="861775" cy="704979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7" idx="2"/>
          </p:cNvCxnSpPr>
          <p:nvPr/>
        </p:nvCxnSpPr>
        <p:spPr>
          <a:xfrm>
            <a:off x="3975943" y="1842287"/>
            <a:ext cx="0" cy="1298681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84168" y="2356576"/>
            <a:ext cx="795731" cy="704979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2048236" y="3599499"/>
            <a:ext cx="939588" cy="707885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716016" y="3599498"/>
            <a:ext cx="0" cy="1053638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709763" y="3247008"/>
            <a:ext cx="958581" cy="542032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39657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victorschoolmorena.com/images/slider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0"/>
            <a:ext cx="9176823" cy="6882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B81814"/>
                </a:solidFill>
                <a:latin typeface="Monotype Corsiva" panose="03010101010201010101" pitchFamily="66" charset="0"/>
              </a:rPr>
              <a:t>Технология развивающего </a:t>
            </a:r>
            <a:r>
              <a:rPr lang="ru-RU" sz="4000" b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обучения</a:t>
            </a:r>
          </a:p>
          <a:p>
            <a:pPr algn="ctr"/>
            <a:endParaRPr lang="ru-RU" sz="4000" b="1" dirty="0" smtClean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pPr marL="571500" indent="-571500">
              <a:buFontTx/>
              <a:buChar char="-"/>
            </a:pPr>
            <a:r>
              <a:rPr lang="ru-RU" sz="40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проблемное </a:t>
            </a:r>
            <a:r>
              <a:rPr lang="ru-RU" sz="4000" b="1" i="1" dirty="0">
                <a:solidFill>
                  <a:srgbClr val="B81814"/>
                </a:solidFill>
                <a:latin typeface="Monotype Corsiva" panose="03010101010201010101" pitchFamily="66" charset="0"/>
              </a:rPr>
              <a:t>изложение учебного </a:t>
            </a:r>
            <a:r>
              <a:rPr lang="ru-RU" sz="40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материала;</a:t>
            </a:r>
          </a:p>
          <a:p>
            <a:pPr marL="571500" indent="-571500">
              <a:buFontTx/>
              <a:buChar char="-"/>
            </a:pPr>
            <a:r>
              <a:rPr lang="ru-RU" sz="4000" b="1" i="1" dirty="0" err="1" smtClean="0">
                <a:solidFill>
                  <a:srgbClr val="B81814"/>
                </a:solidFill>
                <a:latin typeface="Monotype Corsiva" panose="03010101010201010101" pitchFamily="66" charset="0"/>
              </a:rPr>
              <a:t>частичнопоисковая</a:t>
            </a:r>
            <a:r>
              <a:rPr lang="ru-RU" sz="40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 деятельность;</a:t>
            </a:r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  <a:p>
            <a:pPr marL="571500" indent="-571500">
              <a:buFontTx/>
              <a:buChar char="-"/>
            </a:pPr>
            <a:r>
              <a:rPr lang="ru-RU" sz="4000" b="1" i="1" dirty="0" smtClean="0">
                <a:solidFill>
                  <a:srgbClr val="B81814"/>
                </a:solidFill>
                <a:latin typeface="Monotype Corsiva" panose="03010101010201010101" pitchFamily="66" charset="0"/>
              </a:rPr>
              <a:t>самостоятельная </a:t>
            </a:r>
            <a:r>
              <a:rPr lang="ru-RU" sz="4000" b="1" i="1" dirty="0">
                <a:solidFill>
                  <a:srgbClr val="B81814"/>
                </a:solidFill>
                <a:latin typeface="Monotype Corsiva" panose="03010101010201010101" pitchFamily="66" charset="0"/>
              </a:rPr>
              <a:t>проектная исследовательская деятельность</a:t>
            </a:r>
            <a:endParaRPr lang="ru-RU" sz="4000" b="1" dirty="0">
              <a:solidFill>
                <a:srgbClr val="B8181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894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E:\Творческое объединение С песней по жизни педагог дополнительного образования Ситникова Е.В\Фото детей и школы\IMG_13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4894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200</Words>
  <Application>Microsoft Office PowerPoint</Application>
  <PresentationFormat>Экран (4:3)</PresentationFormat>
  <Paragraphs>65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Поток</vt:lpstr>
      <vt:lpstr>Acrobat Document</vt:lpstr>
      <vt:lpstr>Слайд 1</vt:lpstr>
      <vt:lpstr> </vt:lpstr>
      <vt:lpstr>        УМК для 1-4 классов «Музыка» 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 </vt:lpstr>
      <vt:lpstr>Слайд 15</vt:lpstr>
      <vt:lpstr>Слайд 16</vt:lpstr>
      <vt:lpstr>Слайд 17</vt:lpstr>
      <vt:lpstr>Слайд 18</vt:lpstr>
      <vt:lpstr>Слайд 19</vt:lpstr>
      <vt:lpstr> </vt:lpstr>
      <vt:lpstr>             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евросеть</dc:creator>
  <cp:lastModifiedBy>user</cp:lastModifiedBy>
  <cp:revision>35</cp:revision>
  <dcterms:created xsi:type="dcterms:W3CDTF">2014-03-18T18:41:11Z</dcterms:created>
  <dcterms:modified xsi:type="dcterms:W3CDTF">2014-03-22T05:20:24Z</dcterms:modified>
</cp:coreProperties>
</file>