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319" r:id="rId2"/>
    <p:sldId id="256" r:id="rId3"/>
    <p:sldId id="287" r:id="rId4"/>
    <p:sldId id="306" r:id="rId5"/>
    <p:sldId id="294" r:id="rId6"/>
    <p:sldId id="300" r:id="rId7"/>
    <p:sldId id="295" r:id="rId8"/>
    <p:sldId id="307" r:id="rId9"/>
    <p:sldId id="313" r:id="rId10"/>
    <p:sldId id="310" r:id="rId11"/>
    <p:sldId id="321" r:id="rId12"/>
    <p:sldId id="311" r:id="rId13"/>
    <p:sldId id="317" r:id="rId14"/>
    <p:sldId id="312" r:id="rId15"/>
    <p:sldId id="296" r:id="rId16"/>
    <p:sldId id="299" r:id="rId17"/>
    <p:sldId id="297" r:id="rId18"/>
    <p:sldId id="324" r:id="rId19"/>
    <p:sldId id="301" r:id="rId20"/>
    <p:sldId id="302" r:id="rId21"/>
    <p:sldId id="303" r:id="rId22"/>
    <p:sldId id="304" r:id="rId23"/>
    <p:sldId id="322" r:id="rId24"/>
    <p:sldId id="279" r:id="rId25"/>
    <p:sldId id="282" r:id="rId26"/>
    <p:sldId id="320" r:id="rId27"/>
    <p:sldId id="323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Rg st="1" end="28"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CC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11" autoAdjust="0"/>
    <p:restoredTop sz="94660"/>
  </p:normalViewPr>
  <p:slideViewPr>
    <p:cSldViewPr>
      <p:cViewPr varScale="1">
        <p:scale>
          <a:sx n="58" d="100"/>
          <a:sy n="58" d="100"/>
        </p:scale>
        <p:origin x="-19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65539" name="Group 3"/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65540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/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41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42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43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44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45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46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5547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48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/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49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50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51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52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/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65553" name="Group 17"/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65554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55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56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5557" name="Group 21"/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65558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59" name="Freeform 23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60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5561" name="Group 25"/>
            <p:cNvGrpSpPr>
              <a:grpSpLocks/>
            </p:cNvGrpSpPr>
            <p:nvPr userDrawn="1"/>
          </p:nvGrpSpPr>
          <p:grpSpPr bwMode="auto">
            <a:xfrm rot="-1307516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65562" name="Freeform 26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63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64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5565" name="Group 29"/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65566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67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68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5569" name="Group 33"/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65570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71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72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5573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74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75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76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77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78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79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5580" name="Rectangle 4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2FFE89C-804F-4094-9241-C9FC98215ACF}" type="datetimeFigureOut">
              <a:rPr lang="ru-RU"/>
              <a:pPr/>
              <a:t>12.10.2017</a:t>
            </a:fld>
            <a:endParaRPr lang="ru-RU"/>
          </a:p>
        </p:txBody>
      </p:sp>
      <p:sp>
        <p:nvSpPr>
          <p:cNvPr id="65581" name="Rectangle 4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5582" name="Rectangle 4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9827346-3016-4485-9622-13E9D42BEA3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5583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5584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64D473-ED85-4049-9EE7-290A9CE0891C}" type="datetimeFigureOut">
              <a:rPr lang="ru-RU"/>
              <a:pPr/>
              <a:t>12.10.2017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1956D7-DDE2-4019-960A-1FAE8C7498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13074F-E0BC-4974-A551-B4706BFDA16B}" type="datetimeFigureOut">
              <a:rPr lang="ru-RU"/>
              <a:pPr/>
              <a:t>12.10.2017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0524F6-6D3F-4F89-B032-D84E90146B9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E4C67-9762-4AEF-8559-32191D240BA8}" type="datetimeFigureOut">
              <a:rPr lang="ru-RU"/>
              <a:pPr/>
              <a:t>12.10.2017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FA5104-F615-46C1-9750-D6C555BB20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BBF00A-66BD-42B3-9697-93FDA2FEC8F2}" type="datetimeFigureOut">
              <a:rPr lang="ru-RU"/>
              <a:pPr/>
              <a:t>12.10.2017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FBAE78-2BDF-4225-B108-269297D34E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7A1832-7216-490B-8289-B314178AAA0D}" type="datetimeFigureOut">
              <a:rPr lang="ru-RU"/>
              <a:pPr/>
              <a:t>12.10.2017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AD1B4D-FD16-4766-B5B7-D1E600EF4B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B46CD6-FE89-4BA0-B057-D0B0D67A0D65}" type="datetimeFigureOut">
              <a:rPr lang="ru-RU"/>
              <a:pPr/>
              <a:t>12.10.2017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0C8A68-6A10-4AAD-9B9A-8FD8627405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05A18C-FDAA-4387-BB8D-C408A22308B2}" type="datetimeFigureOut">
              <a:rPr lang="ru-RU"/>
              <a:pPr/>
              <a:t>12.10.2017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ADF2F0-AC87-4540-BFA9-29DE305F03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1EE823-E1FE-4BFC-AEEC-9FB4B626135E}" type="datetimeFigureOut">
              <a:rPr lang="ru-RU"/>
              <a:pPr/>
              <a:t>12.10.2017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F50E1-0E29-4790-80E9-31225F592B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6B1E1A-B774-47E7-B7E1-79E27D51159E}" type="datetimeFigureOut">
              <a:rPr lang="ru-RU"/>
              <a:pPr/>
              <a:t>12.10.2017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178148-5D55-458E-AFF8-7A8A2B81FE0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5431B2-00D1-4FC4-819D-AD20A87DD73E}" type="datetimeFigureOut">
              <a:rPr lang="ru-RU"/>
              <a:pPr/>
              <a:t>12.10.2017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23A85-4197-443C-8E97-FC3CA396B2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4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64515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64516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64517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18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19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4520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/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64521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64522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23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24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25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26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4527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64528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/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4529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4530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9" y="1720"/>
                  <a:ext cx="60" cy="27"/>
                </a:xfrm>
                <a:custGeom>
                  <a:avLst/>
                  <a:gdLst/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64531" name="Group 19"/>
            <p:cNvGrpSpPr>
              <a:grpSpLocks/>
            </p:cNvGrpSpPr>
            <p:nvPr/>
          </p:nvGrpSpPr>
          <p:grpSpPr bwMode="auto">
            <a:xfrm rot="-15351438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64532" name="Freeform 2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33" name="Freeform 2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34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4535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64536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37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38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4539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64540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41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42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4543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/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4544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45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46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47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48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49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50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51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52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53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54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55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56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/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455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4558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455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DDBA91A8-3F7D-4D5E-92F3-10BED7E8BE52}" type="datetimeFigureOut">
              <a:rPr lang="ru-RU"/>
              <a:pPr/>
              <a:t>12.10.2017</a:t>
            </a:fld>
            <a:endParaRPr lang="ru-RU"/>
          </a:p>
        </p:txBody>
      </p:sp>
      <p:sp>
        <p:nvSpPr>
          <p:cNvPr id="6456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6456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BAAF0B3-93B7-43FA-BC39-F05B811AC2D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arforik.com/products_pictures/710_mini.jpg" TargetMode="External"/><Relationship Id="rId13" Type="http://schemas.openxmlformats.org/officeDocument/2006/relationships/image" Target="http://www.farforik.com/products_pictures/711_mini.jpg" TargetMode="External"/><Relationship Id="rId18" Type="http://schemas.openxmlformats.org/officeDocument/2006/relationships/image" Target="../media/image29.jpeg"/><Relationship Id="rId3" Type="http://schemas.openxmlformats.org/officeDocument/2006/relationships/image" Target="../media/image23.jpeg"/><Relationship Id="rId21" Type="http://schemas.openxmlformats.org/officeDocument/2006/relationships/image" Target="../media/image30.jpeg"/><Relationship Id="rId7" Type="http://schemas.openxmlformats.org/officeDocument/2006/relationships/image" Target="http://www.farforik.com/products_pictures/713_mini.jpg" TargetMode="External"/><Relationship Id="rId12" Type="http://schemas.openxmlformats.org/officeDocument/2006/relationships/image" Target="../media/image26.jpeg"/><Relationship Id="rId17" Type="http://schemas.openxmlformats.org/officeDocument/2006/relationships/image" Target="http://www.farforik.com/products_pictures/719_mini.jpg" TargetMode="External"/><Relationship Id="rId2" Type="http://schemas.openxmlformats.org/officeDocument/2006/relationships/hyperlink" Target="http://www.farforik.com/products_pictures/707_mini.jpg" TargetMode="External"/><Relationship Id="rId16" Type="http://schemas.openxmlformats.org/officeDocument/2006/relationships/image" Target="../media/image28.jpeg"/><Relationship Id="rId20" Type="http://schemas.openxmlformats.org/officeDocument/2006/relationships/hyperlink" Target="http://www.farforik.com/products_pictures/709_mini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11" Type="http://schemas.openxmlformats.org/officeDocument/2006/relationships/hyperlink" Target="http://www.farforik.com/products_pictures/711_mini.jpg" TargetMode="External"/><Relationship Id="rId5" Type="http://schemas.openxmlformats.org/officeDocument/2006/relationships/hyperlink" Target="http://www.farforik.com/products_pictures/713_mini.jpg" TargetMode="External"/><Relationship Id="rId15" Type="http://schemas.openxmlformats.org/officeDocument/2006/relationships/image" Target="http://www.farforik.com/products_pictures/716_mini.jpg" TargetMode="External"/><Relationship Id="rId10" Type="http://schemas.openxmlformats.org/officeDocument/2006/relationships/image" Target="http://www.farforik.com/products_pictures/710_mini.jpg" TargetMode="External"/><Relationship Id="rId19" Type="http://schemas.openxmlformats.org/officeDocument/2006/relationships/image" Target="http://www.farforik.com/products_pictures/702_mini.jpg" TargetMode="External"/><Relationship Id="rId4" Type="http://schemas.openxmlformats.org/officeDocument/2006/relationships/image" Target="http://www.farforik.com/products_pictures/707_mini.jpg" TargetMode="External"/><Relationship Id="rId9" Type="http://schemas.openxmlformats.org/officeDocument/2006/relationships/image" Target="../media/image25.jpeg"/><Relationship Id="rId1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10" Type="http://schemas.openxmlformats.org/officeDocument/2006/relationships/image" Target="../media/image44.pn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gracies.ru/uroki-risovaniya-gzhelskaya-rospis.html" TargetMode="External"/><Relationship Id="rId2" Type="http://schemas.openxmlformats.org/officeDocument/2006/relationships/hyperlink" Target="http://www.liveinternet.ru/users/vakiel/post218296534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765175"/>
            <a:ext cx="6400800" cy="4873625"/>
          </a:xfrm>
        </p:spPr>
        <p:txBody>
          <a:bodyPr/>
          <a:lstStyle/>
          <a:p>
            <a:r>
              <a:rPr lang="ru-RU" sz="6000" dirty="0" smtClean="0">
                <a:latin typeface="Times New Roman" pitchFamily="18" charset="0"/>
              </a:rPr>
              <a:t>Гжель</a:t>
            </a:r>
            <a:endParaRPr lang="ru-RU" sz="6000" dirty="0">
              <a:latin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</a:rPr>
              <a:t>Урок изобразительного искусства</a:t>
            </a:r>
          </a:p>
          <a:p>
            <a:r>
              <a:rPr lang="ru-RU" sz="2400" dirty="0">
                <a:latin typeface="Times New Roman" pitchFamily="18" charset="0"/>
              </a:rPr>
              <a:t> 5 класс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2700338" y="5589588"/>
            <a:ext cx="43195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dirty="0" err="1">
                <a:solidFill>
                  <a:srgbClr val="000000"/>
                </a:solidFill>
                <a:latin typeface="Times New Roman" pitchFamily="18" charset="0"/>
              </a:rPr>
              <a:t>Вакорина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</a:rPr>
              <a:t> Татьяна Викторовна,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Times New Roman" pitchFamily="18" charset="0"/>
              </a:rPr>
              <a:t>учитель изобразительного искусства,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Times New Roman" pitchFamily="18" charset="0"/>
              </a:rPr>
              <a:t>МБОУ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</a:rPr>
              <a:t>СШ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</a:rPr>
              <a:t>№ 8 г. Архангельск</a:t>
            </a:r>
          </a:p>
        </p:txBody>
      </p:sp>
      <p:pic>
        <p:nvPicPr>
          <p:cNvPr id="39942" name="Picture 6" descr="c982b2a0ec8837632f818738e4d503afe17e239b4d4edb043a544aec15bb41c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2708275"/>
            <a:ext cx="7620000" cy="2736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gjel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7425"/>
            <a:ext cx="2660650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5" descr="10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5828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6" descr="417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0"/>
            <a:ext cx="349250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7" descr="117264835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1500" y="3560763"/>
            <a:ext cx="3492500" cy="329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2138" y="1268413"/>
            <a:ext cx="2011362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Text Box 9"/>
          <p:cNvSpPr txBox="1">
            <a:spLocks noChangeArrowheads="1"/>
          </p:cNvSpPr>
          <p:nvPr/>
        </p:nvSpPr>
        <p:spPr bwMode="auto">
          <a:xfrm>
            <a:off x="2843213" y="404813"/>
            <a:ext cx="2520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Arial" charset="0"/>
            </a:endParaRPr>
          </a:p>
        </p:txBody>
      </p:sp>
      <p:sp>
        <p:nvSpPr>
          <p:cNvPr id="23559" name="Text Box 10"/>
          <p:cNvSpPr txBox="1">
            <a:spLocks noChangeArrowheads="1"/>
          </p:cNvSpPr>
          <p:nvPr/>
        </p:nvSpPr>
        <p:spPr bwMode="auto">
          <a:xfrm>
            <a:off x="2627313" y="0"/>
            <a:ext cx="28813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rgbClr val="0000FF"/>
                </a:solidFill>
                <a:latin typeface="Arial" charset="0"/>
              </a:rPr>
              <a:t>Гжельские изделия</a:t>
            </a:r>
          </a:p>
        </p:txBody>
      </p:sp>
      <p:pic>
        <p:nvPicPr>
          <p:cNvPr id="23560" name="Picture 11" descr="wpe2.jpg (14684 bytes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2138" y="4652963"/>
            <a:ext cx="1998662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7589" name="Picture 5" descr="1336709975_0_4919_b689d224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15888"/>
            <a:ext cx="5472112" cy="3313112"/>
          </a:xfrm>
          <a:prstGeom prst="rect">
            <a:avLst/>
          </a:prstGeom>
          <a:noFill/>
        </p:spPr>
      </p:pic>
      <p:pic>
        <p:nvPicPr>
          <p:cNvPr id="67591" name="Picture 7" descr="Гжель роспис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5488" y="3573463"/>
            <a:ext cx="4608512" cy="3095625"/>
          </a:xfrm>
          <a:prstGeom prst="rect">
            <a:avLst/>
          </a:prstGeom>
          <a:noFill/>
        </p:spPr>
      </p:pic>
      <p:pic>
        <p:nvPicPr>
          <p:cNvPr id="67593" name="Picture 9" descr="1336710041_f05fe41e57ef38165704cd1f82ef3a88d88ecee4_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115888"/>
            <a:ext cx="2881312" cy="3168650"/>
          </a:xfrm>
          <a:prstGeom prst="rect">
            <a:avLst/>
          </a:prstGeom>
          <a:noFill/>
        </p:spPr>
      </p:pic>
      <p:pic>
        <p:nvPicPr>
          <p:cNvPr id="67594" name="Picture 4" descr="г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39750" y="3644900"/>
            <a:ext cx="3600450" cy="3014663"/>
          </a:xfrm>
          <a:noFill/>
          <a:ln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а 1331 из 25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16632"/>
            <a:ext cx="4896544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076.radikal.ru/1001/f5/6293d5f414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060848"/>
            <a:ext cx="4260354" cy="4346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endParaRPr lang="ru-RU"/>
          </a:p>
        </p:txBody>
      </p:sp>
      <p:sp>
        <p:nvSpPr>
          <p:cNvPr id="22530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1" name="Picture 2" descr="42f47a1fdf7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60350"/>
            <a:ext cx="8424863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i-main-pic" descr="Картинка 5 из 14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0" y="0"/>
            <a:ext cx="2130425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7" descr="Картинка 5 из 14">
            <a:hlinkClick r:id="rId5"/>
          </p:cNvPr>
          <p:cNvPicPr>
            <a:picLocks noChangeAspect="1" noChangeArrowheads="1"/>
          </p:cNvPicPr>
          <p:nvPr/>
        </p:nvPicPr>
        <p:blipFill>
          <a:blip r:embed="rId6" r:link="rId7" cstate="print"/>
          <a:srcRect/>
          <a:stretch>
            <a:fillRect/>
          </a:stretch>
        </p:blipFill>
        <p:spPr bwMode="auto">
          <a:xfrm>
            <a:off x="7004050" y="4581525"/>
            <a:ext cx="213995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6" descr="Картинка 5 из 14">
            <a:hlinkClick r:id="rId8"/>
          </p:cNvPr>
          <p:cNvPicPr>
            <a:picLocks noChangeAspect="1" noChangeArrowheads="1"/>
          </p:cNvPicPr>
          <p:nvPr/>
        </p:nvPicPr>
        <p:blipFill>
          <a:blip r:embed="rId9" r:link="rId10" cstate="print"/>
          <a:srcRect/>
          <a:stretch>
            <a:fillRect/>
          </a:stretch>
        </p:blipFill>
        <p:spPr bwMode="auto">
          <a:xfrm>
            <a:off x="1908175" y="3068638"/>
            <a:ext cx="181133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5" descr="Картинка 5 из 14">
            <a:hlinkClick r:id="rId11"/>
          </p:cNvPr>
          <p:cNvPicPr>
            <a:picLocks noChangeAspect="1" noChangeArrowheads="1"/>
          </p:cNvPicPr>
          <p:nvPr/>
        </p:nvPicPr>
        <p:blipFill>
          <a:blip r:embed="rId12" r:link="rId13" cstate="print"/>
          <a:srcRect/>
          <a:stretch>
            <a:fillRect/>
          </a:stretch>
        </p:blipFill>
        <p:spPr bwMode="auto">
          <a:xfrm>
            <a:off x="6516688" y="188913"/>
            <a:ext cx="2411412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4" descr="http://www.farforik.com/products_pictures/716_mini.jpg"/>
          <p:cNvPicPr>
            <a:picLocks noChangeAspect="1" noChangeArrowheads="1"/>
          </p:cNvPicPr>
          <p:nvPr/>
        </p:nvPicPr>
        <p:blipFill>
          <a:blip r:embed="rId14" r:link="rId15" cstate="print"/>
          <a:srcRect/>
          <a:stretch>
            <a:fillRect/>
          </a:stretch>
        </p:blipFill>
        <p:spPr bwMode="auto">
          <a:xfrm>
            <a:off x="0" y="4365625"/>
            <a:ext cx="1662113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Rectangle 9"/>
          <p:cNvSpPr>
            <a:spLocks noChangeArrowheads="1"/>
          </p:cNvSpPr>
          <p:nvPr/>
        </p:nvSpPr>
        <p:spPr bwMode="auto">
          <a:xfrm>
            <a:off x="0" y="-476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25607" name="Rectangle 10"/>
          <p:cNvSpPr>
            <a:spLocks noChangeArrowheads="1"/>
          </p:cNvSpPr>
          <p:nvPr/>
        </p:nvSpPr>
        <p:spPr bwMode="auto">
          <a:xfrm>
            <a:off x="0" y="952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25608" name="Rectangle 11"/>
          <p:cNvSpPr>
            <a:spLocks noChangeArrowheads="1"/>
          </p:cNvSpPr>
          <p:nvPr/>
        </p:nvSpPr>
        <p:spPr bwMode="auto">
          <a:xfrm>
            <a:off x="0" y="2381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25609" name="Rectangle 12"/>
          <p:cNvSpPr>
            <a:spLocks noChangeArrowheads="1"/>
          </p:cNvSpPr>
          <p:nvPr/>
        </p:nvSpPr>
        <p:spPr bwMode="auto">
          <a:xfrm>
            <a:off x="0" y="3810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25610" name="Rectangle 13"/>
          <p:cNvSpPr>
            <a:spLocks noChangeArrowheads="1"/>
          </p:cNvSpPr>
          <p:nvPr/>
        </p:nvSpPr>
        <p:spPr bwMode="auto">
          <a:xfrm>
            <a:off x="0" y="5905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</a:endParaRPr>
          </a:p>
        </p:txBody>
      </p:sp>
      <p:pic>
        <p:nvPicPr>
          <p:cNvPr id="25611" name="Picture 16" descr="http://www.farforik.com/products_pictures/719_mini.jpg"/>
          <p:cNvPicPr>
            <a:picLocks noChangeAspect="1" noChangeArrowheads="1"/>
          </p:cNvPicPr>
          <p:nvPr/>
        </p:nvPicPr>
        <p:blipFill>
          <a:blip r:embed="rId16" r:link="rId17" cstate="print"/>
          <a:srcRect/>
          <a:stretch>
            <a:fillRect/>
          </a:stretch>
        </p:blipFill>
        <p:spPr bwMode="auto">
          <a:xfrm>
            <a:off x="5580063" y="1916113"/>
            <a:ext cx="1712912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2" name="Picture 14" descr="http://www.farforik.com/products_pictures/702_mini.jpg"/>
          <p:cNvPicPr>
            <a:picLocks noChangeAspect="1" noChangeArrowheads="1"/>
          </p:cNvPicPr>
          <p:nvPr/>
        </p:nvPicPr>
        <p:blipFill>
          <a:blip r:embed="rId18" r:link="rId19" cstate="print"/>
          <a:srcRect/>
          <a:stretch>
            <a:fillRect/>
          </a:stretch>
        </p:blipFill>
        <p:spPr bwMode="auto">
          <a:xfrm>
            <a:off x="3851275" y="188913"/>
            <a:ext cx="1063625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3" name="Rectangle 17"/>
          <p:cNvSpPr>
            <a:spLocks noChangeArrowheads="1"/>
          </p:cNvSpPr>
          <p:nvPr/>
        </p:nvSpPr>
        <p:spPr bwMode="auto">
          <a:xfrm>
            <a:off x="0" y="1676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</a:endParaRPr>
          </a:p>
        </p:txBody>
      </p:sp>
      <p:pic>
        <p:nvPicPr>
          <p:cNvPr id="25614" name="i-main-pic" descr="Картинка 5 из 14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995738" y="4652963"/>
            <a:ext cx="2170112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Прямоугольник 2"/>
          <p:cNvSpPr>
            <a:spLocks noChangeArrowheads="1"/>
          </p:cNvSpPr>
          <p:nvPr/>
        </p:nvSpPr>
        <p:spPr bwMode="auto">
          <a:xfrm>
            <a:off x="395288" y="333375"/>
            <a:ext cx="8208962" cy="463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latin typeface="Times New Roman" pitchFamily="18" charset="0"/>
                <a:cs typeface="Times New Roman" pitchFamily="18" charset="0"/>
              </a:rPr>
              <a:t>	Гжельской росписи присущи  </a:t>
            </a:r>
            <a:r>
              <a:rPr lang="ru-RU" sz="2800" i="1">
                <a:latin typeface="Times New Roman" pitchFamily="18" charset="0"/>
                <a:cs typeface="Times New Roman" pitchFamily="18" charset="0"/>
              </a:rPr>
              <a:t>растительные  мотивы: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цветы, веточки, листочки,змейки, травинки, птицы- </a:t>
            </a:r>
            <a:r>
              <a:rPr lang="ru-RU" sz="2800" i="1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>
                <a:latin typeface="Times New Roman" pitchFamily="18" charset="0"/>
                <a:cs typeface="Times New Roman" pitchFamily="18" charset="0"/>
              </a:rPr>
              <a:t>геометрические</a:t>
            </a:r>
            <a:r>
              <a:rPr lang="ru-RU" sz="2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волнистые линии, точки, линии, ромбы.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Это не просто элементы росписи, это древние символы счастья и мечты о прекрасном. Роспись  </a:t>
            </a:r>
            <a:r>
              <a:rPr lang="ru-RU" sz="28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бело-синего, голу-бого цвета.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Гжельцы любят говорить, что небо у них, как нигде в России, синее-синее. Вот и задумали они перенести эту синеву на белый фарфор. </a:t>
            </a:r>
          </a:p>
          <a:p>
            <a:pPr algn="just"/>
            <a:endParaRPr lang="ru-RU">
              <a:latin typeface="Arial" charset="0"/>
            </a:endParaRPr>
          </a:p>
        </p:txBody>
      </p:sp>
      <p:pic>
        <p:nvPicPr>
          <p:cNvPr id="28674" name="Picture 5" descr="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4365625"/>
            <a:ext cx="2808287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8" descr="яяяя"/>
          <p:cNvPicPr>
            <a:picLocks noChangeAspect="1" noChangeArrowheads="1"/>
          </p:cNvPicPr>
          <p:nvPr/>
        </p:nvPicPr>
        <p:blipFill>
          <a:blip r:embed="rId3" cstate="print"/>
          <a:srcRect b="14523"/>
          <a:stretch>
            <a:fillRect/>
          </a:stretch>
        </p:blipFill>
        <p:spPr bwMode="auto">
          <a:xfrm>
            <a:off x="2843213" y="4149725"/>
            <a:ext cx="31686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7" descr="яя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21163"/>
            <a:ext cx="266382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07375" cy="2089150"/>
          </a:xfrm>
        </p:spPr>
        <p:txBody>
          <a:bodyPr anchor="ctr">
            <a:normAutofit fontScale="90000"/>
          </a:bodyPr>
          <a:lstStyle/>
          <a:p>
            <a:pPr algn="just"/>
            <a:r>
              <a:rPr lang="ru-RU" sz="2800">
                <a:latin typeface="Times New Roman" pitchFamily="18" charset="0"/>
                <a:cs typeface="Times New Roman" pitchFamily="18" charset="0"/>
              </a:rPr>
              <a:t>Любимый узор - </a:t>
            </a:r>
            <a:r>
              <a:rPr lang="ru-RU" sz="28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гжельская роза.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То она изображена крупно, широкими мазками, то  написана тоненькой кисточкой. То это букет из нескольких роз, то цветы разбросаны по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всей поверхности, а иногда самой розы нет, есть только ее лепестки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0722" name="Содержимое 2"/>
          <p:cNvSpPr>
            <a:spLocks noGrp="1"/>
          </p:cNvSpPr>
          <p:nvPr>
            <p:ph idx="4294967295"/>
          </p:nvPr>
        </p:nvSpPr>
        <p:spPr>
          <a:xfrm>
            <a:off x="612775" y="2478088"/>
            <a:ext cx="8074025" cy="3578225"/>
          </a:xfrm>
        </p:spPr>
        <p:txBody>
          <a:bodyPr/>
          <a:lstStyle/>
          <a:p>
            <a:endParaRPr lang="ru-RU"/>
          </a:p>
        </p:txBody>
      </p:sp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</a:endParaRPr>
          </a:p>
        </p:txBody>
      </p:sp>
      <p:pic>
        <p:nvPicPr>
          <p:cNvPr id="30727" name="Picture 7" descr="1336709980_gjel_element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636838"/>
            <a:ext cx="3889375" cy="3652837"/>
          </a:xfrm>
          <a:prstGeom prst="rect">
            <a:avLst/>
          </a:prstGeom>
          <a:noFill/>
        </p:spPr>
      </p:pic>
      <p:pic>
        <p:nvPicPr>
          <p:cNvPr id="30729" name="Picture 9" descr="1336709977_gjel_pl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2492375"/>
            <a:ext cx="3959225" cy="3875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 descr="picture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3716338"/>
            <a:ext cx="1836737" cy="14303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pic>
        <p:nvPicPr>
          <p:cNvPr id="29698" name="Picture 5" descr="picture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3775" y="3644900"/>
            <a:ext cx="1800225" cy="14398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pic>
        <p:nvPicPr>
          <p:cNvPr id="29699" name="Picture 6" descr="picture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975" y="5229225"/>
            <a:ext cx="1758950" cy="14398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pic>
        <p:nvPicPr>
          <p:cNvPr id="29700" name="Picture 7" descr="picture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6100" y="5229225"/>
            <a:ext cx="1944688" cy="14398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pic>
        <p:nvPicPr>
          <p:cNvPr id="29701" name="Picture 8" descr="picture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388" y="5229225"/>
            <a:ext cx="1824037" cy="14398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pic>
        <p:nvPicPr>
          <p:cNvPr id="29702" name="Picture 13" descr="picture"/>
          <p:cNvPicPr preferRelativeResize="0"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388" y="2276475"/>
            <a:ext cx="4321175" cy="12969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pic>
        <p:nvPicPr>
          <p:cNvPr id="29703" name="Picture 14" descr="picture"/>
          <p:cNvPicPr preferRelativeResize="0"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95513" y="3716338"/>
            <a:ext cx="5040312" cy="13477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pic>
        <p:nvPicPr>
          <p:cNvPr id="29704" name="Picture 15" descr="picture"/>
          <p:cNvPicPr preferRelativeResize="0"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6463" y="2205038"/>
            <a:ext cx="4427537" cy="13684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sp>
        <p:nvSpPr>
          <p:cNvPr id="29705" name="Прямоугольник 11"/>
          <p:cNvSpPr>
            <a:spLocks noChangeArrowheads="1"/>
          </p:cNvSpPr>
          <p:nvPr/>
        </p:nvSpPr>
        <p:spPr bwMode="auto">
          <a:xfrm>
            <a:off x="250825" y="0"/>
            <a:ext cx="8569325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Мастера, расписывая гжельские  изделия, используют  особые приемы  росписи: 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sz="2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мазок на одну сторону или мазок тенями</a:t>
            </a:r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- одну сторону кисти макают в краску и наносят рисунок поворотом кисти, 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 четкие мазки с разным нажимом кисти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3) легкие нажимы кисти </a:t>
            </a:r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(концом кисти наносят стебельки и усики, жилки).</a:t>
            </a:r>
          </a:p>
        </p:txBody>
      </p:sp>
      <p:pic>
        <p:nvPicPr>
          <p:cNvPr id="29706" name="Picture 6" descr="яя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43663" y="5229225"/>
            <a:ext cx="24066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Гжельских Зарисовки лошад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541978" y="1982138"/>
            <a:ext cx="617928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Гжельских Зарисовки лошад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11660" y="1909728"/>
            <a:ext cx="619268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Гжельская роза как рисовать по шагам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542697" y="2018141"/>
            <a:ext cx="6179284" cy="266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975894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2" descr="http://3.bp.blogspot.com/_x5kC3q2eRxs/TO4WXgFE3_I/AAAAAAAAARk/uOTZvurIn8w/s1600/%25D0%25A0%25D0%25B8%25D1%2581%25D1%2583%25D0%25BD%25D0%25BE%25D0%25BA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88913"/>
            <a:ext cx="7680325" cy="576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95288" y="4868863"/>
            <a:ext cx="7993062" cy="1655762"/>
          </a:xfrm>
        </p:spPr>
        <p:txBody>
          <a:bodyPr anchor="ctr">
            <a:normAutofit fontScale="90000"/>
          </a:bodyPr>
          <a:lstStyle/>
          <a:p>
            <a:r>
              <a:rPr lang="ru-RU" sz="3200" b="1">
                <a:solidFill>
                  <a:srgbClr val="C00000"/>
                </a:solidFill>
              </a:rPr>
              <a:t>Велика Россия наша и талантлив наш народ. </a:t>
            </a:r>
            <a:br>
              <a:rPr lang="ru-RU" sz="3200" b="1">
                <a:solidFill>
                  <a:srgbClr val="C00000"/>
                </a:solidFill>
              </a:rPr>
            </a:br>
            <a:r>
              <a:rPr lang="ru-RU" sz="3200" b="1">
                <a:solidFill>
                  <a:srgbClr val="C00000"/>
                </a:solidFill>
              </a:rPr>
              <a:t>О Руси  родной умельцах на весь мир молва идет</a:t>
            </a: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b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3" descr="8fb6e361088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60350"/>
            <a:ext cx="33115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Прямоугольник 6"/>
          <p:cNvSpPr>
            <a:spLocks noChangeArrowheads="1"/>
          </p:cNvSpPr>
          <p:nvPr/>
        </p:nvSpPr>
        <p:spPr bwMode="auto">
          <a:xfrm>
            <a:off x="4067175" y="333375"/>
            <a:ext cx="4752975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i="1">
                <a:latin typeface="Times New Roman" pitchFamily="18" charset="0"/>
                <a:cs typeface="Times New Roman" pitchFamily="18" charset="0"/>
              </a:rPr>
              <a:t>Гжель! Земля моя родная,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3200" i="1">
                <a:latin typeface="Times New Roman" pitchFamily="18" charset="0"/>
                <a:cs typeface="Times New Roman" pitchFamily="18" charset="0"/>
              </a:rPr>
              <a:t>Сколько лет и сколько зим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3200" i="1">
                <a:latin typeface="Times New Roman" pitchFamily="18" charset="0"/>
                <a:cs typeface="Times New Roman" pitchFamily="18" charset="0"/>
              </a:rPr>
              <a:t>Ты цветёшь, не увядая,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3200" i="1">
                <a:latin typeface="Times New Roman" pitchFamily="18" charset="0"/>
                <a:cs typeface="Times New Roman" pitchFamily="18" charset="0"/>
              </a:rPr>
              <a:t>Полыхая голубым.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6" name="Прямоугольник 4"/>
          <p:cNvSpPr>
            <a:spLocks noChangeArrowheads="1"/>
          </p:cNvSpPr>
          <p:nvPr/>
        </p:nvSpPr>
        <p:spPr bwMode="auto">
          <a:xfrm>
            <a:off x="4140200" y="2997200"/>
            <a:ext cx="45354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Истоки  художественного промысла  зародились в русской глубинке более 670 лет назад.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picture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196975"/>
            <a:ext cx="3743325" cy="53133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sp>
        <p:nvSpPr>
          <p:cNvPr id="32770" name="Прямоугольник 3"/>
          <p:cNvSpPr>
            <a:spLocks noChangeArrowheads="1"/>
          </p:cNvSpPr>
          <p:nvPr/>
        </p:nvSpPr>
        <p:spPr bwMode="auto">
          <a:xfrm>
            <a:off x="684213" y="188913"/>
            <a:ext cx="82089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Times New Roman" pitchFamily="18" charset="0"/>
                <a:cs typeface="Times New Roman" pitchFamily="18" charset="0"/>
              </a:rPr>
              <a:t>Элементы росписи – это разнообразные сеточки, прямые и волнистые линии </a:t>
            </a:r>
          </a:p>
        </p:txBody>
      </p:sp>
      <p:pic>
        <p:nvPicPr>
          <p:cNvPr id="32771" name="Picture 2" descr="picture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1196975"/>
            <a:ext cx="3671888" cy="53165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Содержимое 2"/>
          <p:cNvSpPr>
            <a:spLocks noGrp="1"/>
          </p:cNvSpPr>
          <p:nvPr>
            <p:ph idx="4294967295"/>
          </p:nvPr>
        </p:nvSpPr>
        <p:spPr>
          <a:xfrm>
            <a:off x="457200" y="908720"/>
            <a:ext cx="8229600" cy="514759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379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</a:endParaRPr>
          </a:p>
        </p:txBody>
      </p:sp>
      <p:pic>
        <p:nvPicPr>
          <p:cNvPr id="4098" name="Picture 2" descr="Эскизы рисунков гжел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2996952"/>
            <a:ext cx="4392488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Роспись гжель уроки рисован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6624736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Роспись гжель уроки рисован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79304"/>
            <a:ext cx="4716016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endParaRPr lang="ru-RU"/>
          </a:p>
        </p:txBody>
      </p:sp>
      <p:pic>
        <p:nvPicPr>
          <p:cNvPr id="5122" name="Picture 2" descr="Урок рисования Рисование и живопись ИЗО 5 класс Искусство гжели По программе Б М Неменского Акварель Бумага Гуашь фото 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424936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3" name="Picture 5" descr="Гжель роспис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657225"/>
            <a:ext cx="5715000" cy="5543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Гжель - плакаты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201613"/>
            <a:ext cx="6732587" cy="665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endParaRPr lang="ru-RU"/>
          </a:p>
        </p:txBody>
      </p:sp>
      <p:sp>
        <p:nvSpPr>
          <p:cNvPr id="38914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5" name="Picture 2" descr="P1013006"/>
          <p:cNvPicPr>
            <a:picLocks noChangeAspect="1" noChangeArrowheads="1"/>
          </p:cNvPicPr>
          <p:nvPr/>
        </p:nvPicPr>
        <p:blipFill>
          <a:blip r:embed="rId2" cstate="print"/>
          <a:srcRect t="3751"/>
          <a:stretch>
            <a:fillRect/>
          </a:stretch>
        </p:blipFill>
        <p:spPr bwMode="auto">
          <a:xfrm>
            <a:off x="827088" y="620713"/>
            <a:ext cx="7921625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9492685"/>
              </p:ext>
            </p:extLst>
          </p:nvPr>
        </p:nvGraphicFramePr>
        <p:xfrm>
          <a:off x="251518" y="404664"/>
          <a:ext cx="8892481" cy="5256584"/>
        </p:xfrm>
        <a:graphic>
          <a:graphicData uri="http://schemas.openxmlformats.org/drawingml/2006/table">
            <a:tbl>
              <a:tblPr firstRow="1" firstCol="1" bandRow="1"/>
              <a:tblGrid>
                <a:gridCol w="1512170"/>
                <a:gridCol w="1378298"/>
                <a:gridCol w="1273622"/>
                <a:gridCol w="1273622"/>
                <a:gridCol w="1975943"/>
                <a:gridCol w="1478826"/>
              </a:tblGrid>
              <a:tr h="1247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Название промысла, место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Назначение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Материал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Цвет росписи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Мотивы и элементы росписи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Виды изделий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95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Гжель,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Москвой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быту, для украшения интерьера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глина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Голубой, синий, белый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Природные: цветы, ветки, листочки, усики, птицы, геометрические точки, линии, ромбы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Посуда, предметы для интерьера, мелкая скульптура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79641"/>
          </a:xfrm>
        </p:spPr>
        <p:txBody>
          <a:bodyPr/>
          <a:lstStyle/>
          <a:p>
            <a:r>
              <a:rPr lang="ru-RU" u="sng" dirty="0">
                <a:hlinkClick r:id="rId2"/>
              </a:rPr>
              <a:t/>
            </a:r>
            <a:br>
              <a:rPr lang="ru-RU" u="sng" dirty="0">
                <a:hlinkClick r:id="rId2"/>
              </a:rPr>
            </a:br>
            <a:r>
              <a:rPr lang="ru-RU" dirty="0" smtClean="0">
                <a:hlinkClick r:id="rId2"/>
              </a:rPr>
              <a:t>http</a:t>
            </a:r>
            <a:r>
              <a:rPr lang="ru-RU" dirty="0">
                <a:hlinkClick r:id="rId2"/>
              </a:rPr>
              <a:t>://www.liveinternet.ru/use</a:t>
            </a:r>
            <a:r>
              <a:rPr lang="ru-RU" dirty="0" smtClean="0">
                <a:hlinkClick r:id="rId2"/>
              </a:rPr>
              <a:t>…</a:t>
            </a:r>
            <a:endParaRPr lang="ru-RU" dirty="0" smtClean="0"/>
          </a:p>
          <a:p>
            <a:r>
              <a:rPr lang="en-US" dirty="0">
                <a:hlinkClick r:id="rId3"/>
              </a:rPr>
              <a:t>http://gracies.ru/</a:t>
            </a:r>
            <a:r>
              <a:rPr lang="en-US" dirty="0" err="1">
                <a:hlinkClick r:id="rId3"/>
              </a:rPr>
              <a:t>uroki-risova</a:t>
            </a:r>
            <a:r>
              <a:rPr lang="en-US" dirty="0">
                <a:hlinkClick r:id="rId3"/>
              </a:rPr>
              <a:t>…</a:t>
            </a:r>
            <a:r>
              <a:rPr lang="en-US" dirty="0"/>
              <a:t> </a:t>
            </a:r>
            <a:endParaRPr lang="ru-RU" dirty="0"/>
          </a:p>
          <a:p>
            <a:r>
              <a:rPr lang="ru-RU" dirty="0"/>
              <a:t> </a:t>
            </a:r>
            <a:r>
              <a:rPr lang="en-US" dirty="0">
                <a:solidFill>
                  <a:srgbClr val="FF99CC"/>
                </a:solidFill>
              </a:rPr>
              <a:t>http://cliparti.jimdo.com</a:t>
            </a:r>
            <a:r>
              <a:rPr lang="en-US" dirty="0" smtClean="0">
                <a:solidFill>
                  <a:srgbClr val="FF99CC"/>
                </a:solidFill>
              </a:rPr>
              <a:t>/</a:t>
            </a:r>
            <a:endParaRPr lang="ru-RU" dirty="0">
              <a:solidFill>
                <a:srgbClr val="FF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244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WordArt 4"/>
          <p:cNvSpPr>
            <a:spLocks noChangeArrowheads="1" noChangeShapeType="1" noTextEdit="1"/>
          </p:cNvSpPr>
          <p:nvPr/>
        </p:nvSpPr>
        <p:spPr bwMode="auto">
          <a:xfrm>
            <a:off x="2195513" y="476250"/>
            <a:ext cx="4681537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sp>
        <p:nvSpPr>
          <p:cNvPr id="14338" name="Text Box 5"/>
          <p:cNvSpPr txBox="1">
            <a:spLocks noChangeArrowheads="1"/>
          </p:cNvSpPr>
          <p:nvPr/>
        </p:nvSpPr>
        <p:spPr bwMode="auto">
          <a:xfrm>
            <a:off x="323850" y="404813"/>
            <a:ext cx="8496300" cy="815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latin typeface="Times New Roman" pitchFamily="18" charset="0"/>
                <a:cs typeface="Times New Roman" pitchFamily="18" charset="0"/>
              </a:rPr>
              <a:t>	В 60 км от Москвы находится известный центр гжельской керамики. Край,  богатый залежами гончарных глин, собрал вокруг себя три десятка сел, центром которых была–Гжель. Гончарный район Подмосковья издавна славился хорошей 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керамикой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 (от греч. «керамос», т.е. глина). Гжельскими мастерами были освоены все основные виды художественной керамики – 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майолика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 (цветная глина), 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фаянс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 (белая глина), 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фарфор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.(необыкновенно белая глина. Бывшая Гжельская волость снабжала Москву, Петербург, Урал, Сибирь кирпичом, изразцами, аптекарской посудой, бытовой керамикой, глиняными игрушками.).</a:t>
            </a:r>
            <a:r>
              <a:rPr lang="ru-RU" sz="2800">
                <a:latin typeface="Arial" charset="0"/>
              </a:rPr>
              <a:t> 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>
              <a:latin typeface="Arial" charset="0"/>
            </a:endParaRPr>
          </a:p>
          <a:p>
            <a:pPr algn="just"/>
            <a:endParaRPr lang="ru-RU" sz="2400" b="1">
              <a:solidFill>
                <a:schemeClr val="accent2"/>
              </a:solidFill>
              <a:latin typeface="Arial" charset="0"/>
            </a:endParaRPr>
          </a:p>
          <a:p>
            <a:pPr algn="just"/>
            <a:endParaRPr lang="ru-RU" sz="2400" b="1">
              <a:solidFill>
                <a:schemeClr val="accent2"/>
              </a:solidFill>
              <a:latin typeface="Arial" charset="0"/>
            </a:endParaRPr>
          </a:p>
          <a:p>
            <a:pPr algn="just"/>
            <a:endParaRPr lang="ru-RU" sz="2400">
              <a:latin typeface="Arial" charset="0"/>
            </a:endParaRPr>
          </a:p>
          <a:p>
            <a:pPr algn="just"/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i="1">
                <a:latin typeface="Arial" charset="0"/>
              </a:rPr>
              <a:t> </a:t>
            </a:r>
            <a:endParaRPr lang="ru-RU" sz="2000">
              <a:latin typeface="Arial" charset="0"/>
            </a:endParaRPr>
          </a:p>
          <a:p>
            <a:pPr algn="ctr"/>
            <a:endParaRPr lang="ru-RU" sz="2000" b="1">
              <a:solidFill>
                <a:schemeClr val="accent2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kartina"/>
          <p:cNvPicPr>
            <a:picLocks noChangeAspect="1" noChangeArrowheads="1"/>
          </p:cNvPicPr>
          <p:nvPr/>
        </p:nvPicPr>
        <p:blipFill>
          <a:blip r:embed="rId2" cstate="print"/>
          <a:srcRect l="11624" t="11490" r="12424" b="16492"/>
          <a:stretch>
            <a:fillRect/>
          </a:stretch>
        </p:blipFill>
        <p:spPr bwMode="auto">
          <a:xfrm>
            <a:off x="0" y="0"/>
            <a:ext cx="9144000" cy="617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 Box 5"/>
          <p:cNvSpPr txBox="1">
            <a:spLocks noChangeArrowheads="1"/>
          </p:cNvSpPr>
          <p:nvPr/>
        </p:nvSpPr>
        <p:spPr bwMode="auto">
          <a:xfrm>
            <a:off x="1476375" y="6165850"/>
            <a:ext cx="5688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latin typeface="Arial" charset="0"/>
              </a:rPr>
              <a:t>Центр поселка Гжель </a:t>
            </a:r>
            <a:r>
              <a:rPr lang="en-US" sz="2400">
                <a:latin typeface="Arial" charset="0"/>
              </a:rPr>
              <a:t>XVIII</a:t>
            </a:r>
            <a:r>
              <a:rPr lang="ru-RU" sz="2400">
                <a:latin typeface="Arial" charset="0"/>
              </a:rPr>
              <a:t> 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рямоугольник 2"/>
          <p:cNvSpPr>
            <a:spLocks noChangeArrowheads="1"/>
          </p:cNvSpPr>
          <p:nvPr/>
        </p:nvSpPr>
        <p:spPr bwMode="auto">
          <a:xfrm>
            <a:off x="323850" y="333375"/>
            <a:ext cx="8496300" cy="510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latin typeface="Times New Roman" pitchFamily="18" charset="0"/>
                <a:cs typeface="Times New Roman" pitchFamily="18" charset="0"/>
              </a:rPr>
              <a:t>	Слово «Гжель» – родственник слова «жечь». В жарком пламени печи обжигались, закаливались глиняные  изделия, становясь прочными и звонкими.</a:t>
            </a:r>
            <a:r>
              <a:rPr lang="ru-RU" sz="2800" b="1" i="1" u="sng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>
                <a:latin typeface="Times New Roman" pitchFamily="18" charset="0"/>
                <a:cs typeface="Times New Roman" pitchFamily="18" charset="0"/>
              </a:rPr>
              <a:t>Каждое изделие обжигали 2 раза: первый – для закрепления формы, второй – после росписи изделия. </a:t>
            </a:r>
          </a:p>
          <a:p>
            <a:pPr algn="just"/>
            <a:r>
              <a:rPr lang="ru-RU" sz="2800">
                <a:latin typeface="Times New Roman" pitchFamily="18" charset="0"/>
                <a:cs typeface="Times New Roman" pitchFamily="18" charset="0"/>
              </a:rPr>
              <a:t> 	Расписывали  изделие по белой обожжённой глине краской чёрного цвета- 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кобальтом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, а сверху покрывали глазурью. При обжиге кобальт не выгорает при температуре свыше 1000 градусов и даёт красивый синий цвет различных оттенков, а прозрачная полива приобретает блеск. </a:t>
            </a:r>
          </a:p>
          <a:p>
            <a:endParaRPr lang="ru-RU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Содержимое 2"/>
          <p:cNvSpPr>
            <a:spLocks noGrp="1"/>
          </p:cNvSpPr>
          <p:nvPr>
            <p:ph idx="4294967295"/>
          </p:nvPr>
        </p:nvSpPr>
        <p:spPr>
          <a:xfrm>
            <a:off x="457200" y="333375"/>
            <a:ext cx="8435975" cy="5792788"/>
          </a:xfrm>
        </p:spPr>
        <p:txBody>
          <a:bodyPr/>
          <a:lstStyle/>
          <a:p>
            <a:pPr marL="0" indent="0" algn="just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sz="260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В 1972  году  возрождаются гжельские  народные традиции прошлого века. На основе 6 маленьких производств, расположенных в нескольких деревнях создаётся современное объединение «Гжель».</a:t>
            </a:r>
          </a:p>
          <a:p>
            <a:pPr marL="0" indent="0" algn="just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sz="2800">
                <a:latin typeface="Times New Roman" pitchFamily="18" charset="0"/>
                <a:cs typeface="Times New Roman" pitchFamily="18" charset="0"/>
              </a:rPr>
              <a:t>Сейчас – это огромное предприятие, где работают свыше 1500 человек. Современные гжельские изделия – </a:t>
            </a:r>
            <a:r>
              <a:rPr lang="ru-RU" sz="2800" i="1">
                <a:latin typeface="Times New Roman" pitchFamily="18" charset="0"/>
                <a:cs typeface="Times New Roman" pitchFamily="18" charset="0"/>
              </a:rPr>
              <a:t>из гипса и шликера.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Художники здесь создают эскизы будущих изделий, на специальных станках по которым вытачивают гипсовые модели.</a:t>
            </a:r>
          </a:p>
          <a:p>
            <a:pPr marL="0" indent="0" algn="just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sz="2800">
                <a:latin typeface="Times New Roman" pitchFamily="18" charset="0"/>
                <a:cs typeface="Times New Roman" pitchFamily="18" charset="0"/>
              </a:rPr>
              <a:t>Жидкую фарфоровую массу – шликер- литейщики заливают в получившиеся формы. Гипс впитывает влагу, шликер затвердевает. Живописец расписывает изделие окисью кобальта вручную, поэтому каждое изделие неповторимо.</a:t>
            </a:r>
          </a:p>
          <a:p>
            <a:pPr marL="0" indent="0" algn="just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90000"/>
              </a:lnSpc>
              <a:buFontTx/>
              <a:buNone/>
            </a:pPr>
            <a:endParaRPr lang="ru-RU" sz="26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95288" y="125413"/>
            <a:ext cx="8353425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31775" algn="just"/>
            <a:r>
              <a:rPr lang="ru-RU" sz="2800">
                <a:latin typeface="Times New Roman" pitchFamily="18" charset="0"/>
                <a:cs typeface="Times New Roman" pitchFamily="18" charset="0"/>
              </a:rPr>
              <a:t>	Произведения гжельских мастеров делятся на два вида: </a:t>
            </a: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посуда - </a:t>
            </a:r>
            <a:r>
              <a:rPr lang="ru-RU" sz="2800" i="1">
                <a:latin typeface="Times New Roman" pitchFamily="18" charset="0"/>
                <a:cs typeface="Times New Roman" pitchFamily="18" charset="0"/>
              </a:rPr>
              <a:t>чайники, кувшины, кружки, масленицы, сахарницы, медовницы, конфетницы,</a:t>
            </a: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 малая пластика- </a:t>
            </a:r>
            <a:r>
              <a:rPr lang="ru-RU" sz="2800" i="1">
                <a:latin typeface="Times New Roman" pitchFamily="18" charset="0"/>
                <a:cs typeface="Times New Roman" pitchFamily="18" charset="0"/>
              </a:rPr>
              <a:t>игрушки, фигурки животных и людей, сказочных персонажей, птиц, зверей, часы,</a:t>
            </a:r>
            <a:r>
              <a:rPr lang="ru-RU" sz="2800" i="1">
                <a:latin typeface="Arial" charset="0"/>
              </a:rPr>
              <a:t> </a:t>
            </a:r>
            <a:r>
              <a:rPr lang="ru-RU" sz="2800" i="1">
                <a:latin typeface="Times New Roman" pitchFamily="18" charset="0"/>
                <a:cs typeface="Times New Roman" pitchFamily="18" charset="0"/>
              </a:rPr>
              <a:t>подсвечники. </a:t>
            </a:r>
          </a:p>
        </p:txBody>
      </p:sp>
      <p:pic>
        <p:nvPicPr>
          <p:cNvPr id="3" name="Picture 6" descr="г2"/>
          <p:cNvPicPr>
            <a:picLocks noChangeAspect="1" noChangeArrowheads="1"/>
          </p:cNvPicPr>
          <p:nvPr/>
        </p:nvPicPr>
        <p:blipFill>
          <a:blip r:embed="rId2" cstate="print"/>
          <a:srcRect l="28526" r="30728"/>
          <a:stretch>
            <a:fillRect/>
          </a:stretch>
        </p:blipFill>
        <p:spPr bwMode="auto">
          <a:xfrm>
            <a:off x="368300" y="2852738"/>
            <a:ext cx="233362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м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138" y="2420938"/>
            <a:ext cx="29527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т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2662238"/>
            <a:ext cx="2411413" cy="400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1484313"/>
            <a:ext cx="6121400" cy="463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63713" y="6237288"/>
            <a:ext cx="71294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latin typeface="Times New Roman" pitchFamily="18" charset="0"/>
                <a:cs typeface="Times New Roman" pitchFamily="18" charset="0"/>
              </a:rPr>
              <a:t>     Квасники                                    Кумган</a:t>
            </a:r>
          </a:p>
        </p:txBody>
      </p:sp>
      <p:sp>
        <p:nvSpPr>
          <p:cNvPr id="19459" name="Прямоугольник 3"/>
          <p:cNvSpPr>
            <a:spLocks noChangeArrowheads="1"/>
          </p:cNvSpPr>
          <p:nvPr/>
        </p:nvSpPr>
        <p:spPr bwMode="auto">
          <a:xfrm>
            <a:off x="1331913" y="333375"/>
            <a:ext cx="65532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Times New Roman" pitchFamily="18" charset="0"/>
                <a:cs typeface="Times New Roman" pitchFamily="18" charset="0"/>
              </a:rPr>
              <a:t>Майоликовая посуда.</a:t>
            </a:r>
            <a:br>
              <a:rPr lang="ru-RU" sz="2800">
                <a:latin typeface="Times New Roman" pitchFamily="18" charset="0"/>
                <a:cs typeface="Times New Roman" pitchFamily="18" charset="0"/>
              </a:rPr>
            </a:br>
            <a:r>
              <a:rPr lang="ru-RU" sz="2800">
                <a:latin typeface="Times New Roman" pitchFamily="18" charset="0"/>
                <a:cs typeface="Times New Roman" pitchFamily="18" charset="0"/>
              </a:rPr>
              <a:t> Вторая  половина 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 века.</a:t>
            </a:r>
          </a:p>
        </p:txBody>
      </p:sp>
      <p:pic>
        <p:nvPicPr>
          <p:cNvPr id="19460" name="Picture 2" descr="e7f216f7b68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557338"/>
            <a:ext cx="2519363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00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5940425" y="1700213"/>
            <a:ext cx="320357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latin typeface="Times New Roman" pitchFamily="18" charset="0"/>
                <a:cs typeface="Times New Roman" pitchFamily="18" charset="0"/>
              </a:rPr>
              <a:t>Гжельская фаянсовая посуда: кумган и квасник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</p:bldLst>
  </p:timing>
</p:sld>
</file>

<file path=ppt/theme/theme1.xml><?xml version="1.0" encoding="utf-8"?>
<a:theme xmlns:a="http://schemas.openxmlformats.org/drawingml/2006/main" name="Шары">
  <a:themeElements>
    <a:clrScheme name="Шары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353</TotalTime>
  <Words>344</Words>
  <Application>Microsoft Office PowerPoint</Application>
  <PresentationFormat>Экран (4:3)</PresentationFormat>
  <Paragraphs>54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Шары</vt:lpstr>
      <vt:lpstr>Слайд 1</vt:lpstr>
      <vt:lpstr>Велика Россия наша и талантлив наш народ.  О Руси  родной умельцах на весь мир молва идет!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Любимый узор - гжельская роза. То она изображена крупно, широкими мазками, то  написана тоненькой кисточкой. То это букет из нескольких роз, то цветы разбросаны по всей поверхности, а иногда самой розы нет, есть только ее лепестки.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sk</dc:creator>
  <cp:lastModifiedBy>Татьяна</cp:lastModifiedBy>
  <cp:revision>55</cp:revision>
  <dcterms:created xsi:type="dcterms:W3CDTF">2010-02-01T07:36:00Z</dcterms:created>
  <dcterms:modified xsi:type="dcterms:W3CDTF">2017-10-12T19:28:18Z</dcterms:modified>
</cp:coreProperties>
</file>