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356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357" r:id="rId31"/>
    <p:sldId id="358" r:id="rId32"/>
    <p:sldId id="359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63" r:id="rId73"/>
    <p:sldId id="364" r:id="rId74"/>
    <p:sldId id="365" r:id="rId75"/>
    <p:sldId id="360" r:id="rId76"/>
    <p:sldId id="361" r:id="rId77"/>
    <p:sldId id="362" r:id="rId78"/>
    <p:sldId id="325" r:id="rId79"/>
    <p:sldId id="326" r:id="rId80"/>
    <p:sldId id="327" r:id="rId81"/>
    <p:sldId id="328" r:id="rId82"/>
    <p:sldId id="329" r:id="rId83"/>
    <p:sldId id="330" r:id="rId84"/>
    <p:sldId id="337" r:id="rId85"/>
    <p:sldId id="338" r:id="rId86"/>
    <p:sldId id="339" r:id="rId87"/>
    <p:sldId id="340" r:id="rId88"/>
    <p:sldId id="366" r:id="rId89"/>
    <p:sldId id="368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2" r:id="rId10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57" autoAdjust="0"/>
    <p:restoredTop sz="94660"/>
  </p:normalViewPr>
  <p:slideViewPr>
    <p:cSldViewPr>
      <p:cViewPr>
        <p:scale>
          <a:sx n="104" d="100"/>
          <a:sy n="104" d="100"/>
        </p:scale>
        <p:origin x="-211" y="14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4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4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gif"/><Relationship Id="rId1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4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4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4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571612"/>
            <a:ext cx="8715436" cy="2301240"/>
          </a:xfrm>
        </p:spPr>
        <p:txBody>
          <a:bodyPr>
            <a:prstTxWarp prst="textDeflate">
              <a:avLst>
                <a:gd name="adj" fmla="val 9214"/>
              </a:avLst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Покорение Космоса </a:t>
            </a:r>
            <a:br>
              <a:rPr lang="ru-RU" sz="54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</a:br>
            <a:r>
              <a:rPr lang="ru-RU" sz="54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Georgia" pitchFamily="18" charset="0"/>
              </a:rPr>
              <a:t>шаг  за  шагом</a:t>
            </a:r>
            <a:endParaRPr lang="ru-RU" sz="5400" dirty="0">
              <a:ln w="11430"/>
              <a:solidFill>
                <a:schemeClr val="accent2">
                  <a:lumMod val="7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Джордано   Бруно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Bruno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500174"/>
            <a:ext cx="3439770" cy="467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3143248"/>
            <a:ext cx="4038600" cy="281864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За доказательство в обратном погиб Джордано Бруно.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stihi.ru/pics/2010/11/22/41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86322"/>
            <a:ext cx="9144000" cy="1714512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Эра  освоения  космоса только  началась!</a:t>
            </a:r>
            <a:endParaRPr lang="ru-RU" sz="54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Галилео  Галилей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Galileo.arp.300pix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99428" y="1289050"/>
            <a:ext cx="3808119" cy="467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85926"/>
            <a:ext cx="4038600" cy="41759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Галилео Галилей под сильным давлением опроверг свои теории, но до конца дней тайно развивал их.</a:t>
            </a:r>
          </a:p>
          <a:p>
            <a:pPr algn="ctr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Астрономия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000240"/>
            <a:ext cx="4071934" cy="39616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Первые астрономы были похожи на алхимиков: они тоже искали в космосе нечто необъяснимое, волшебное.</a:t>
            </a:r>
            <a:endParaRPr lang="ru-RU" dirty="0"/>
          </a:p>
        </p:txBody>
      </p:sp>
      <p:pic>
        <p:nvPicPr>
          <p:cNvPr id="7" name="Содержимое 6" descr="41310507_178_item_pict_big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714488"/>
            <a:ext cx="4857784" cy="421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Телескопус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857364"/>
            <a:ext cx="4038600" cy="410452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Первые </a:t>
            </a:r>
            <a:r>
              <a:rPr lang="ru-RU" dirty="0" err="1" smtClean="0"/>
              <a:t>телескопусы</a:t>
            </a:r>
            <a:r>
              <a:rPr lang="ru-RU" dirty="0" smtClean="0"/>
              <a:t> были немного сильней обычных подзорных труб, но вскоре стали всё лучше приближать далекие звезды.</a:t>
            </a:r>
            <a:endParaRPr lang="ru-RU" dirty="0"/>
          </a:p>
        </p:txBody>
      </p:sp>
      <p:pic>
        <p:nvPicPr>
          <p:cNvPr id="5" name="Содержимое 4" descr="1253355636_cascien_07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b="5110"/>
          <a:stretch>
            <a:fillRect/>
          </a:stretch>
        </p:blipFill>
        <p:spPr>
          <a:xfrm>
            <a:off x="357158" y="1214422"/>
            <a:ext cx="3754119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Дьяк - изобретатель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annonay_engr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5660" t="1699" r="7547" b="20159"/>
          <a:stretch>
            <a:fillRect/>
          </a:stretch>
        </p:blipFill>
        <p:spPr>
          <a:xfrm>
            <a:off x="214282" y="928670"/>
            <a:ext cx="4429156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357430"/>
            <a:ext cx="4319428" cy="360445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Рязанский изобретатель Ефим </a:t>
            </a:r>
            <a:r>
              <a:rPr lang="ru-RU" dirty="0" err="1" smtClean="0"/>
              <a:t>Крякутный</a:t>
            </a:r>
            <a:r>
              <a:rPr lang="ru-RU" dirty="0" smtClean="0"/>
              <a:t> изобрел летательный шар. Он хотел полететь «на небеса».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Трагичный  конец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BalloonSovietStamp[1]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7937" t="12069" r="33333" b="17241"/>
          <a:stretch>
            <a:fillRect/>
          </a:stretch>
        </p:blipFill>
        <p:spPr>
          <a:xfrm>
            <a:off x="0" y="1643050"/>
            <a:ext cx="4847001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2000240"/>
            <a:ext cx="4286248" cy="39616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Дьяк смог накачать шар, привязался к нему и спрыгнул </a:t>
            </a:r>
          </a:p>
          <a:p>
            <a:pPr algn="ctr">
              <a:buNone/>
            </a:pPr>
            <a:r>
              <a:rPr lang="ru-RU" dirty="0" smtClean="0"/>
              <a:t>с колокольни. </a:t>
            </a:r>
          </a:p>
          <a:p>
            <a:pPr algn="ctr">
              <a:buNone/>
            </a:pPr>
            <a:r>
              <a:rPr lang="ru-RU" dirty="0" smtClean="0"/>
              <a:t>Полет был недолгим - шар лопнул, а дьяк разбился насмерть.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Россия  против  Франции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france[1]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 rot="20749616">
            <a:off x="329898" y="4614642"/>
            <a:ext cx="2324676" cy="181689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071678"/>
            <a:ext cx="4319428" cy="389021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Совершенно не ясно мировое мнение: все считают французов братьев Монгольфье изобретателями воздушного шара.</a:t>
            </a:r>
            <a:endParaRPr lang="ru-RU" dirty="0"/>
          </a:p>
        </p:txBody>
      </p:sp>
      <p:pic>
        <p:nvPicPr>
          <p:cNvPr id="6" name="Рисунок 5" descr="flagru[1]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2440">
            <a:off x="2088319" y="4541085"/>
            <a:ext cx="2452762" cy="2017312"/>
          </a:xfrm>
          <a:prstGeom prst="rect">
            <a:avLst/>
          </a:prstGeom>
        </p:spPr>
      </p:pic>
      <p:pic>
        <p:nvPicPr>
          <p:cNvPr id="88066" name="Picture 2" descr="http://vivovoco.rsl.ru/VV/JOURNAL/SCIAM/AIR/AIR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571612"/>
            <a:ext cx="4357718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мы то раньше…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37montgolfiere178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4701170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857364"/>
            <a:ext cx="4500562" cy="485778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Дьяк совершил свой полет гораздо раньше братьев, и как они не смог запатентовать свое изобретение. </a:t>
            </a:r>
            <a:r>
              <a:rPr lang="ru-RU" dirty="0" err="1" smtClean="0"/>
              <a:t>Крякутный</a:t>
            </a:r>
            <a:r>
              <a:rPr lang="ru-RU" dirty="0" smtClean="0"/>
              <a:t> – истинный изобретатель «небесного шара».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Теории 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космизма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fedorov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5984" y="1000108"/>
            <a:ext cx="3714776" cy="451964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572140"/>
            <a:ext cx="8720328" cy="128586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Первым теоретиком в области космоса был </a:t>
            </a:r>
            <a:r>
              <a:rPr lang="ru-RU" dirty="0" err="1" smtClean="0"/>
              <a:t>шацкий</a:t>
            </a:r>
            <a:r>
              <a:rPr lang="ru-RU" dirty="0" smtClean="0"/>
              <a:t> учитель Николай Фёдорович Фёдоров (1829-1903).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Ирония судьбы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image00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714488"/>
            <a:ext cx="4168427" cy="4064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357430"/>
            <a:ext cx="4038600" cy="360445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Интересно, что у отца Фёдорова была фамилия Гагарин.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715404" cy="107154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Человек  и  космос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59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928802"/>
            <a:ext cx="4900105" cy="3675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857364"/>
            <a:ext cx="4143372" cy="410452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 давних времен человек мечтал быть ближе к небу, космосу. Эта мечта</a:t>
            </a:r>
          </a:p>
          <a:p>
            <a:pPr algn="ctr">
              <a:buNone/>
            </a:pPr>
            <a:r>
              <a:rPr lang="ru-RU" dirty="0" smtClean="0"/>
              <a:t> и стала основой </a:t>
            </a:r>
          </a:p>
          <a:p>
            <a:pPr algn="ctr">
              <a:buNone/>
            </a:pPr>
            <a:r>
              <a:rPr lang="ru-RU" dirty="0" smtClean="0"/>
              <a:t>для построения Вавилонской  башни.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Фёдоров  и  Циолковский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85926"/>
            <a:ext cx="4319428" cy="41759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Они были друзьями. Циолковский </a:t>
            </a:r>
          </a:p>
          <a:p>
            <a:pPr algn="ctr">
              <a:buNone/>
            </a:pPr>
            <a:r>
              <a:rPr lang="ru-RU" dirty="0" smtClean="0"/>
              <a:t>(1857-1935) </a:t>
            </a:r>
          </a:p>
          <a:p>
            <a:pPr algn="ctr">
              <a:buNone/>
            </a:pPr>
            <a:r>
              <a:rPr lang="ru-RU" dirty="0" smtClean="0"/>
              <a:t>лишь дорабатывал теории Фёдорова,</a:t>
            </a:r>
          </a:p>
          <a:p>
            <a:pPr algn="ctr">
              <a:buNone/>
            </a:pPr>
            <a:r>
              <a:rPr lang="ru-RU" dirty="0" smtClean="0"/>
              <a:t> а совсем невозможные отвергал.</a:t>
            </a:r>
            <a:endParaRPr lang="ru-RU" dirty="0"/>
          </a:p>
        </p:txBody>
      </p:sp>
      <p:pic>
        <p:nvPicPr>
          <p:cNvPr id="6" name="Рисунок 5" descr="tsiolkovsky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357562"/>
            <a:ext cx="2714644" cy="3348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283[1]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42844" y="928670"/>
            <a:ext cx="3333774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98755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Крамольство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0714155914_1_fed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571612"/>
            <a:ext cx="4214842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285992"/>
            <a:ext cx="4247990" cy="353302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Фёдоров работал</a:t>
            </a:r>
          </a:p>
          <a:p>
            <a:pPr algn="ctr">
              <a:buNone/>
            </a:pPr>
            <a:r>
              <a:rPr lang="ru-RU" dirty="0" smtClean="0"/>
              <a:t> в московской библиотеке и доставал для Циолковского запретную литературу.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Константин Эдуардович Циолковский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847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285860"/>
            <a:ext cx="3957470" cy="52832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2143116"/>
            <a:ext cx="4662518" cy="398304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Константин Циолковский (1857-1935) был первым крупным теоретиком </a:t>
            </a:r>
            <a:r>
              <a:rPr lang="ru-RU" dirty="0" err="1" smtClean="0"/>
              <a:t>космизма</a:t>
            </a:r>
            <a:r>
              <a:rPr lang="ru-RU" dirty="0" smtClean="0"/>
              <a:t>. Его идеи будет использовать Королёв. </a:t>
            </a:r>
          </a:p>
          <a:p>
            <a:pPr algn="ctr">
              <a:buNone/>
            </a:pPr>
            <a:r>
              <a:rPr lang="ru-RU" dirty="0" smtClean="0"/>
              <a:t>В советское время на Циолковского велась травля.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Эра  освоения  космоса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_-____00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71538" y="857232"/>
            <a:ext cx="6584202" cy="5000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6000768"/>
            <a:ext cx="9144000" cy="85723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В 2010 году исполнилось 55 лет со дня начала эры космоса.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«Спутник-1» - №1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485585main_Sputnik_full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5053297" cy="4500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643182"/>
            <a:ext cx="4038600" cy="331870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Первым в космосе побывал советский спутник «Спутник-1» в 1957 году.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Тюра-Там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572140"/>
            <a:ext cx="8720328" cy="12858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Знаменитый советский космодром Байконур раньше назывался </a:t>
            </a:r>
            <a:r>
              <a:rPr lang="ru-RU" dirty="0" err="1" smtClean="0"/>
              <a:t>Тюра-Там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6" descr="37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214414" y="1071546"/>
            <a:ext cx="6072230" cy="46203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Смерть  шпионам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vjezd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4950233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928802"/>
            <a:ext cx="4286280" cy="419736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Советское руководство скрывало местонахождение космодрома. В случае рассекречивания Байконур искали бы за несколько сотен километров.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Сергей  Павлович  Королёв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715016"/>
            <a:ext cx="9144000" cy="114298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Сергей Королёв (1906-1966) был главным конструктором ракет и спутников в СССР начала эры космоса.</a:t>
            </a:r>
            <a:endParaRPr lang="ru-RU" dirty="0"/>
          </a:p>
        </p:txBody>
      </p:sp>
      <p:pic>
        <p:nvPicPr>
          <p:cNvPr id="7" name="Содержимое 6" descr="1247584541_homeland.su-14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57422" y="1071546"/>
            <a:ext cx="3500462" cy="460245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Королёв  и  Циолковский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571744"/>
            <a:ext cx="4038600" cy="339014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Основой теорий и планов кораблей для Королёва были записи Циолковского.</a:t>
            </a:r>
            <a:endParaRPr lang="ru-RU" dirty="0"/>
          </a:p>
        </p:txBody>
      </p:sp>
      <p:pic>
        <p:nvPicPr>
          <p:cNvPr id="11" name="Содержимое 10" descr="photo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4791" t="1876" r="5146" b="5164"/>
          <a:stretch>
            <a:fillRect/>
          </a:stretch>
        </p:blipFill>
        <p:spPr>
          <a:xfrm>
            <a:off x="428596" y="1214422"/>
            <a:ext cx="3357586" cy="5429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Сталинская  травля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2000240"/>
            <a:ext cx="4500562" cy="41259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Талант Королёва чуть был не загублен Сталиным и НКВД. </a:t>
            </a:r>
          </a:p>
          <a:p>
            <a:pPr algn="ctr">
              <a:buNone/>
            </a:pPr>
            <a:r>
              <a:rPr lang="ru-RU" dirty="0" smtClean="0"/>
              <a:t>Его осудили на 8 лет, </a:t>
            </a:r>
          </a:p>
          <a:p>
            <a:pPr algn="ctr">
              <a:buNone/>
            </a:pPr>
            <a:r>
              <a:rPr lang="ru-RU" dirty="0" smtClean="0"/>
              <a:t>а во время одного из допросов сломали челюсть. </a:t>
            </a:r>
            <a:endParaRPr lang="ru-RU" dirty="0"/>
          </a:p>
        </p:txBody>
      </p:sp>
      <p:pic>
        <p:nvPicPr>
          <p:cNvPr id="6" name="Содержимое 4" descr="img4019_korolev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black">
          <a:xfrm>
            <a:off x="0" y="2071678"/>
            <a:ext cx="4817587" cy="3227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Мифы                                    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71612"/>
            <a:ext cx="4247990" cy="439027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Еще в древности люди мечтали летать как птицы. Древнегреческий архитектор-изобретатель Икар по легенде создал крылья для людей.</a:t>
            </a:r>
            <a:endParaRPr lang="ru-RU" dirty="0"/>
          </a:p>
        </p:txBody>
      </p:sp>
      <p:pic>
        <p:nvPicPr>
          <p:cNvPr id="7" name="Содержимое 6" descr="a426f38b1ee8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7" y="1571612"/>
            <a:ext cx="4253449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Однако...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2357430"/>
            <a:ext cx="4143404" cy="312579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Несмотря на наказание в тюрьме под страхом избиения его заставляют составлять планы космических кораблей.</a:t>
            </a:r>
            <a:endParaRPr lang="ru-RU" dirty="0"/>
          </a:p>
        </p:txBody>
      </p:sp>
      <p:pic>
        <p:nvPicPr>
          <p:cNvPr id="7" name="Содержимое 4" descr="1247584541_homeland.su-2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142984"/>
            <a:ext cx="3159123" cy="5188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Дезик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и  Цыган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e5fefeb32b6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2214554"/>
            <a:ext cx="4714908" cy="3159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428736"/>
            <a:ext cx="4038600" cy="485778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40-ых годах прошлого века была необходимость проводить эксперименты по сверхвысотным полетам. Для этого были выбраны собаки </a:t>
            </a:r>
            <a:r>
              <a:rPr lang="ru-RU" dirty="0" err="1" smtClean="0"/>
              <a:t>Дезик</a:t>
            </a:r>
            <a:r>
              <a:rPr lang="ru-RU" dirty="0" smtClean="0"/>
              <a:t> и Цыган.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 минут, полет нормальный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Rocket_R-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428736"/>
            <a:ext cx="3500462" cy="5024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09101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err="1" smtClean="0"/>
              <a:t>Дезик</a:t>
            </a:r>
            <a:r>
              <a:rPr lang="ru-RU" dirty="0" smtClean="0"/>
              <a:t> и Цыган долетели до условной границы атмосферы  космоса и спустились назад. На то время они взлетели на небывалую высоту, катапультировались и вернулись живыми.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286908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Хрущёвская  реабилитация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27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928802"/>
            <a:ext cx="5613402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2285992"/>
            <a:ext cx="3786214" cy="407196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1957 году Сергей Королёв был полностью реабилитирован и продолжил свою конструкторскую деятельность.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Никита Сергеевич Хрущёв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Kruscev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3761170" cy="52117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30532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Никита Хрущёв </a:t>
            </a:r>
          </a:p>
          <a:p>
            <a:pPr algn="ctr">
              <a:buNone/>
            </a:pPr>
            <a:r>
              <a:rPr lang="ru-RU" dirty="0" smtClean="0"/>
              <a:t>(1894-1971) был первым Генеральным Секретарем ЦК КПСС. Именно при его управлении государством была совершена революция в освоении  космоса.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в космосе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708ac865c9d138741fd9b91581d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714488"/>
            <a:ext cx="4917078" cy="4029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2143116"/>
            <a:ext cx="4000528" cy="381877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4 октября1957 года был запущен первый искусственный спутник земли «Спутник-1». Вес его около 83 кг.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Бип-бип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и  радио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dp_16_l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142984"/>
            <a:ext cx="3357586" cy="5174362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000240"/>
            <a:ext cx="4038600" cy="39616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Позывные </a:t>
            </a:r>
            <a:r>
              <a:rPr lang="ru-RU" dirty="0" err="1" smtClean="0"/>
              <a:t>бип-бип</a:t>
            </a:r>
            <a:r>
              <a:rPr lang="ru-RU" dirty="0" smtClean="0"/>
              <a:t>, которые посылал «Спутник-1» слушали все радиолюбители мира.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  имя  революции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29190" y="1600200"/>
            <a:ext cx="421481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Первым живым существом на орбите была собака Лайка. Её «Спутник-2» готовили к запуску </a:t>
            </a:r>
          </a:p>
          <a:p>
            <a:pPr algn="ctr">
              <a:buNone/>
            </a:pPr>
            <a:r>
              <a:rPr lang="ru-RU" dirty="0" smtClean="0"/>
              <a:t>к </a:t>
            </a:r>
            <a:r>
              <a:rPr lang="ru-RU" dirty="0" err="1" smtClean="0"/>
              <a:t>сороколетию</a:t>
            </a:r>
            <a:r>
              <a:rPr lang="ru-RU" dirty="0" smtClean="0"/>
              <a:t> октябрьской революции.</a:t>
            </a:r>
            <a:endParaRPr lang="ru-RU" dirty="0"/>
          </a:p>
        </p:txBody>
      </p:sp>
      <p:pic>
        <p:nvPicPr>
          <p:cNvPr id="9" name="Содержимое 8" descr="6a20851aaffb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-1" y="1714488"/>
            <a:ext cx="5277617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 удалось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b55ac377ebdd21cec4612cb90330d8f6_full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643050"/>
            <a:ext cx="4572000" cy="4471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2071678"/>
            <a:ext cx="4143404" cy="405448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Авральный режим и плохая подготовка сделали свое дело – вместо недели Лайка в космосе прожила всего лишь 5-7 часов и погибла от перегрева.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Покорение  Луны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Luna_1[2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214422"/>
            <a:ext cx="4691691" cy="5072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357718" cy="424395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14 сентября 1959 года зонд «Луна-2» достиг поверхности Луны. «Луна-2» - это первый объект, который достиг поверхности Луны в мире.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Курьёзы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928802"/>
            <a:ext cx="4038600" cy="403308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Множество курьёзов поджидало неумелых и мечтательных изобретателей по пути к космосу.</a:t>
            </a:r>
            <a:endParaRPr lang="ru-RU" dirty="0"/>
          </a:p>
        </p:txBody>
      </p:sp>
      <p:pic>
        <p:nvPicPr>
          <p:cNvPr id="5" name="Содержимое 4" descr="Leaning_tower_of_pisa_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3749674" cy="4999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Жёсткая  посадка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b481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00794" y="1289050"/>
            <a:ext cx="3405387" cy="467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000240"/>
            <a:ext cx="4038600" cy="396164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«Луна-2» совершил жесткую посадку: он просто разбился о поверхность Луны. Из него выпал герб</a:t>
            </a:r>
          </a:p>
          <a:p>
            <a:pPr algn="ctr">
              <a:buNone/>
            </a:pPr>
            <a:r>
              <a:rPr lang="ru-RU" dirty="0" smtClean="0"/>
              <a:t> с надписью «СССР».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Космическая ботаника и зоология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space_05[2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728" y="1500174"/>
            <a:ext cx="2813995" cy="200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600200"/>
            <a:ext cx="3786214" cy="51149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Какие только животные не летали в космос: это и собаки, и обезьяны, и кошки, и черепахи, а также многие другие животные, растения и простейшие организмы.</a:t>
            </a:r>
            <a:endParaRPr lang="ru-RU" dirty="0"/>
          </a:p>
        </p:txBody>
      </p:sp>
      <p:pic>
        <p:nvPicPr>
          <p:cNvPr id="62466" name="Picture 2" descr="D:\ШКОЛЬНАЯ\ПРЕЗЕНТАЦИИ\Покорение космоса.Шаг за шагом\100фото\136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500570"/>
            <a:ext cx="2952803" cy="2214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2465" name="Picture 1" descr="D:\ШКОЛЬНАЯ\ПРЕЗЕНТАЦИИ\Покорение космоса.Шаг за шагом\100фото\iCAH3D1E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86058"/>
            <a:ext cx="2939705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Собаки  в  космосе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290943938_15958790008849cd2fd0a7e85b0b41629b9982a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b="4034"/>
          <a:stretch>
            <a:fillRect/>
          </a:stretch>
        </p:blipFill>
        <p:spPr>
          <a:xfrm>
            <a:off x="1500166" y="1000108"/>
            <a:ext cx="4539288" cy="35718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4572008"/>
            <a:ext cx="9001156" cy="228599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Цыган, </a:t>
            </a:r>
            <a:r>
              <a:rPr lang="ru-RU" dirty="0" err="1" smtClean="0"/>
              <a:t>Дезик</a:t>
            </a:r>
            <a:r>
              <a:rPr lang="ru-RU" dirty="0" smtClean="0"/>
              <a:t>, </a:t>
            </a:r>
            <a:r>
              <a:rPr lang="ru-RU" dirty="0" err="1" smtClean="0"/>
              <a:t>Кусачка</a:t>
            </a:r>
            <a:r>
              <a:rPr lang="ru-RU" dirty="0" smtClean="0"/>
              <a:t>, Модница, Козявка, Непутёвый, Чижик, Дамка, Смелый, Малышка, Снежинка, Мишка, Рыжик, ЗИБ, Лиса, Рита, </a:t>
            </a:r>
            <a:r>
              <a:rPr lang="ru-RU" dirty="0" err="1" smtClean="0"/>
              <a:t>Бульба</a:t>
            </a:r>
            <a:r>
              <a:rPr lang="ru-RU" dirty="0" smtClean="0"/>
              <a:t>, Кнопка, </a:t>
            </a:r>
            <a:r>
              <a:rPr lang="ru-RU" dirty="0" err="1" smtClean="0"/>
              <a:t>Минда</a:t>
            </a:r>
            <a:r>
              <a:rPr lang="ru-RU" dirty="0" smtClean="0"/>
              <a:t>, Рыжая, </a:t>
            </a:r>
            <a:r>
              <a:rPr lang="ru-RU" dirty="0" err="1" smtClean="0"/>
              <a:t>Джойна</a:t>
            </a:r>
            <a:r>
              <a:rPr lang="ru-RU" dirty="0" smtClean="0"/>
              <a:t>, Пальма, Отважная, Пёстрая, Жемчужная, Малёк, Пушок, Белянка, </a:t>
            </a:r>
            <a:r>
              <a:rPr lang="ru-RU" dirty="0" err="1" smtClean="0"/>
              <a:t>Жульба</a:t>
            </a:r>
            <a:r>
              <a:rPr lang="ru-RU" dirty="0" smtClean="0"/>
              <a:t>, Кнопка, Белка, Стрелка и Звёздочка.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Шимпанзе не долетели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Able%20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4058" t="1460" r="4229" b="713"/>
          <a:stretch>
            <a:fillRect/>
          </a:stretch>
        </p:blipFill>
        <p:spPr>
          <a:xfrm>
            <a:off x="142844" y="1285860"/>
            <a:ext cx="4071966" cy="5324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785926"/>
            <a:ext cx="4305328" cy="434023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Первыми животными вернувшимися из полета живыми были шимпанзе </a:t>
            </a:r>
            <a:r>
              <a:rPr lang="ru-RU" dirty="0" err="1" smtClean="0"/>
              <a:t>Эйбл</a:t>
            </a:r>
            <a:r>
              <a:rPr lang="ru-RU" dirty="0" smtClean="0"/>
              <a:t> и Бейкер. Но они взлетели на незначительную высоту.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Белка  и  Стрелка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5429264"/>
            <a:ext cx="8577484" cy="12858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Эти милые дворняги – первые существа, вернувшиеся из космоса живыми.</a:t>
            </a:r>
            <a:endParaRPr lang="ru-RU" dirty="0"/>
          </a:p>
        </p:txBody>
      </p:sp>
      <p:pic>
        <p:nvPicPr>
          <p:cNvPr id="9" name="Содержимое 8" descr="61[1]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43372" y="1142984"/>
            <a:ext cx="4545452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9394" name="Picture 2" descr="http://www.chaltlib.ru/images/ubilei2011/5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857364"/>
            <a:ext cx="381994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Любимицы  всего  мира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600200"/>
            <a:ext cx="4000528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Собачек к полету готовила Людмила </a:t>
            </a:r>
            <a:r>
              <a:rPr lang="ru-RU" dirty="0" err="1" smtClean="0"/>
              <a:t>Радкевич</a:t>
            </a:r>
            <a:r>
              <a:rPr lang="ru-RU" dirty="0" smtClean="0"/>
              <a:t>. Когда она везла собачек</a:t>
            </a:r>
          </a:p>
          <a:p>
            <a:pPr algn="ctr">
              <a:buNone/>
            </a:pPr>
            <a:r>
              <a:rPr lang="ru-RU" dirty="0" smtClean="0"/>
              <a:t> к зданию ТАСС, водители сигналили и кричали: «Проезжайте скорей, наши Белка и Стрелка». </a:t>
            </a:r>
            <a:endParaRPr lang="ru-RU" dirty="0"/>
          </a:p>
        </p:txBody>
      </p:sp>
      <p:pic>
        <p:nvPicPr>
          <p:cNvPr id="7" name="Содержимое 6" descr="162272594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b="12024"/>
          <a:stretch>
            <a:fillRect/>
          </a:stretch>
        </p:blipFill>
        <p:spPr>
          <a:xfrm>
            <a:off x="214282" y="1857365"/>
            <a:ext cx="485778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Французы спасают ситуацию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jivotnye_v_kosmose_00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357298"/>
            <a:ext cx="4127960" cy="4926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66251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Когда </a:t>
            </a:r>
            <a:r>
              <a:rPr lang="ru-RU" dirty="0" err="1" smtClean="0"/>
              <a:t>Радкевич</a:t>
            </a:r>
            <a:r>
              <a:rPr lang="ru-RU" dirty="0" smtClean="0"/>
              <a:t> с собачками вышла из машины она споткнулась, но французские журналисты поймали её и поздравили с вторичным мягким приземлением.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Их  знают  все…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4662518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После удачного полета о Белке и Стрелке сняли множество мультипликационных и кинофильмов. Белка и Стрелка стали всенародными любимицами.</a:t>
            </a:r>
            <a:endParaRPr lang="ru-RU" dirty="0"/>
          </a:p>
        </p:txBody>
      </p:sp>
      <p:pic>
        <p:nvPicPr>
          <p:cNvPr id="7" name="Содержимое 6" descr="1273080546_zvyozdnye-sobaki-belka-i-strelka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928802"/>
            <a:ext cx="4038600" cy="403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Несправедливость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pavlov14_big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643050"/>
            <a:ext cx="5048250" cy="4643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80" y="1643050"/>
            <a:ext cx="3857620" cy="47149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Мало кто знает, но Белка и Стрелка потомки собак Павлова, так как они были не московскими, а </a:t>
            </a:r>
            <a:r>
              <a:rPr lang="ru-RU" dirty="0" err="1" smtClean="0"/>
              <a:t>колтушинскими</a:t>
            </a:r>
            <a:r>
              <a:rPr lang="ru-RU" dirty="0" smtClean="0"/>
              <a:t> дворнягами, где раньше работал академик.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Иван Петрович Павлов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slide0023_image02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28794" y="1071546"/>
            <a:ext cx="3669532" cy="47863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42844" y="5857892"/>
            <a:ext cx="8577484" cy="10001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Иван Павлов (1849-1936) знаменитый русский физиолог, лауреат нобелевской премии.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Изобретения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3fly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57224" y="1214422"/>
            <a:ext cx="7000924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7158" y="5572140"/>
            <a:ext cx="8363170" cy="107157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Люди изобретали и почти реальные средства для полетов.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Счастливый  конец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iafs4f71xun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857364"/>
            <a:ext cx="4786346" cy="380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85926"/>
            <a:ext cx="4319428" cy="41759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После путешествия Белка и Стрелка были отправлены в Московский зоопарк на пожизненное обеспечение. Вскоре Стрелка родила 6 здоровых щенят.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 снова Хрущёв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58[1]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3500462" cy="4827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71612"/>
            <a:ext cx="4247990" cy="439027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Щенка Стрелки Пушка взял лично Никита Сергеевич в подарок Каролин Кеннеди, дочери американского президента. Потомки звездной собаки поселились в Белом доме.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Звёздочка и Иван 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Иваныч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baikonur_0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000240"/>
            <a:ext cx="5270366" cy="3502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80" y="1289304"/>
            <a:ext cx="3857620" cy="53544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Тестировали корабль Гагарина собачка Звёздочка и манекен Гагарина, которого он назвал Иван </a:t>
            </a:r>
            <a:r>
              <a:rPr lang="ru-RU" dirty="0" err="1" smtClean="0"/>
              <a:t>Иванычем</a:t>
            </a:r>
            <a:r>
              <a:rPr lang="ru-RU" dirty="0" smtClean="0"/>
              <a:t>. Удачный Полет собаки и чучела дал возможность полёта Гагарину.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Удача, так Звёздочка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0025400[1]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4106864" cy="5475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571744"/>
            <a:ext cx="4038600" cy="339014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Изначально Звёздочку звали Удача, но из суеверия Гагарин переименовал её в Звездочку.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Юрий Алексеевич Гагарин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37663aa806d83ebe1fafad38f63_prev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5984" y="928670"/>
            <a:ext cx="3429024" cy="50621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929330"/>
            <a:ext cx="9144000" cy="92867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Юрий Гагарин (1934-1968) первый человек, вернувшийся живым из космоса.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29676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«Мы должны быть первыми»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ХРУЩОФ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142984"/>
            <a:ext cx="3357586" cy="5472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714488"/>
            <a:ext cx="4714908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Хрущеву доложили, что американцы через </a:t>
            </a:r>
          </a:p>
          <a:p>
            <a:pPr algn="ctr">
              <a:buNone/>
            </a:pPr>
            <a:r>
              <a:rPr lang="ru-RU" dirty="0" smtClean="0"/>
              <a:t>2 месяца хотят послать человека в космос. «Любые жертвы и средства, в космосе мы должны быть первыми»,-сказал Хрущев.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Партийная  установка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258626138_xrushhev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857364"/>
            <a:ext cx="4935218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1928802"/>
            <a:ext cx="4143372" cy="421484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Сергей Королёв получил установку от партии за месяц провести все необходимые эксперименты и отправить человека</a:t>
            </a:r>
          </a:p>
          <a:p>
            <a:pPr algn="ctr">
              <a:buNone/>
            </a:pPr>
            <a:r>
              <a:rPr lang="ru-RU" dirty="0" smtClean="0"/>
              <a:t> в космос.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Гагарина выбирали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071678"/>
            <a:ext cx="4247990" cy="389021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Королёв лично выбирал кандидатов в полет. Критерии были очень строгими: психическая уравновешенность, рост до 170 см, вес 70-72 кг…</a:t>
            </a:r>
            <a:endParaRPr lang="ru-RU" dirty="0"/>
          </a:p>
        </p:txBody>
      </p:sp>
      <p:pic>
        <p:nvPicPr>
          <p:cNvPr id="7" name="Содержимое 6" descr="0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3" y="2000240"/>
            <a:ext cx="465107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Всё  продумано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857364"/>
            <a:ext cx="4247990" cy="410452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На случай неудачного полета у Гагарина был дублер – Герман Титов. Если что-нибудь пошло не так и Гагарин погиб, то экстренно готовили бы полёт Титова.</a:t>
            </a:r>
            <a:endParaRPr lang="ru-RU" dirty="0"/>
          </a:p>
        </p:txBody>
      </p:sp>
      <p:pic>
        <p:nvPicPr>
          <p:cNvPr id="5" name="Содержимое 4" descr="gagrin-color-thumb-500x447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928802"/>
            <a:ext cx="4515992" cy="4037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Цена  ошибки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00174"/>
            <a:ext cx="4038600" cy="44617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Ошибка даже </a:t>
            </a:r>
          </a:p>
          <a:p>
            <a:pPr algn="ctr">
              <a:buNone/>
            </a:pPr>
            <a:r>
              <a:rPr lang="ru-RU" dirty="0" smtClean="0"/>
              <a:t>в секунду могла бы привести к приземлению Гагарина вне территорий ОВД, что повлекло бы начало третьей мировой войны.</a:t>
            </a:r>
            <a:endParaRPr lang="ru-RU" dirty="0"/>
          </a:p>
        </p:txBody>
      </p:sp>
      <p:pic>
        <p:nvPicPr>
          <p:cNvPr id="5" name="Содержимое 4" descr="fc9e5dec27cc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214422"/>
            <a:ext cx="4156013" cy="5184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Причины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214554"/>
            <a:ext cx="4038600" cy="374733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Раньше люди не знали о существовании космоса.</a:t>
            </a:r>
          </a:p>
          <a:p>
            <a:pPr algn="ctr">
              <a:buNone/>
            </a:pPr>
            <a:r>
              <a:rPr lang="ru-RU" dirty="0" smtClean="0"/>
              <a:t> По поверьям на небесах жили боги.</a:t>
            </a:r>
            <a:endParaRPr lang="ru-RU" dirty="0"/>
          </a:p>
        </p:txBody>
      </p:sp>
      <p:pic>
        <p:nvPicPr>
          <p:cNvPr id="7" name="Содержимое 6" descr="Лебедев.Ангелы объявляют пастухам о рождении Христа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285860"/>
            <a:ext cx="4429156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Позже  некуда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62977b926b32ad32cb4a5168f8d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1" y="1714488"/>
            <a:ext cx="5202121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86380" y="1600200"/>
            <a:ext cx="3714776" cy="4525963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Гагарин стартовал 12 апреля, когда старт американского корабля должен был состояться </a:t>
            </a:r>
          </a:p>
          <a:p>
            <a:pPr algn="ctr">
              <a:buNone/>
            </a:pPr>
            <a:r>
              <a:rPr lang="ru-RU" dirty="0" smtClean="0"/>
              <a:t>20 апреля, но США отправили своего человека только </a:t>
            </a:r>
          </a:p>
          <a:p>
            <a:pPr algn="ctr">
              <a:buNone/>
            </a:pPr>
            <a:r>
              <a:rPr lang="ru-RU" dirty="0" smtClean="0"/>
              <a:t>5 мая.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Алан </a:t>
            </a:r>
            <a:r>
              <a:rPr lang="ru-RU" sz="5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Бартлет</a:t>
            </a:r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Шепард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shepard4_1441124c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2143116"/>
            <a:ext cx="4643470" cy="342902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14876" y="1600200"/>
            <a:ext cx="4429124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Алан Шепард (1923-1998) был первым американцем  в космосе. США долгое время утверждали, несмотря на всемирное признание Гагарина, его первым человеком в космосе.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«Поехали!»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nikplanet18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b="6970"/>
          <a:stretch>
            <a:fillRect/>
          </a:stretch>
        </p:blipFill>
        <p:spPr>
          <a:xfrm>
            <a:off x="0" y="1857364"/>
            <a:ext cx="5429256" cy="39412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9256" y="1285860"/>
            <a:ext cx="3714744" cy="52864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Старт корабля «Восток-1» был назначен на </a:t>
            </a:r>
          </a:p>
          <a:p>
            <a:pPr algn="ctr">
              <a:buNone/>
            </a:pPr>
            <a:r>
              <a:rPr lang="ru-RU" dirty="0" smtClean="0"/>
              <a:t>12 апреля 1961 года</a:t>
            </a:r>
          </a:p>
          <a:p>
            <a:pPr algn="ctr">
              <a:buNone/>
            </a:pPr>
            <a:r>
              <a:rPr lang="ru-RU" dirty="0" smtClean="0"/>
              <a:t> с космодрома Байконур. Позывной Гагарина – «кедр». В 09</a:t>
            </a:r>
            <a:r>
              <a:rPr lang="ru-RU" dirty="0" smtClean="0">
                <a:sym typeface="Wingdings" pitchFamily="2" charset="2"/>
              </a:rPr>
              <a:t>:07 Гагарин скомандовал: «Поехали!».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Старт  дан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v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857364"/>
            <a:ext cx="5143504" cy="3786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1785926"/>
            <a:ext cx="3786214" cy="41759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Выйдя на орбиту Гагарин проделал простейшие эксперименты: ел, пил, делал записи… Все свои ощущения он записывал на магнитофон.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Главное  не  волноваться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page0_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357298"/>
            <a:ext cx="4572032" cy="4863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319428" cy="492577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До полета не было известно как психика может измениться</a:t>
            </a:r>
          </a:p>
          <a:p>
            <a:pPr algn="ctr">
              <a:buNone/>
            </a:pPr>
            <a:r>
              <a:rPr lang="ru-RU" dirty="0" smtClean="0"/>
              <a:t> в условиях полета. </a:t>
            </a:r>
          </a:p>
          <a:p>
            <a:pPr algn="ctr">
              <a:buNone/>
            </a:pPr>
            <a:r>
              <a:rPr lang="ru-RU" dirty="0" smtClean="0"/>
              <a:t>В случае приступа паники Гагарину пришлось бы проделать большую работу чтобы снять автопилот.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Окончание  полёта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00-gagarin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28596" y="1714488"/>
            <a:ext cx="3375445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0562" y="1714488"/>
            <a:ext cx="4429156" cy="478634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Полёт завершился на 108-ой минуте в 10:55:34. </a:t>
            </a:r>
          </a:p>
          <a:p>
            <a:pPr algn="ctr">
              <a:buNone/>
            </a:pPr>
            <a:r>
              <a:rPr lang="ru-RU" dirty="0" smtClean="0"/>
              <a:t>Из-за сбоя в системе торможения Гагарин приземлился не</a:t>
            </a:r>
          </a:p>
          <a:p>
            <a:pPr algn="ctr">
              <a:buNone/>
            </a:pPr>
            <a:r>
              <a:rPr lang="ru-RU" dirty="0" smtClean="0"/>
              <a:t> в запланированном месте, а в Саратовской области, неподалёку от Энгельса в районе села </a:t>
            </a:r>
            <a:r>
              <a:rPr lang="ru-RU" dirty="0" err="1" smtClean="0"/>
              <a:t>Смеловка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Экстремальная  посадка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.%20parachutist.ug_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4517" b="9884"/>
          <a:stretch>
            <a:fillRect/>
          </a:stretch>
        </p:blipFill>
        <p:spPr>
          <a:xfrm>
            <a:off x="285720" y="1571612"/>
            <a:ext cx="4345289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В 7 км от земли Гагарин катапультировался и спускался дальше на парашюте, затем чуть не задохнулся </a:t>
            </a:r>
          </a:p>
          <a:p>
            <a:pPr algn="ctr">
              <a:buNone/>
            </a:pPr>
            <a:r>
              <a:rPr lang="ru-RU" dirty="0" smtClean="0"/>
              <a:t>в герметичном скафандре и, еле вытянув стропы, не попал в воды Волги.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Встреча на Земле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mi-4_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2143117"/>
            <a:ext cx="5222076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500174"/>
            <a:ext cx="4071934" cy="500066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Спустившись на землю Гагарин был встречен семьёй лесника, а затем и военными. Потом космонавта подобрал вертолет Ми-4, который отвез его в Энгельс.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Хрущёвские  хлопоты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0a018b8994b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785794"/>
            <a:ext cx="4714908" cy="5915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57752" y="1289304"/>
            <a:ext cx="4286248" cy="46725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Гагарин был старшим лейтенантом. По настоятельным требованиям Хрущёва ему было присвоено звание майора, хотя министр обороны утверждал о звании капитана.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Встреча в аэропорту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f_13685830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l="9014" b="5487"/>
          <a:stretch>
            <a:fillRect/>
          </a:stretch>
        </p:blipFill>
        <p:spPr>
          <a:xfrm>
            <a:off x="1643042" y="4071942"/>
            <a:ext cx="4070398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500174"/>
            <a:ext cx="4071934" cy="507209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К  трапу  самолета</a:t>
            </a:r>
          </a:p>
          <a:p>
            <a:pPr algn="ctr">
              <a:buNone/>
            </a:pPr>
            <a:r>
              <a:rPr lang="ru-RU" dirty="0" smtClean="0"/>
              <a:t> с Гагариным выкатили красную дорожку. Огромная толпа собралась в аэропорту. Подойдя к трибуне Гагарин отрапортовал об удачном завершении полета.</a:t>
            </a:r>
            <a:endParaRPr lang="ru-RU" dirty="0"/>
          </a:p>
        </p:txBody>
      </p:sp>
      <p:pic>
        <p:nvPicPr>
          <p:cNvPr id="2050" name="Picture 2" descr="D:\ШКОЛЬНАЯ\ПРЕЗЕНТАЦИИ\Покорение космоса.Шаг за шагом\100фото\gagarin_2_12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928670"/>
            <a:ext cx="2357454" cy="4786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Древние  космонавты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Ancientastronauts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571612"/>
            <a:ext cx="4857752" cy="4572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1714488"/>
            <a:ext cx="3576824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культурах некоторых народов найдены необъяснимые факты инопланетного присутствия на Земле.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Путь  в  Кремль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40807553_1236674992_AllDayru_17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6000760" cy="38091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857884" y="1289304"/>
            <a:ext cx="3286116" cy="521153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Дальше Гагарин ехал в кремль на кабриолете. На Красной площади Хрущёв вручил ему звание «Лётчик-Космонавт СССР».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Иностранные  визиты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271049019_1270920417_gagarin_04_01_0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071546"/>
            <a:ext cx="3434487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После полета Гагарин побывал в Чехословакии, Болгарии, Англии, Египте, Финляндии, Бразилии, Индии, Канаде и некоторых других странах, где выступал 18-20 раз за день.</a:t>
            </a:r>
            <a:endParaRPr lang="ru-RU" dirty="0"/>
          </a:p>
        </p:txBody>
      </p:sp>
      <p:pic>
        <p:nvPicPr>
          <p:cNvPr id="1026" name="Picture 2" descr="D:\ШКОЛЬНАЯ\ПРЕЗЕНТАЦИИ\Покорение космоса.Шаг за шагом\100фото\0429868925bd588ce748101be1d_prev[1].jpg"/>
          <p:cNvPicPr>
            <a:picLocks noChangeAspect="1" noChangeArrowheads="1"/>
          </p:cNvPicPr>
          <p:nvPr/>
        </p:nvPicPr>
        <p:blipFill>
          <a:blip r:embed="rId3"/>
          <a:srcRect b="8854"/>
          <a:stretch>
            <a:fillRect/>
          </a:stretch>
        </p:blipFill>
        <p:spPr bwMode="auto">
          <a:xfrm>
            <a:off x="214282" y="3786190"/>
            <a:ext cx="4500594" cy="2846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9875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Эксперименты  продолжаются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2155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928802"/>
            <a:ext cx="5304644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357818" y="1289304"/>
            <a:ext cx="3786182" cy="50686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После удачного полёта в космос мужчины нужно было послать туда и женщину, так как нужно было провести эксперименты по воздействию космоса на женский организм.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Валентина Владимировна Терешкова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90950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3417561" cy="51403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714488"/>
            <a:ext cx="4572000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Валентина Терешкова (род. 1937) была первой женщиной-космонавтом. Она летала в космос на корабле «Восток-6»   с16 по 19 июня 1963 года. Её позывной был «Чайка».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Трудно женщине в космосе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7a1f8958265e3713fdce5f26ceb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928803"/>
            <a:ext cx="492922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89304"/>
            <a:ext cx="4572000" cy="46725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Из-за разности организма мужчины и женщины Терешкова во время полета была очень вялой, появлялись головокружение и тошнота, но она выполнила большинство экспериментов.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Шаг  в  неизвестность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429256" y="1289304"/>
            <a:ext cx="3500462" cy="50686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18-19 марта 1965 года был совершен первый полет </a:t>
            </a:r>
          </a:p>
          <a:p>
            <a:pPr algn="ctr">
              <a:buNone/>
            </a:pPr>
            <a:r>
              <a:rPr lang="ru-RU" dirty="0" smtClean="0"/>
              <a:t>с выходом</a:t>
            </a:r>
          </a:p>
          <a:p>
            <a:pPr algn="ctr">
              <a:buNone/>
            </a:pPr>
            <a:r>
              <a:rPr lang="ru-RU" dirty="0" smtClean="0"/>
              <a:t> в открытый космос человеком. </a:t>
            </a:r>
          </a:p>
          <a:p>
            <a:pPr algn="ctr">
              <a:buNone/>
            </a:pPr>
            <a:r>
              <a:rPr lang="ru-RU" dirty="0" smtClean="0"/>
              <a:t>Это был полет Леонова и Беляева.</a:t>
            </a:r>
            <a:endParaRPr lang="ru-RU" dirty="0"/>
          </a:p>
        </p:txBody>
      </p:sp>
      <p:pic>
        <p:nvPicPr>
          <p:cNvPr id="7" name="Содержимое 6" descr="leonov_belyaev_nostalgin_ru2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428736"/>
            <a:ext cx="3725864" cy="491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Алексей  Архипович  Леонов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47[2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85984" y="1000108"/>
            <a:ext cx="3112618" cy="467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5786454"/>
            <a:ext cx="8720328" cy="92869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Алексей Леонов (род. 1934) совершил первый выход в открытый космос.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Трудности  возврата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4843308_a0c3c939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b="4011"/>
          <a:stretch>
            <a:fillRect/>
          </a:stretch>
        </p:blipFill>
        <p:spPr>
          <a:xfrm>
            <a:off x="142844" y="1785926"/>
            <a:ext cx="464347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247990" cy="46725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Пробыв в 12 минут 9 секунд у Леонова возникли трудности с возвращением: у него сильно раздулся скафандр. Страшно рискуя Леонов стравил воздух и удачно вернулся на «Восход-2».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Ветерок  и  Уголёк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veterok_i_ugolek1_200_auto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1214422"/>
            <a:ext cx="3286148" cy="5093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После удачного полета в космос человека требовалось ещё и длительное пребывание человека в космосе. Для экспериментов в космос были посланы собаки Ветерок и Уголёк.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Полет  успешный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78[1].pn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428736"/>
            <a:ext cx="4500593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857364"/>
            <a:ext cx="4247990" cy="410452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Ветерок и Уголёк, которого раньше звали Снежком, пробыли в космосе  23 суток. До сих пор это рекорд нахождения в космосе для собак.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71934" y="2500306"/>
            <a:ext cx="4857784" cy="346158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Люди верили в мессию, который снизойдет к ним с небес.</a:t>
            </a:r>
            <a:endParaRPr lang="ru-RU" dirty="0"/>
          </a:p>
        </p:txBody>
      </p:sp>
      <p:pic>
        <p:nvPicPr>
          <p:cNvPr id="5" name="Содержимое 4" descr="42020083_1742629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158" y="1500174"/>
            <a:ext cx="3614434" cy="4518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Итоги  полета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064611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714488"/>
            <a:ext cx="4933553" cy="4143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85926"/>
            <a:ext cx="4319428" cy="417596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Сняв с них скафандры ученые обнаружили, что у собак почти нет шерсти, сплошные пролежни. Но собачек вылечили, и потом они смогли дать здоровые потомства.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Долговременный  полет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00174"/>
            <a:ext cx="4038600" cy="446171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Первым длительным полетом принято считать полет Николаева и Севастьянова. </a:t>
            </a:r>
          </a:p>
          <a:p>
            <a:pPr algn="ctr">
              <a:buNone/>
            </a:pPr>
            <a:r>
              <a:rPr lang="ru-RU" dirty="0" smtClean="0"/>
              <a:t>Их полет длился </a:t>
            </a:r>
          </a:p>
          <a:p>
            <a:pPr algn="ctr">
              <a:buNone/>
            </a:pPr>
            <a:r>
              <a:rPr lang="ru-RU" dirty="0" smtClean="0"/>
              <a:t>17 суток 16 часов 58 минут 55 секунд </a:t>
            </a:r>
          </a:p>
          <a:p>
            <a:pPr algn="ctr">
              <a:buNone/>
            </a:pPr>
            <a:r>
              <a:rPr lang="ru-RU" dirty="0" smtClean="0"/>
              <a:t>с 1 по 19 июня 1970 года.</a:t>
            </a:r>
            <a:endParaRPr lang="ru-RU" dirty="0"/>
          </a:p>
        </p:txBody>
      </p:sp>
      <p:pic>
        <p:nvPicPr>
          <p:cNvPr id="7" name="Рисунок 6" descr="kosmos22[1].jpg"/>
          <p:cNvPicPr>
            <a:picLocks noChangeAspect="1"/>
          </p:cNvPicPr>
          <p:nvPr/>
        </p:nvPicPr>
        <p:blipFill>
          <a:blip r:embed="rId2"/>
          <a:srcRect b="11228"/>
          <a:stretch>
            <a:fillRect/>
          </a:stretch>
        </p:blipFill>
        <p:spPr>
          <a:xfrm>
            <a:off x="0" y="1857364"/>
            <a:ext cx="4900343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Николаев  </a:t>
            </a:r>
            <a:r>
              <a:rPr lang="ru-RU" sz="440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Андриян</a:t>
            </a:r>
            <a:r>
              <a:rPr lang="ru-RU" sz="4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Григорьевич</a:t>
            </a:r>
            <a:endParaRPr lang="ru-RU" sz="4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3037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1142984"/>
            <a:ext cx="3504555" cy="518674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14488"/>
            <a:ext cx="4038600" cy="4247400"/>
          </a:xfrm>
        </p:spPr>
        <p:txBody>
          <a:bodyPr/>
          <a:lstStyle/>
          <a:p>
            <a:pPr algn="ctr">
              <a:buNone/>
            </a:pPr>
            <a:r>
              <a:rPr lang="ru-RU" dirty="0" err="1" smtClean="0"/>
              <a:t>Андриян</a:t>
            </a:r>
            <a:r>
              <a:rPr lang="ru-RU" dirty="0" smtClean="0"/>
              <a:t> Николаев (1929-2004)  совершил первый многоступенчатый и первый длительный полеты в истории мира. Был женат на Терешковой.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552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Севастьянов Виталий Иванович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img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42910" y="1214422"/>
            <a:ext cx="3435348" cy="496676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14488"/>
            <a:ext cx="4038600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Виталий Севастьянов (1935-2010) летал в космос дважды, причем всего он пробыл в космосе 80 суток 16 часов 19 минут 3 секунды.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Сделано  в  СССР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lunokhod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5592400" cy="4071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72132" y="1571612"/>
            <a:ext cx="3429024" cy="410108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17 ноября 1970 года на Луну был отправлен первый планетоход «Луноход-1». Луноход проработал в трое больше своего ресурса.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«Крымская  каталка»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Lost-Soviet-rover-on-the-moon-thumb-550x550-37825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643050"/>
            <a:ext cx="4394218" cy="4394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071678"/>
            <a:ext cx="4247990" cy="389021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«Луноход-1» получал команды из Крыма. Луноход сделал более 25тыс. фотографий Луны и её поверхности, проехав 10,5 км.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Лунный  заговор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Apollo-11-moon-landing-4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500174"/>
            <a:ext cx="5456105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500694" y="1289304"/>
            <a:ext cx="3643306" cy="528296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Из-за неудач</a:t>
            </a:r>
          </a:p>
          <a:p>
            <a:pPr algn="ctr">
              <a:buNone/>
            </a:pPr>
            <a:r>
              <a:rPr lang="ru-RU" dirty="0" smtClean="0"/>
              <a:t> в отставании от СССР </a:t>
            </a:r>
          </a:p>
          <a:p>
            <a:pPr algn="ctr">
              <a:buNone/>
            </a:pPr>
            <a:r>
              <a:rPr lang="ru-RU" dirty="0" smtClean="0"/>
              <a:t>в покорении космоса правительство США дает команду Голливуду снять фильм приземления американцев на Луну.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Главное  доказательство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296632main_1241_800-600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785926"/>
            <a:ext cx="4709604" cy="3532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319428" cy="467258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Несмотря на подавляющее преобладание фактов против, один факт перекрыл все остальные – сигналы принимали с Луны, а не из Голливуда. Американцы были на Луне.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Мечта  не  сбылась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643050"/>
            <a:ext cx="4038600" cy="43188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Главная мечта Королёва не сбылась – СССР было не по карману подготовка полета человека на Луну. Советские космонавты так и не высадились на Луне.</a:t>
            </a:r>
            <a:endParaRPr lang="ru-RU" dirty="0"/>
          </a:p>
        </p:txBody>
      </p:sp>
      <p:pic>
        <p:nvPicPr>
          <p:cNvPr id="8" name="Содержимое 7" descr="1220727241_24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r="943" b="5714"/>
          <a:stretch>
            <a:fillRect/>
          </a:stretch>
        </p:blipFill>
        <p:spPr>
          <a:xfrm>
            <a:off x="285720" y="2000240"/>
            <a:ext cx="4400581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5339[1]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89766">
            <a:off x="2612189" y="2559733"/>
            <a:ext cx="1042686" cy="741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Рязанский  космонавт 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1февраля 1935 года в селе </a:t>
            </a:r>
            <a:r>
              <a:rPr lang="ru-RU" dirty="0" err="1" smtClean="0"/>
              <a:t>Гиблицы</a:t>
            </a:r>
            <a:r>
              <a:rPr lang="ru-RU" dirty="0" smtClean="0"/>
              <a:t> родился летчик-космонавт Владимир Викторович Аксенов. Летал в космос </a:t>
            </a:r>
          </a:p>
          <a:p>
            <a:pPr algn="ctr">
              <a:buNone/>
            </a:pPr>
            <a:r>
              <a:rPr lang="ru-RU" dirty="0" smtClean="0"/>
              <a:t>с 15-23 сентября 1976 года и 5-9июня 1980 года. Дважды герой Советского Союза.</a:t>
            </a:r>
          </a:p>
          <a:p>
            <a:endParaRPr lang="ru-RU" dirty="0"/>
          </a:p>
        </p:txBody>
      </p:sp>
      <p:pic>
        <p:nvPicPr>
          <p:cNvPr id="5" name="Содержимое 4" descr="6f70cb6ae8674e708040848b18aa55f6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857364"/>
            <a:ext cx="4786346" cy="3714776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Пуп - Земля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234808001_0[1]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714488"/>
            <a:ext cx="4857784" cy="4285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2214554"/>
            <a:ext cx="4038600" cy="374733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древности считалось, что Солнце вращается вокруг Земли, а не наоборот.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«Салют-1»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5816cad514d6925073f9dc93aab[1]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714488"/>
            <a:ext cx="5139035" cy="41474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1357298"/>
            <a:ext cx="3929090" cy="460459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«Салют-1» был первой орбитальной станцией. Пуск был совершен </a:t>
            </a:r>
          </a:p>
          <a:p>
            <a:pPr algn="ctr">
              <a:buNone/>
            </a:pPr>
            <a:r>
              <a:rPr lang="ru-RU" dirty="0" smtClean="0"/>
              <a:t>19 апреля 1971 года. Обитаема она была 22 суток, а просуществовала 175.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 на  Луну,  так  на  Марс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mars3a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5" y="2000240"/>
            <a:ext cx="4929222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71612"/>
            <a:ext cx="4572000" cy="439027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27 ноября 1971 года на Марс прилетел и разбился спутник «Марс-2». Символика СССР была теперь и на Марсе. Спустя 5 дней на марс мягко приземлился «Марс-3».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Впереди планеты всей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1247129300_molniya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928670"/>
            <a:ext cx="3500462" cy="5645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4810" y="1714488"/>
            <a:ext cx="4247990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СССР поистине был покорителем космоса. Везде мы были первыми, кроме Луны. Исследования космоса продолжаются и сегодня.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Гонка  проиграна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hohmodrom_Revell_04736_Space_Shuttle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643050"/>
            <a:ext cx="4143404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714488"/>
            <a:ext cx="4319428" cy="42474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Первый полет, выход в космос – всё это требовалось для высадки человека на Луну. Лидируя на всех этапах финал соревнования СССР проиграл.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Причины  провала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14942" y="1289304"/>
            <a:ext cx="3929058" cy="467258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В 1964 в отставку отправлен Хрущёв, покровитель развития космоса. </a:t>
            </a:r>
          </a:p>
          <a:p>
            <a:pPr algn="ctr">
              <a:buNone/>
            </a:pPr>
            <a:r>
              <a:rPr lang="ru-RU" dirty="0" smtClean="0"/>
              <a:t>В 1966 году 14 января умирает Королёв.  Главным конструктором становится Мишин. 27 марта 1968 погибает Гагарин.</a:t>
            </a:r>
            <a:endParaRPr lang="ru-RU" dirty="0"/>
          </a:p>
        </p:txBody>
      </p:sp>
      <p:pic>
        <p:nvPicPr>
          <p:cNvPr id="9218" name="Picture 2" descr="http://img.beta.rian.ru/images/10225/08/1022508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357298"/>
            <a:ext cx="4457700" cy="356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800_db7707830edac38c650b5a22b4c7c625[1]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b="7618"/>
          <a:stretch>
            <a:fillRect/>
          </a:stretch>
        </p:blipFill>
        <p:spPr>
          <a:xfrm>
            <a:off x="928662" y="4214818"/>
            <a:ext cx="4496879" cy="26431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Управление  Мишина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mishin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1428736"/>
            <a:ext cx="3690533" cy="462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71612"/>
            <a:ext cx="4319428" cy="439027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Мишин не смог удержать систему созданную Королёвым. Желая угодить правительству он отправлял корабли с многочисленными недоработками. Погибло 4 космонавта.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Полный  упадок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0e918f5be79cc600498e3536ce3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42844" y="1428736"/>
            <a:ext cx="4382205" cy="5066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643050"/>
            <a:ext cx="4247990" cy="4318838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Даже после отстранения Мишина развитие ракетостроения не сдвинулось с мертвой точки. Инициатива окончательно перешла в руки США.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Новый  этап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amd_guy_laliberte_space_shuttle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14348" y="1428736"/>
            <a:ext cx="3753997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С 2000 года после налаживания отношений с США исследование космоса продолжается. Российское </a:t>
            </a:r>
            <a:r>
              <a:rPr lang="ru-RU" dirty="0" err="1" smtClean="0"/>
              <a:t>космостроение</a:t>
            </a:r>
            <a:r>
              <a:rPr lang="ru-RU" dirty="0" smtClean="0"/>
              <a:t> снова начало подниматься.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Заря  российского  космоса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81728" y="1571612"/>
            <a:ext cx="4038600" cy="439027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Новые технологии и умы начинают новый этап развития космоса. Разрабатываются идеи межпланетных перелётов, в частности к Марсу.</a:t>
            </a:r>
            <a:endParaRPr lang="ru-RU" dirty="0"/>
          </a:p>
        </p:txBody>
      </p:sp>
      <p:pic>
        <p:nvPicPr>
          <p:cNvPr id="7" name="Содержимое 6" descr="412px-Proton_Zvezda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5720" y="928670"/>
            <a:ext cx="4000528" cy="5826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8755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Полет  на  Марс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Содержимое 4" descr="206510main_hstimgMARS_200711218_HI[1]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85918" y="928670"/>
            <a:ext cx="5143536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6000768"/>
            <a:ext cx="8720328" cy="85723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Возможно в скором времени Объединенными усилиями человек сможет ступить на Марс.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6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Тема6</Template>
  <TotalTime>1224</TotalTime>
  <Words>2378</Words>
  <PresentationFormat>Экран (4:3)</PresentationFormat>
  <Paragraphs>238</Paragraphs>
  <Slides>100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100</vt:i4>
      </vt:variant>
    </vt:vector>
  </HeadingPairs>
  <TitlesOfParts>
    <vt:vector size="101" baseType="lpstr">
      <vt:lpstr>Тема6</vt:lpstr>
      <vt:lpstr>Покорение Космоса  шаг  за  шагом</vt:lpstr>
      <vt:lpstr>Человек  и  космос</vt:lpstr>
      <vt:lpstr>Мифы                                    </vt:lpstr>
      <vt:lpstr>Курьёзы</vt:lpstr>
      <vt:lpstr>Изобретения</vt:lpstr>
      <vt:lpstr>Причины</vt:lpstr>
      <vt:lpstr>Древние  космонавты</vt:lpstr>
      <vt:lpstr>Вера</vt:lpstr>
      <vt:lpstr>Пуп - Земля</vt:lpstr>
      <vt:lpstr>Джордано   Бруно</vt:lpstr>
      <vt:lpstr>Галилео  Галилей</vt:lpstr>
      <vt:lpstr>Астрономия</vt:lpstr>
      <vt:lpstr>Телескопус</vt:lpstr>
      <vt:lpstr>Дьяк - изобретатель</vt:lpstr>
      <vt:lpstr>Трагичный  конец</vt:lpstr>
      <vt:lpstr>Россия  против  Франции</vt:lpstr>
      <vt:lpstr>А мы то раньше…</vt:lpstr>
      <vt:lpstr>Теории космизма</vt:lpstr>
      <vt:lpstr>Ирония судьбы</vt:lpstr>
      <vt:lpstr>Фёдоров  и  Циолковский</vt:lpstr>
      <vt:lpstr>Крамольство</vt:lpstr>
      <vt:lpstr>Константин Эдуардович Циолковский</vt:lpstr>
      <vt:lpstr>Эра  освоения  космоса</vt:lpstr>
      <vt:lpstr>«Спутник-1» - №1</vt:lpstr>
      <vt:lpstr>Тюра-Там</vt:lpstr>
      <vt:lpstr>Смерть  шпионам</vt:lpstr>
      <vt:lpstr>Сергей  Павлович  Королёв</vt:lpstr>
      <vt:lpstr>Королёв  и  Циолковский</vt:lpstr>
      <vt:lpstr>Сталинская  травля</vt:lpstr>
      <vt:lpstr>Однако...</vt:lpstr>
      <vt:lpstr>Дезик  и  Цыган</vt:lpstr>
      <vt:lpstr>20 минут, полет нормальный</vt:lpstr>
      <vt:lpstr>Хрущёвская  реабилитация</vt:lpstr>
      <vt:lpstr>Никита Сергеевич Хрущёв</vt:lpstr>
      <vt:lpstr>Первый в космосе</vt:lpstr>
      <vt:lpstr>Бип-бип  и  радио</vt:lpstr>
      <vt:lpstr>Во  имя  революции</vt:lpstr>
      <vt:lpstr>Не  удалось</vt:lpstr>
      <vt:lpstr>Покорение  Луны</vt:lpstr>
      <vt:lpstr>Жёсткая  посадка</vt:lpstr>
      <vt:lpstr>Космическая ботаника и зоология</vt:lpstr>
      <vt:lpstr>Собаки  в  космосе</vt:lpstr>
      <vt:lpstr>Шимпанзе не долетели</vt:lpstr>
      <vt:lpstr>Белка  и  Стрелка</vt:lpstr>
      <vt:lpstr>Любимицы  всего  мира</vt:lpstr>
      <vt:lpstr>Французы спасают ситуацию</vt:lpstr>
      <vt:lpstr>Их  знают  все…</vt:lpstr>
      <vt:lpstr>Несправедливость</vt:lpstr>
      <vt:lpstr>Иван Петрович Павлов</vt:lpstr>
      <vt:lpstr>Счастливый  конец</vt:lpstr>
      <vt:lpstr>И снова Хрущёв</vt:lpstr>
      <vt:lpstr>Звёздочка и Иван Иваныч</vt:lpstr>
      <vt:lpstr>Не Удача, так Звёздочка</vt:lpstr>
      <vt:lpstr>Юрий Алексеевич Гагарин</vt:lpstr>
      <vt:lpstr>«Мы должны быть первыми»</vt:lpstr>
      <vt:lpstr>Партийная  установка</vt:lpstr>
      <vt:lpstr>Как Гагарина выбирали</vt:lpstr>
      <vt:lpstr>Всё  продумано</vt:lpstr>
      <vt:lpstr>Цена  ошибки</vt:lpstr>
      <vt:lpstr>Позже  некуда</vt:lpstr>
      <vt:lpstr>Алан Бартлет Шепард</vt:lpstr>
      <vt:lpstr>«Поехали!»</vt:lpstr>
      <vt:lpstr>Старт  дан</vt:lpstr>
      <vt:lpstr>Главное  не  волноваться</vt:lpstr>
      <vt:lpstr>Окончание  полёта</vt:lpstr>
      <vt:lpstr>Экстремальная  посадка</vt:lpstr>
      <vt:lpstr>Встреча на Земле</vt:lpstr>
      <vt:lpstr>Хрущёвские  хлопоты</vt:lpstr>
      <vt:lpstr>Встреча в аэропорту</vt:lpstr>
      <vt:lpstr>Путь  в  Кремль</vt:lpstr>
      <vt:lpstr>Иностранные  визиты</vt:lpstr>
      <vt:lpstr>Эксперименты  продолжаются</vt:lpstr>
      <vt:lpstr>Валентина Владимировна Терешкова</vt:lpstr>
      <vt:lpstr>Трудно женщине в космосе</vt:lpstr>
      <vt:lpstr>Шаг  в  неизвестность</vt:lpstr>
      <vt:lpstr>Алексей  Архипович  Леонов</vt:lpstr>
      <vt:lpstr>Трудности  возврата</vt:lpstr>
      <vt:lpstr>Ветерок  и  Уголёк</vt:lpstr>
      <vt:lpstr>Полет  успешный</vt:lpstr>
      <vt:lpstr>Итоги  полета</vt:lpstr>
      <vt:lpstr>Долговременный  полет</vt:lpstr>
      <vt:lpstr>Николаев  Андриян  Григорьевич</vt:lpstr>
      <vt:lpstr>Севастьянов Виталий Иванович</vt:lpstr>
      <vt:lpstr>Сделано  в  СССР</vt:lpstr>
      <vt:lpstr>«Крымская  каталка»</vt:lpstr>
      <vt:lpstr>Лунный  заговор</vt:lpstr>
      <vt:lpstr>Главное  доказательство</vt:lpstr>
      <vt:lpstr>Мечта  не  сбылась</vt:lpstr>
      <vt:lpstr>Рязанский  космонавт </vt:lpstr>
      <vt:lpstr>«Салют-1»</vt:lpstr>
      <vt:lpstr>Не  на  Луну,  так  на  Марс</vt:lpstr>
      <vt:lpstr>Впереди планеты всей</vt:lpstr>
      <vt:lpstr>Гонка  проиграна</vt:lpstr>
      <vt:lpstr>Причины  провала</vt:lpstr>
      <vt:lpstr>Управление  Мишина</vt:lpstr>
      <vt:lpstr>Полный  упадок</vt:lpstr>
      <vt:lpstr>Новый  этап</vt:lpstr>
      <vt:lpstr>Заря  российского  космоса</vt:lpstr>
      <vt:lpstr>Полет  на  Марс</vt:lpstr>
      <vt:lpstr>Эра  освоения  космоса только  началась!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Покорение Космоса шаг за шагом</dc:title>
  <cp:lastModifiedBy>Елена</cp:lastModifiedBy>
  <cp:revision>130</cp:revision>
  <dcterms:modified xsi:type="dcterms:W3CDTF">2017-11-01T09:03:19Z</dcterms:modified>
</cp:coreProperties>
</file>