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4" r:id="rId7"/>
    <p:sldId id="265" r:id="rId8"/>
    <p:sldId id="268" r:id="rId9"/>
    <p:sldId id="297" r:id="rId10"/>
    <p:sldId id="266" r:id="rId11"/>
    <p:sldId id="269" r:id="rId12"/>
    <p:sldId id="270" r:id="rId13"/>
    <p:sldId id="271" r:id="rId14"/>
    <p:sldId id="273" r:id="rId15"/>
    <p:sldId id="275" r:id="rId16"/>
    <p:sldId id="276" r:id="rId17"/>
    <p:sldId id="277" r:id="rId18"/>
    <p:sldId id="278" r:id="rId19"/>
    <p:sldId id="295" r:id="rId20"/>
    <p:sldId id="280" r:id="rId21"/>
    <p:sldId id="281" r:id="rId22"/>
    <p:sldId id="294" r:id="rId23"/>
    <p:sldId id="282" r:id="rId24"/>
    <p:sldId id="285" r:id="rId25"/>
    <p:sldId id="287" r:id="rId26"/>
    <p:sldId id="289" r:id="rId27"/>
    <p:sldId id="290" r:id="rId28"/>
    <p:sldId id="291" r:id="rId29"/>
    <p:sldId id="299" r:id="rId30"/>
    <p:sldId id="292" r:id="rId31"/>
    <p:sldId id="29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R102826946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-357214"/>
            <a:ext cx="9151437" cy="7215214"/>
          </a:xfrm>
        </p:spPr>
      </p:pic>
      <p:sp>
        <p:nvSpPr>
          <p:cNvPr id="5" name="Прямоугольник 4"/>
          <p:cNvSpPr/>
          <p:nvPr/>
        </p:nvSpPr>
        <p:spPr>
          <a:xfrm>
            <a:off x="1000100" y="714356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/>
            <a:endParaRPr lang="ru-RU" dirty="0">
              <a:ln w="10160">
                <a:solidFill>
                  <a:schemeClr val="accent1"/>
                </a:solidFill>
                <a:prstDash val="solid"/>
              </a:ln>
              <a:noFill/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34552" y="1000108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714356"/>
            <a:ext cx="68580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НЕТРАДИЦИОННЫЕ ФОРМЫ ОРГАНИЗАЦИИ УРОКОВ </a:t>
            </a:r>
          </a:p>
          <a:p>
            <a:r>
              <a:rPr lang="ru-RU" sz="36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КАК СРЕДСТВО ФОРМИРОВАНИЯ ПОЗНАВАТЕЛЬНОЙ АКТИВНОСТИ МЛАДШИХ ШКОЛЬНИКОВ</a:t>
            </a:r>
            <a:endParaRPr lang="ru-RU" sz="3600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8" name="Picture 2" descr="http://na55555.ru/uploads/images/default/netradicionnye-formy-uroka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3929066"/>
            <a:ext cx="161925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786446" y="5786454"/>
            <a:ext cx="290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Кеня Светлана Анатольевна</a:t>
            </a:r>
          </a:p>
          <a:p>
            <a:r>
              <a:rPr lang="ru-RU" dirty="0" smtClean="0"/>
              <a:t>МОУ лицей №4 г.Ейска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Уроки с использованием </a:t>
            </a:r>
            <a:r>
              <a:rPr lang="ru-RU" sz="3600" b="1" dirty="0" smtClean="0">
                <a:solidFill>
                  <a:srgbClr val="00B050"/>
                </a:solidFill>
              </a:rPr>
              <a:t>средств ИКТ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1643050"/>
            <a:ext cx="2286016" cy="1071570"/>
          </a:xfrm>
          <a:prstGeom prst="round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hlinkClick r:id="rId2" action="ppaction://hlinksldjump"/>
              </a:rPr>
              <a:t>Презентация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4357694"/>
            <a:ext cx="2286016" cy="1071570"/>
          </a:xfrm>
          <a:prstGeom prst="round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u="sng" dirty="0" smtClean="0">
                <a:solidFill>
                  <a:schemeClr val="tx2"/>
                </a:solidFill>
              </a:rPr>
              <a:t>Аудиосредства </a:t>
            </a:r>
            <a:endParaRPr lang="ru-RU" sz="2400" u="sng" dirty="0">
              <a:solidFill>
                <a:schemeClr val="tx2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00430" y="2928934"/>
            <a:ext cx="2286016" cy="1071570"/>
          </a:xfrm>
          <a:prstGeom prst="round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hlinkClick r:id="rId3" action="ppaction://hlinksldjump"/>
              </a:rPr>
              <a:t>Интерактивная доска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72198" y="4286256"/>
            <a:ext cx="2143140" cy="1071570"/>
          </a:xfrm>
          <a:prstGeom prst="round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hlinkClick r:id="rId4" action="ppaction://hlinksldjump"/>
              </a:rPr>
              <a:t>Электронное голосование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6072198" y="1643050"/>
            <a:ext cx="2143140" cy="1071570"/>
          </a:xfrm>
          <a:prstGeom prst="round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hlinkClick r:id="rId5" action="ppaction://hlinksldjump"/>
              </a:rPr>
              <a:t>Видеоурок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0" name="Управляющая кнопка: возврат 9">
            <a:hlinkClick r:id="rId6" action="ppaction://hlinksldjump" highlightClick="1"/>
          </p:cNvPr>
          <p:cNvSpPr/>
          <p:nvPr/>
        </p:nvSpPr>
        <p:spPr>
          <a:xfrm>
            <a:off x="8786842" y="6286520"/>
            <a:ext cx="357158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29068" y="357166"/>
            <a:ext cx="5114932" cy="257176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/>
              <a:t>            </a:t>
            </a:r>
            <a:r>
              <a:rPr lang="ru-RU" sz="2000" b="1" dirty="0" smtClean="0">
                <a:solidFill>
                  <a:srgbClr val="00B050"/>
                </a:solidFill>
              </a:rPr>
              <a:t>Презентация </a:t>
            </a:r>
            <a:r>
              <a:rPr lang="ru-RU" sz="1800" dirty="0" smtClean="0"/>
              <a:t>– мощное средство наглядности, развитие познавательного интереса. Применение </a:t>
            </a:r>
            <a:r>
              <a:rPr lang="ru-RU" sz="1800" dirty="0" err="1" smtClean="0"/>
              <a:t>мультимедийных</a:t>
            </a:r>
            <a:r>
              <a:rPr lang="ru-RU" sz="1800" dirty="0" smtClean="0"/>
              <a:t> презентаций позволяет сделать уроки более интересными, включает в процесс восприятия не только зрение, но и слух, эмоции, воображение, помогает детям глубже погрузиться в изучаемый материал, сделать процесс обучения менее утомительным.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715404" y="6286520"/>
            <a:ext cx="428596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2013-03-26_18491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142852"/>
            <a:ext cx="2190765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2013-03-26_18560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857355" y="1285860"/>
            <a:ext cx="2190765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27 марта 2013 - 4д 00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3429000"/>
            <a:ext cx="257176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7 марта 2013 - 4д 00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000364" y="3619477"/>
            <a:ext cx="2428892" cy="3238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7 марта 2013 - 4д 008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643570" y="3071810"/>
            <a:ext cx="3000396" cy="2250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714356"/>
            <a:ext cx="3900486" cy="485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      Использование </a:t>
            </a:r>
            <a:r>
              <a:rPr lang="ru-RU" sz="2200" b="1" dirty="0" smtClean="0">
                <a:solidFill>
                  <a:srgbClr val="00B050"/>
                </a:solidFill>
              </a:rPr>
              <a:t>видеофильма </a:t>
            </a:r>
            <a:r>
              <a:rPr lang="ru-RU" sz="1800" dirty="0" smtClean="0"/>
              <a:t>помогает также развитию различных сторон психической деятельности учащихся, и, прежде всего внимания и памяти.</a:t>
            </a:r>
          </a:p>
          <a:p>
            <a:pPr>
              <a:buNone/>
            </a:pPr>
            <a:r>
              <a:rPr lang="ru-RU" sz="1800" dirty="0" smtClean="0"/>
              <a:t>              Такой вид работы активизирует мыслительную и речевую деятельность учащихся, развивает их интерес к литературе, служит лучшему усвоению изучаемого материала, а также углубляет знание материала, поскольку при этом происходит процесс запоминания</a:t>
            </a:r>
            <a:endParaRPr lang="ru-RU" sz="1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715404" y="6286520"/>
            <a:ext cx="428596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2013-03-26_19074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285728"/>
            <a:ext cx="2285984" cy="17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2013-03-26_190759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43174" y="928670"/>
            <a:ext cx="2285984" cy="17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27 марта 2013 - 4д 01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0034" y="3286124"/>
            <a:ext cx="4143372" cy="3107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8229600" cy="1317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0" y="785794"/>
            <a:ext cx="3400420" cy="16859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000" dirty="0" smtClean="0"/>
              <a:t>    Для привлечения внимания и активности учащихся при проведении уроков – соревнований использую </a:t>
            </a:r>
            <a:r>
              <a:rPr lang="ru-RU" sz="2200" dirty="0" smtClean="0">
                <a:solidFill>
                  <a:srgbClr val="00B050"/>
                </a:solidFill>
              </a:rPr>
              <a:t>интерактивную доску.</a:t>
            </a:r>
            <a:endParaRPr lang="ru-RU" sz="2200" dirty="0">
              <a:solidFill>
                <a:srgbClr val="00B05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715404" y="6286520"/>
            <a:ext cx="428596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2013-03-26_18360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00298" y="500042"/>
            <a:ext cx="2476517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2013-03-26_18305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7224" y="1928802"/>
            <a:ext cx="2357454" cy="1768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27 марта 2013 - 4д 00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29058" y="3000372"/>
            <a:ext cx="4000496" cy="3000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8229600" cy="1317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500042"/>
            <a:ext cx="4043362" cy="435771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/>
              <a:t>Электронное голосование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B050"/>
                </a:solidFill>
              </a:rPr>
              <a:t>Компьютерное тестирование</a:t>
            </a:r>
            <a:r>
              <a:rPr lang="ru-RU" sz="1600" dirty="0" smtClean="0">
                <a:solidFill>
                  <a:srgbClr val="00B050"/>
                </a:solidFill>
              </a:rPr>
              <a:t> </a:t>
            </a:r>
            <a:r>
              <a:rPr lang="ru-RU" sz="1600" dirty="0" smtClean="0"/>
              <a:t>само по себе нетрадиционно, т.к. все мы привыкли к тестам, выполненным на бумаге. По сравнению с традиционными формами контроля компьютерное тестирование имеет ряд преимуществ:</a:t>
            </a:r>
          </a:p>
          <a:p>
            <a:pPr>
              <a:buNone/>
            </a:pPr>
            <a:r>
              <a:rPr lang="ru-RU" sz="1600" dirty="0" smtClean="0"/>
              <a:t>• быстрое получение результатов;</a:t>
            </a:r>
          </a:p>
          <a:p>
            <a:pPr>
              <a:buNone/>
            </a:pPr>
            <a:r>
              <a:rPr lang="ru-RU" sz="1600" dirty="0" smtClean="0"/>
              <a:t>• объективность в оценке знаний;</a:t>
            </a:r>
          </a:p>
          <a:p>
            <a:pPr>
              <a:buNone/>
            </a:pPr>
            <a:r>
              <a:rPr lang="ru-RU" sz="1600" dirty="0" smtClean="0"/>
              <a:t>• позволяет получить достоверную информацию о владении учащимися определенными умениями и навыками;</a:t>
            </a:r>
          </a:p>
          <a:p>
            <a:pPr>
              <a:buNone/>
            </a:pPr>
            <a:r>
              <a:rPr lang="ru-RU" sz="1600" dirty="0" smtClean="0"/>
              <a:t>• дает возможность учителю соотнести эти данные с поставленными на данном этапе задачами обучения и провести своевременную коррекцию процесса усвоения новых знаний;</a:t>
            </a:r>
          </a:p>
          <a:p>
            <a:pPr>
              <a:buNone/>
            </a:pPr>
            <a:r>
              <a:rPr lang="ru-RU" sz="1600" dirty="0" smtClean="0"/>
              <a:t>Компьютерное тестирование более интересно по сравнению с традиционными формами, что влияет на повышение познавательной активности учащихся и создает у них положительную мотивацию.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715404" y="6286520"/>
            <a:ext cx="428596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27 марта 2013 - 4д 01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4414" y="357166"/>
            <a:ext cx="342902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7 марта 2013 - 4д 02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44" y="2214554"/>
            <a:ext cx="2143140" cy="160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7 марта 2013 - 4д 02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4214818"/>
            <a:ext cx="3214678" cy="2411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7 марта 2013 - 4д 023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571736" y="3500438"/>
            <a:ext cx="1928794" cy="1446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857224" y="2071678"/>
            <a:ext cx="1872208" cy="864096"/>
          </a:xfrm>
          <a:prstGeom prst="ellipse">
            <a:avLst/>
          </a:prstGeom>
          <a:solidFill>
            <a:srgbClr val="92D05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Урок-конкурс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3571868" y="1357298"/>
            <a:ext cx="1800200" cy="1008112"/>
          </a:xfrm>
          <a:prstGeom prst="ellipse">
            <a:avLst/>
          </a:prstGeom>
          <a:solidFill>
            <a:srgbClr val="92D05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у</a:t>
            </a:r>
            <a:r>
              <a:rPr lang="ru-RU" sz="2000" b="1" dirty="0" smtClean="0"/>
              <a:t>рок-турнир</a:t>
            </a:r>
            <a:endParaRPr lang="ru-RU" sz="2000" b="1" dirty="0"/>
          </a:p>
        </p:txBody>
      </p:sp>
      <p:sp>
        <p:nvSpPr>
          <p:cNvPr id="7" name="Овал 6"/>
          <p:cNvSpPr/>
          <p:nvPr/>
        </p:nvSpPr>
        <p:spPr>
          <a:xfrm>
            <a:off x="6500826" y="1714488"/>
            <a:ext cx="2125827" cy="864096"/>
          </a:xfrm>
          <a:prstGeom prst="ellipse">
            <a:avLst/>
          </a:prstGeom>
          <a:solidFill>
            <a:srgbClr val="92D05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у</a:t>
            </a:r>
            <a:r>
              <a:rPr lang="ru-RU" sz="2000" b="1" dirty="0" smtClean="0"/>
              <a:t>рок-эстафета</a:t>
            </a:r>
            <a:endParaRPr lang="ru-RU" sz="2000" b="1" dirty="0"/>
          </a:p>
        </p:txBody>
      </p:sp>
      <p:sp>
        <p:nvSpPr>
          <p:cNvPr id="8" name="Овал 7"/>
          <p:cNvSpPr/>
          <p:nvPr/>
        </p:nvSpPr>
        <p:spPr>
          <a:xfrm>
            <a:off x="857224" y="4429132"/>
            <a:ext cx="2376264" cy="792088"/>
          </a:xfrm>
          <a:prstGeom prst="ellipse">
            <a:avLst/>
          </a:prstGeom>
          <a:solidFill>
            <a:srgbClr val="92D05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д</a:t>
            </a:r>
            <a:r>
              <a:rPr lang="ru-RU" sz="2000" b="1" dirty="0" smtClean="0"/>
              <a:t>еловая игра</a:t>
            </a:r>
            <a:endParaRPr lang="ru-RU" sz="2000" b="1" dirty="0"/>
          </a:p>
        </p:txBody>
      </p:sp>
      <p:sp>
        <p:nvSpPr>
          <p:cNvPr id="9" name="Овал 8"/>
          <p:cNvSpPr/>
          <p:nvPr/>
        </p:nvSpPr>
        <p:spPr>
          <a:xfrm>
            <a:off x="3571868" y="3214686"/>
            <a:ext cx="1872208" cy="864096"/>
          </a:xfrm>
          <a:prstGeom prst="ellipse">
            <a:avLst/>
          </a:prstGeom>
          <a:solidFill>
            <a:srgbClr val="92D05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Урок-игра</a:t>
            </a:r>
            <a:endParaRPr lang="ru-RU" sz="2000" b="1" dirty="0"/>
          </a:p>
        </p:txBody>
      </p:sp>
      <p:sp>
        <p:nvSpPr>
          <p:cNvPr id="10" name="Овал 9"/>
          <p:cNvSpPr/>
          <p:nvPr/>
        </p:nvSpPr>
        <p:spPr>
          <a:xfrm>
            <a:off x="3929058" y="5072074"/>
            <a:ext cx="1872208" cy="864096"/>
          </a:xfrm>
          <a:prstGeom prst="ellipse">
            <a:avLst/>
          </a:prstGeom>
          <a:solidFill>
            <a:srgbClr val="92D05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р</a:t>
            </a:r>
            <a:r>
              <a:rPr lang="ru-RU" sz="2000" b="1" dirty="0" smtClean="0"/>
              <a:t>олевая игра</a:t>
            </a:r>
            <a:endParaRPr lang="ru-RU" sz="2000" b="1" dirty="0"/>
          </a:p>
        </p:txBody>
      </p:sp>
      <p:sp>
        <p:nvSpPr>
          <p:cNvPr id="11" name="Овал 10"/>
          <p:cNvSpPr/>
          <p:nvPr/>
        </p:nvSpPr>
        <p:spPr>
          <a:xfrm>
            <a:off x="6143636" y="4071942"/>
            <a:ext cx="2376264" cy="1008112"/>
          </a:xfrm>
          <a:prstGeom prst="ellipse">
            <a:avLst/>
          </a:prstGeom>
          <a:solidFill>
            <a:srgbClr val="92D05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у</a:t>
            </a:r>
            <a:r>
              <a:rPr lang="ru-RU" sz="2000" b="1" dirty="0" smtClean="0"/>
              <a:t>рок-викторина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58488" y="500042"/>
            <a:ext cx="6420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Уроки в форме </a:t>
            </a:r>
            <a:r>
              <a:rPr lang="ru-RU" sz="3200" b="1" dirty="0" smtClean="0">
                <a:solidFill>
                  <a:srgbClr val="00B050"/>
                </a:solidFill>
              </a:rPr>
              <a:t>соревнования и игр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199219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286380" y="928670"/>
            <a:ext cx="3286148" cy="55007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      Урок-игра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000" dirty="0" smtClean="0"/>
              <a:t>тоже в основном проводится для младших школьников. Одним из важнейших приемов при обучении детей является игра. Факторы, сопровождающие игру, интерес, чувство удовлетворения, радости - облегчает обучение. Игра конкретна и соответствует развитию младших школьников.</a:t>
            </a:r>
          </a:p>
        </p:txBody>
      </p:sp>
      <p:pic>
        <p:nvPicPr>
          <p:cNvPr id="5" name="Рисунок 4" descr="2013-03-26_19231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714356"/>
            <a:ext cx="2381235" cy="178592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 descr="2013-03-26_19175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71802" y="1285860"/>
            <a:ext cx="2381235" cy="178592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Изображение 00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5786" y="3714752"/>
            <a:ext cx="4000528" cy="27860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Проектно-исследовательские уроки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6" name="Волна 5"/>
          <p:cNvSpPr/>
          <p:nvPr/>
        </p:nvSpPr>
        <p:spPr>
          <a:xfrm>
            <a:off x="928662" y="1785926"/>
            <a:ext cx="1785950" cy="1285884"/>
          </a:xfrm>
          <a:prstGeom prst="wave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Урок - исследование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7" name="Волна 6"/>
          <p:cNvSpPr/>
          <p:nvPr/>
        </p:nvSpPr>
        <p:spPr>
          <a:xfrm>
            <a:off x="3643306" y="3500438"/>
            <a:ext cx="1500198" cy="1285884"/>
          </a:xfrm>
          <a:prstGeom prst="wave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мозговая атака</a:t>
            </a:r>
          </a:p>
        </p:txBody>
      </p:sp>
      <p:sp>
        <p:nvSpPr>
          <p:cNvPr id="8" name="Волна 7"/>
          <p:cNvSpPr/>
          <p:nvPr/>
        </p:nvSpPr>
        <p:spPr>
          <a:xfrm>
            <a:off x="1071538" y="4572008"/>
            <a:ext cx="1500198" cy="1285884"/>
          </a:xfrm>
          <a:prstGeom prst="wave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урок-репортаж</a:t>
            </a:r>
          </a:p>
          <a:p>
            <a:pPr algn="ctr"/>
            <a:endParaRPr lang="ru-RU" dirty="0"/>
          </a:p>
        </p:txBody>
      </p:sp>
      <p:sp>
        <p:nvSpPr>
          <p:cNvPr id="9" name="Волна 8"/>
          <p:cNvSpPr/>
          <p:nvPr/>
        </p:nvSpPr>
        <p:spPr>
          <a:xfrm>
            <a:off x="4000496" y="1285860"/>
            <a:ext cx="1857388" cy="1285884"/>
          </a:xfrm>
          <a:prstGeom prst="wave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Урок-проект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6072198" y="4786322"/>
            <a:ext cx="1785950" cy="1285884"/>
          </a:xfrm>
          <a:prstGeom prst="wave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урок-рецензия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1" name="Волна 10"/>
          <p:cNvSpPr/>
          <p:nvPr/>
        </p:nvSpPr>
        <p:spPr>
          <a:xfrm>
            <a:off x="6643702" y="2143116"/>
            <a:ext cx="2143140" cy="1285884"/>
          </a:xfrm>
          <a:prstGeom prst="wave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урок-изобретательство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571480"/>
            <a:ext cx="4071966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     </a:t>
            </a:r>
            <a:r>
              <a:rPr lang="ru-RU" sz="1900" dirty="0" smtClean="0"/>
              <a:t>Применение  </a:t>
            </a:r>
            <a:r>
              <a:rPr lang="ru-RU" sz="1900" b="1" dirty="0" smtClean="0">
                <a:solidFill>
                  <a:srgbClr val="00B050"/>
                </a:solidFill>
              </a:rPr>
              <a:t>проектно - исследовательской</a:t>
            </a:r>
            <a:r>
              <a:rPr lang="ru-RU" sz="1900" dirty="0" smtClean="0">
                <a:solidFill>
                  <a:srgbClr val="00B050"/>
                </a:solidFill>
              </a:rPr>
              <a:t> деятельности </a:t>
            </a:r>
            <a:r>
              <a:rPr lang="ru-RU" sz="1900" dirty="0" smtClean="0"/>
              <a:t>на уроках позволяет развить активное самостоятельное мышление ребенка и научить его не просто запоминать и воспроизводить знания, которые дает ему школа, а уметь применять их на практике. При подборе темы проекта ориентируюсь на интересы и потребности учащихся, их возможности и личную значимость предстоящей работы, практическую значимость результата работы над проектом.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ОПК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57422" y="142852"/>
            <a:ext cx="1928826" cy="2547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27 марта 2013 - 4д 01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8095" y="3071810"/>
            <a:ext cx="4762533" cy="35719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686700" cy="10001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Групповая работа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5" name="Содержимое 4" descr="2013-03-26_193838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2845" y="1071546"/>
            <a:ext cx="314327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2013-03-26_19393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34" y="3500438"/>
            <a:ext cx="3071834" cy="2303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27 марта 2013 - 4д 02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86182" y="1643050"/>
            <a:ext cx="2643206" cy="1982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27 марта 2013 - 4д 02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34203" y="928670"/>
            <a:ext cx="1809762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P208094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72264" y="4714884"/>
            <a:ext cx="1714512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P2080948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357686" y="4286256"/>
            <a:ext cx="1619261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P5250555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072330" y="3000372"/>
            <a:ext cx="1714512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R102826946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7437" y="0"/>
            <a:ext cx="9151437" cy="6863578"/>
          </a:xfrm>
        </p:spPr>
      </p:pic>
      <p:sp>
        <p:nvSpPr>
          <p:cNvPr id="6" name="Прямоугольник 5"/>
          <p:cNvSpPr/>
          <p:nvPr/>
        </p:nvSpPr>
        <p:spPr>
          <a:xfrm>
            <a:off x="1000100" y="1500174"/>
            <a:ext cx="74295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tx2"/>
                </a:solidFill>
              </a:rPr>
              <a:t>Скажи мне – и я забуду,</a:t>
            </a:r>
            <a:br>
              <a:rPr lang="ru-RU" sz="4000" b="1" i="1" dirty="0" smtClean="0">
                <a:solidFill>
                  <a:schemeClr val="tx2"/>
                </a:solidFill>
              </a:rPr>
            </a:br>
            <a:r>
              <a:rPr lang="ru-RU" sz="4000" b="1" i="1" dirty="0" smtClean="0">
                <a:solidFill>
                  <a:schemeClr val="tx2"/>
                </a:solidFill>
              </a:rPr>
              <a:t>Покажи мне – и я запомню,</a:t>
            </a:r>
            <a:br>
              <a:rPr lang="ru-RU" sz="4000" b="1" i="1" dirty="0" smtClean="0">
                <a:solidFill>
                  <a:schemeClr val="tx2"/>
                </a:solidFill>
              </a:rPr>
            </a:br>
            <a:r>
              <a:rPr lang="ru-RU" sz="4000" b="1" i="1" dirty="0" smtClean="0">
                <a:solidFill>
                  <a:schemeClr val="tx2"/>
                </a:solidFill>
              </a:rPr>
              <a:t>Вовлеки меня – и я пойму.  </a:t>
            </a:r>
            <a:br>
              <a:rPr lang="ru-RU" sz="4000" b="1" i="1" dirty="0" smtClean="0">
                <a:solidFill>
                  <a:schemeClr val="tx2"/>
                </a:solidFill>
              </a:rPr>
            </a:br>
            <a:endParaRPr lang="ru-RU" sz="4000" b="1" i="1" dirty="0" smtClean="0">
              <a:solidFill>
                <a:schemeClr val="tx2"/>
              </a:solidFill>
            </a:endParaRPr>
          </a:p>
          <a:p>
            <a:pPr algn="r"/>
            <a:r>
              <a:rPr lang="ru-RU" sz="2000" b="1" i="1" dirty="0" smtClean="0">
                <a:solidFill>
                  <a:schemeClr val="tx2"/>
                </a:solidFill>
              </a:rPr>
              <a:t>(Древняя китайская мудрость)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5" name="Picture 2" descr="http://na55555.ru/uploads/images/default/netradicionnye-formy-uroka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4714884"/>
            <a:ext cx="161925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071538" y="1785926"/>
            <a:ext cx="7279792" cy="4156514"/>
            <a:chOff x="1071538" y="1785926"/>
            <a:chExt cx="7279792" cy="4156514"/>
          </a:xfrm>
          <a:solidFill>
            <a:srgbClr val="92D050">
              <a:alpha val="79000"/>
            </a:srgbClr>
          </a:solidFill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071538" y="1785926"/>
              <a:ext cx="1850504" cy="165618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аукцион</a:t>
              </a:r>
              <a:endParaRPr lang="ru-RU" b="1" dirty="0"/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1142976" y="4286256"/>
              <a:ext cx="1850504" cy="165618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Библиотечный урок</a:t>
              </a: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3786182" y="4214818"/>
              <a:ext cx="1850504" cy="165618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«живая газета»</a:t>
              </a:r>
              <a:endParaRPr lang="ru-RU" b="1" dirty="0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6429388" y="4214818"/>
              <a:ext cx="1850504" cy="165618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«устный журнал»</a:t>
              </a:r>
              <a:endParaRPr lang="ru-RU" b="1" dirty="0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6500826" y="1785926"/>
              <a:ext cx="1850504" cy="165618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телепередача</a:t>
              </a:r>
              <a:endParaRPr lang="ru-RU" b="1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786182" y="1785926"/>
              <a:ext cx="1850504" cy="165618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дискуссия</a:t>
              </a:r>
              <a:endParaRPr lang="ru-RU" b="1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111986" y="714356"/>
            <a:ext cx="66870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Уроки - публичные формы общения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3987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3-03-26_120202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00166" y="357166"/>
            <a:ext cx="2714644" cy="2035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2013-03-26_12072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2571744"/>
            <a:ext cx="2428860" cy="1821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2013-03-26_120729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71670" y="4643446"/>
            <a:ext cx="2690799" cy="2018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57818" y="1071546"/>
            <a:ext cx="28575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Устный журнал </a:t>
            </a:r>
            <a:r>
              <a:rPr lang="ru-RU" dirty="0" smtClean="0"/>
              <a:t>– форма работы, позволяющая донести до учащихся нужную информацию –  краткие устные сообщения на отдельные темы (из области науки, техники, искусства и т. д.), оформленные в виде страничек. </a:t>
            </a:r>
          </a:p>
          <a:p>
            <a:r>
              <a:rPr lang="ru-RU" dirty="0" smtClean="0"/>
              <a:t>Он предоставляет широкий простор для самодеятельности и творчества учащихся и отличается занимательностью проведения.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274638"/>
            <a:ext cx="4757742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Библиотечный урок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IMG_09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28596" y="785794"/>
            <a:ext cx="409577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098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72066" y="1142984"/>
            <a:ext cx="2954124" cy="2482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099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42976" y="4232653"/>
            <a:ext cx="3500462" cy="262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N063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29190" y="3643314"/>
            <a:ext cx="4000528" cy="3000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Урок-экскурсия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071546"/>
            <a:ext cx="4114800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sz="1800" dirty="0" smtClean="0"/>
              <a:t>Экскурсия, которая проводится по программе природоведения в начальных классах – это еще один из типов нетрадиционного урока. Особенностью урока-экскурсии является то, что процесс обучения реализуется не в условиях классного помещения, а на природе, во время непосредственного восприятия учениками ее предметов и явлений</a:t>
            </a:r>
          </a:p>
          <a:p>
            <a:pPr>
              <a:buNone/>
            </a:pPr>
            <a:r>
              <a:rPr lang="ru-RU" sz="1900" b="1" dirty="0" smtClean="0">
                <a:solidFill>
                  <a:srgbClr val="00B050"/>
                </a:solidFill>
              </a:rPr>
              <a:t>          Уроки-экскурсии </a:t>
            </a:r>
            <a:r>
              <a:rPr lang="ru-RU" sz="1900" dirty="0" smtClean="0"/>
              <a:t>имеют огромное воспитательное влияние на детей. Восприятие красоты природы, с которой они постоянно соприкасаются, ощущение ее гармонии, влияют на развитие эстетических чувств, позитивных эмоций, доброты, отзывчивого отношения ко всему живому. Во время выполнения совместных заданий школьники учатся сотрудничать между собой.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083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9032" y="1142984"/>
            <a:ext cx="2952738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84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4" y="4357694"/>
            <a:ext cx="3143240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084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00232" y="2857496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пля 2"/>
          <p:cNvSpPr/>
          <p:nvPr/>
        </p:nvSpPr>
        <p:spPr>
          <a:xfrm>
            <a:off x="714348" y="1714488"/>
            <a:ext cx="2307676" cy="1143008"/>
          </a:xfrm>
          <a:prstGeom prst="teardrop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70C0"/>
                </a:solidFill>
              </a:rPr>
              <a:t>урок-театрализия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4" name="Капля 3"/>
          <p:cNvSpPr/>
          <p:nvPr/>
        </p:nvSpPr>
        <p:spPr>
          <a:xfrm>
            <a:off x="3286116" y="2714620"/>
            <a:ext cx="2307676" cy="1143008"/>
          </a:xfrm>
          <a:prstGeom prst="teardrop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у</a:t>
            </a:r>
            <a:r>
              <a:rPr lang="ru-RU" sz="2000" b="1" dirty="0" smtClean="0">
                <a:solidFill>
                  <a:srgbClr val="0070C0"/>
                </a:solidFill>
              </a:rPr>
              <a:t>рок-диспут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Капля 4"/>
          <p:cNvSpPr/>
          <p:nvPr/>
        </p:nvSpPr>
        <p:spPr>
          <a:xfrm>
            <a:off x="857224" y="4143380"/>
            <a:ext cx="2236238" cy="1143008"/>
          </a:xfrm>
          <a:prstGeom prst="teardrop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у</a:t>
            </a:r>
            <a:r>
              <a:rPr lang="ru-RU" sz="2000" b="1" dirty="0" smtClean="0">
                <a:solidFill>
                  <a:srgbClr val="0070C0"/>
                </a:solidFill>
              </a:rPr>
              <a:t>рок-концерт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6" name="Капля 5"/>
          <p:cNvSpPr/>
          <p:nvPr/>
        </p:nvSpPr>
        <p:spPr>
          <a:xfrm>
            <a:off x="5857884" y="3714752"/>
            <a:ext cx="2526550" cy="1214446"/>
          </a:xfrm>
          <a:prstGeom prst="teardrop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Урок-праздник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7" name="Капля 6"/>
          <p:cNvSpPr/>
          <p:nvPr/>
        </p:nvSpPr>
        <p:spPr>
          <a:xfrm>
            <a:off x="6215074" y="1428736"/>
            <a:ext cx="2381394" cy="1214446"/>
          </a:xfrm>
          <a:prstGeom prst="teardrop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«посиделки»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500042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Перенесённые в рамки урока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формы внеклассной работы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9" name="Капля 8"/>
          <p:cNvSpPr/>
          <p:nvPr/>
        </p:nvSpPr>
        <p:spPr>
          <a:xfrm>
            <a:off x="3571868" y="5357826"/>
            <a:ext cx="2307676" cy="1143008"/>
          </a:xfrm>
          <a:prstGeom prst="teardrop">
            <a:avLst/>
          </a:prstGeom>
          <a:solidFill>
            <a:srgbClr val="92D050">
              <a:alpha val="7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КВН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426030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571480"/>
            <a:ext cx="6350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Урок – праздник «Широкая масленица»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3" name="Рисунок 2" descr="IMG_105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2976" y="1214422"/>
            <a:ext cx="3286148" cy="2464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106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43570" y="1285860"/>
            <a:ext cx="2428860" cy="1821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106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00562" y="3786190"/>
            <a:ext cx="371477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1065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7224" y="4357694"/>
            <a:ext cx="247648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вырезанным углом 2"/>
          <p:cNvSpPr/>
          <p:nvPr/>
        </p:nvSpPr>
        <p:spPr>
          <a:xfrm>
            <a:off x="5786446" y="4429132"/>
            <a:ext cx="2143140" cy="1152698"/>
          </a:xfrm>
          <a:prstGeom prst="snip1Rect">
            <a:avLst/>
          </a:prstGeom>
          <a:solidFill>
            <a:srgbClr val="92D050">
              <a:alpha val="6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урок-путешествие</a:t>
            </a:r>
            <a:endParaRPr lang="ru-RU" sz="2400" b="1" dirty="0"/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>
            <a:off x="5286380" y="1785926"/>
            <a:ext cx="2071702" cy="1143008"/>
          </a:xfrm>
          <a:prstGeom prst="snip1Rect">
            <a:avLst/>
          </a:prstGeom>
          <a:solidFill>
            <a:srgbClr val="92D050">
              <a:alpha val="6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у</a:t>
            </a:r>
            <a:r>
              <a:rPr lang="ru-RU" sz="2800" b="1" dirty="0" smtClean="0"/>
              <a:t>рок-сюрприз</a:t>
            </a:r>
            <a:endParaRPr lang="ru-RU" sz="2800" b="1" dirty="0"/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>
            <a:off x="785786" y="1714488"/>
            <a:ext cx="2160240" cy="1224136"/>
          </a:xfrm>
          <a:prstGeom prst="snip1Rect">
            <a:avLst/>
          </a:prstGeom>
          <a:solidFill>
            <a:srgbClr val="92D050">
              <a:alpha val="6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  <a:r>
              <a:rPr lang="ru-RU" sz="3200" b="1" dirty="0" smtClean="0"/>
              <a:t>рок-сказка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77908" y="857232"/>
            <a:ext cx="63961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Уроки, опирающиеся на фантазию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 descr="Изображение 00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4429132"/>
            <a:ext cx="2952739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с одним вырезанным углом 8"/>
          <p:cNvSpPr/>
          <p:nvPr/>
        </p:nvSpPr>
        <p:spPr>
          <a:xfrm>
            <a:off x="2428860" y="3786190"/>
            <a:ext cx="2160240" cy="1152698"/>
          </a:xfrm>
          <a:prstGeom prst="snip1Rect">
            <a:avLst/>
          </a:prstGeom>
          <a:solidFill>
            <a:srgbClr val="92D050">
              <a:alpha val="6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урок-подарок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222369941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0" y="785794"/>
            <a:ext cx="7643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Уроки, основанные на имитации деятельности учреждений и организаций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785786" y="2571744"/>
            <a:ext cx="1857388" cy="1714512"/>
          </a:xfrm>
          <a:prstGeom prst="star7">
            <a:avLst/>
          </a:prstGeom>
          <a:solidFill>
            <a:srgbClr val="92D050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Урок - суд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2500298" y="4500570"/>
            <a:ext cx="1857388" cy="1714512"/>
          </a:xfrm>
          <a:prstGeom prst="star7">
            <a:avLst/>
          </a:prstGeom>
          <a:solidFill>
            <a:srgbClr val="92D050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Ученый совет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5357818" y="4357694"/>
            <a:ext cx="2571768" cy="1857388"/>
          </a:xfrm>
          <a:prstGeom prst="star7">
            <a:avLst/>
          </a:prstGeom>
          <a:solidFill>
            <a:srgbClr val="92D050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Дебаты в парламенте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3571868" y="2000240"/>
            <a:ext cx="2214578" cy="1785950"/>
          </a:xfrm>
          <a:prstGeom prst="star7">
            <a:avLst/>
          </a:prstGeom>
          <a:solidFill>
            <a:srgbClr val="92D050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Урок - следствие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6929454" y="2285992"/>
            <a:ext cx="1857388" cy="1714512"/>
          </a:xfrm>
          <a:prstGeom prst="star7">
            <a:avLst/>
          </a:prstGeom>
          <a:solidFill>
            <a:srgbClr val="92D050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Урок - цирк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84470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1428728" y="4714884"/>
            <a:ext cx="2592288" cy="1296144"/>
          </a:xfrm>
          <a:prstGeom prst="flowChartPunchedTape">
            <a:avLst/>
          </a:prstGeom>
          <a:solidFill>
            <a:srgbClr val="92D050">
              <a:alpha val="5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у</a:t>
            </a:r>
            <a:r>
              <a:rPr lang="ru-RU" sz="2800" b="1" dirty="0" smtClean="0"/>
              <a:t>рок-</a:t>
            </a:r>
          </a:p>
          <a:p>
            <a:pPr algn="ctr"/>
            <a:r>
              <a:rPr lang="ru-RU" sz="2800" b="1" dirty="0" smtClean="0"/>
              <a:t>зачёт</a:t>
            </a:r>
            <a:endParaRPr lang="ru-RU" sz="2800" b="1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5143504" y="4714884"/>
            <a:ext cx="2592288" cy="1296144"/>
          </a:xfrm>
          <a:prstGeom prst="flowChartPunchedTape">
            <a:avLst/>
          </a:prstGeom>
          <a:solidFill>
            <a:srgbClr val="92D050">
              <a:alpha val="5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т</a:t>
            </a:r>
            <a:r>
              <a:rPr lang="ru-RU" sz="2000" b="1" dirty="0" smtClean="0"/>
              <a:t>елеурок</a:t>
            </a:r>
          </a:p>
          <a:p>
            <a:pPr algn="ctr"/>
            <a:r>
              <a:rPr lang="ru-RU" sz="2000" b="1" dirty="0"/>
              <a:t>б</a:t>
            </a:r>
            <a:r>
              <a:rPr lang="ru-RU" sz="2000" b="1" dirty="0" smtClean="0"/>
              <a:t>ез телевидения</a:t>
            </a:r>
            <a:endParaRPr lang="ru-RU" sz="2000" b="1" dirty="0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785786" y="2214554"/>
            <a:ext cx="2592288" cy="1296144"/>
          </a:xfrm>
          <a:prstGeom prst="flowChartPunchedTape">
            <a:avLst/>
          </a:prstGeom>
          <a:solidFill>
            <a:srgbClr val="92D050">
              <a:alpha val="5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</a:t>
            </a:r>
            <a:r>
              <a:rPr lang="ru-RU" sz="2800" b="1" dirty="0" smtClean="0"/>
              <a:t>арный опрос</a:t>
            </a:r>
            <a:endParaRPr lang="ru-RU" sz="2800" b="1" dirty="0"/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5572132" y="2214554"/>
            <a:ext cx="2592288" cy="1296144"/>
          </a:xfrm>
          <a:prstGeom prst="flowChartPunchedTape">
            <a:avLst/>
          </a:prstGeom>
          <a:solidFill>
            <a:srgbClr val="92D050">
              <a:alpha val="5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экспресс-</a:t>
            </a:r>
          </a:p>
          <a:p>
            <a:pPr algn="ctr"/>
            <a:r>
              <a:rPr lang="ru-RU" sz="2800" b="1" dirty="0" smtClean="0"/>
              <a:t>опрос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19502" y="857232"/>
            <a:ext cx="4590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Интегрированные уроки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53077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00B050"/>
                </a:solidFill>
                <a:latin typeface="Times New Roman" pitchFamily="18" charset="0"/>
              </a:rPr>
              <a:t>РЕКОМЕНДАЦИИ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1285860"/>
            <a:ext cx="7772400" cy="41148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4D4D4D"/>
              </a:buClr>
              <a:buFont typeface="Wingdings" pitchFamily="2" charset="2"/>
              <a:buChar char="Ø"/>
            </a:pPr>
            <a:r>
              <a:rPr lang="ru-RU" dirty="0">
                <a:solidFill>
                  <a:srgbClr val="4D4D4D"/>
                </a:solidFill>
                <a:latin typeface="Times New Roman" pitchFamily="18" charset="0"/>
              </a:rPr>
              <a:t>Нетрадиционные уроки лучше проводить как итоговые.</a:t>
            </a:r>
          </a:p>
          <a:p>
            <a:pPr>
              <a:buClr>
                <a:srgbClr val="4D4D4D"/>
              </a:buClr>
              <a:buFont typeface="Wingdings" pitchFamily="2" charset="2"/>
              <a:buChar char="Ø"/>
            </a:pPr>
            <a:r>
              <a:rPr lang="ru-RU" dirty="0">
                <a:solidFill>
                  <a:srgbClr val="4D4D4D"/>
                </a:solidFill>
                <a:latin typeface="Times New Roman" pitchFamily="18" charset="0"/>
              </a:rPr>
              <a:t>Для успешной подготовки урока учитель должен хорошо знать предмет и методику, творчески подойти к работе.</a:t>
            </a:r>
          </a:p>
          <a:p>
            <a:pPr>
              <a:buClr>
                <a:srgbClr val="4D4D4D"/>
              </a:buClr>
              <a:buFont typeface="Wingdings" pitchFamily="2" charset="2"/>
              <a:buChar char="Ø"/>
            </a:pPr>
            <a:r>
              <a:rPr lang="ru-RU" dirty="0">
                <a:solidFill>
                  <a:srgbClr val="4D4D4D"/>
                </a:solidFill>
                <a:latin typeface="Times New Roman" pitchFamily="18" charset="0"/>
              </a:rPr>
              <a:t>Слишком частое обращение к подобным формам урока нецелесообразно, так как нетрадиционное может быстро стать традиционным.</a:t>
            </a:r>
          </a:p>
        </p:txBody>
      </p:sp>
      <p:pic>
        <p:nvPicPr>
          <p:cNvPr id="4" name="Picture 2" descr="http://na55555.ru/uploads/images/default/netradicionnye-formy-uroka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00958" y="4857760"/>
            <a:ext cx="1079506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R102826946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7437" y="0"/>
            <a:ext cx="9151437" cy="6863578"/>
          </a:xfrm>
        </p:spPr>
      </p:pic>
      <p:sp>
        <p:nvSpPr>
          <p:cNvPr id="5" name="Прямоугольник 4"/>
          <p:cNvSpPr/>
          <p:nvPr/>
        </p:nvSpPr>
        <p:spPr>
          <a:xfrm>
            <a:off x="1285852" y="928670"/>
            <a:ext cx="62865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Нестандартный урок- </a:t>
            </a:r>
            <a:r>
              <a:rPr lang="ru-RU" sz="3200" dirty="0" smtClean="0"/>
              <a:t>это</a:t>
            </a:r>
          </a:p>
          <a:p>
            <a:pPr algn="ctr"/>
            <a:r>
              <a:rPr lang="ru-RU" sz="3200" dirty="0" smtClean="0"/>
              <a:t> « импровизированное учебное занятие, имеющее нетрадиционную структуру»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928662" y="3857628"/>
            <a:ext cx="75216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Нетрадиционные уроки в начальной школе по-прежнему занимают значительное место. </a:t>
            </a:r>
            <a:endParaRPr lang="en-US" sz="2400" dirty="0" smtClean="0"/>
          </a:p>
          <a:p>
            <a:r>
              <a:rPr lang="ru-RU" sz="2400" dirty="0" smtClean="0"/>
              <a:t>Это связано с возрастными особенностями младших школьников, игровой основой данных уроков, оригинальностью их проведения.</a:t>
            </a:r>
          </a:p>
          <a:p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Советы</a:t>
            </a:r>
            <a:r>
              <a:rPr lang="ru-RU" sz="3600" dirty="0" smtClean="0"/>
              <a:t>  педагогу, </a:t>
            </a:r>
            <a:br>
              <a:rPr lang="ru-RU" sz="3600" dirty="0" smtClean="0"/>
            </a:br>
            <a:r>
              <a:rPr lang="ru-RU" sz="3100" dirty="0" smtClean="0"/>
              <a:t>готовящему  урок в нетрадиционной форме </a:t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>
                <a:solidFill>
                  <a:srgbClr val="4D4D4D"/>
                </a:solidFill>
              </a:rPr>
              <a:t>Используйте как можно больше мотивационных  факторов как на подготовительном этапе, так и во  время проведения урока.</a:t>
            </a:r>
          </a:p>
          <a:p>
            <a:pPr lvl="0"/>
            <a:r>
              <a:rPr lang="ru-RU" dirty="0" smtClean="0">
                <a:solidFill>
                  <a:srgbClr val="4D4D4D"/>
                </a:solidFill>
              </a:rPr>
              <a:t>Не допускайте никаких излишеств. Урок должен  быть цельным, гармоничным.</a:t>
            </a:r>
          </a:p>
          <a:p>
            <a:pPr lvl="0"/>
            <a:r>
              <a:rPr lang="ru-RU" dirty="0" smtClean="0">
                <a:solidFill>
                  <a:srgbClr val="4D4D4D"/>
                </a:solidFill>
              </a:rPr>
              <a:t>Поощряйте учащихся соответственно их вкладу в  урок.</a:t>
            </a:r>
          </a:p>
          <a:p>
            <a:pPr lvl="0"/>
            <a:r>
              <a:rPr lang="ru-RU" dirty="0" smtClean="0">
                <a:solidFill>
                  <a:srgbClr val="4D4D4D"/>
                </a:solidFill>
              </a:rPr>
              <a:t>Постарайтесь сохранять на протяжении всего урока взаимопонимание, общий язык с классом, группой,  взаимное доверие и уважение.</a:t>
            </a:r>
          </a:p>
          <a:p>
            <a:pPr lvl="0"/>
            <a:r>
              <a:rPr lang="ru-RU" dirty="0" smtClean="0">
                <a:solidFill>
                  <a:srgbClr val="4D4D4D"/>
                </a:solidFill>
              </a:rPr>
              <a:t>Залог успеха вашего нетрадиционного урока – заблаговременная, тщательная, четко спланированная  подготовка, глубокое продумывание и осмысливание форм и методов его проведения.</a:t>
            </a:r>
          </a:p>
          <a:p>
            <a:pPr lvl="0"/>
            <a:r>
              <a:rPr lang="ru-RU" dirty="0" smtClean="0">
                <a:solidFill>
                  <a:srgbClr val="4D4D4D"/>
                </a:solidFill>
              </a:rPr>
              <a:t>Оценивайте не только итоги обучения, воспитания  и развития, но и картину общения – эмоциональный тон урока: общение педагога и учащихся, учащихся друг с другом, а также отдельных рабочих групп.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229600" cy="1139825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00B050"/>
                </a:solidFill>
                <a:effectLst/>
                <a:latin typeface="Times New Roman" pitchFamily="18" charset="0"/>
              </a:rPr>
              <a:t>НЕТРАДИЦИОННЫЙ  </a:t>
            </a:r>
            <a:r>
              <a:rPr lang="ru-RU" sz="3200" b="1" i="1" dirty="0">
                <a:solidFill>
                  <a:srgbClr val="00B050"/>
                </a:solidFill>
                <a:effectLst/>
                <a:latin typeface="Times New Roman" pitchFamily="18" charset="0"/>
              </a:rPr>
              <a:t>УРОК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1214422"/>
            <a:ext cx="7143768" cy="5400675"/>
          </a:xfrm>
        </p:spPr>
        <p:txBody>
          <a:bodyPr/>
          <a:lstStyle/>
          <a:p>
            <a:pPr marL="514350" indent="-514350">
              <a:buClr>
                <a:srgbClr val="4D4D4D"/>
              </a:buClr>
              <a:buFont typeface="Wingdings" pitchFamily="2" charset="2"/>
              <a:buChar char="Ø"/>
            </a:pPr>
            <a:r>
              <a:rPr lang="ru-RU" sz="2800" dirty="0">
                <a:solidFill>
                  <a:srgbClr val="4D4D4D"/>
                </a:solidFill>
                <a:latin typeface="Times New Roman" pitchFamily="18" charset="0"/>
              </a:rPr>
              <a:t>Способствует развитию инициативы и коммуникативных навыков</a:t>
            </a:r>
          </a:p>
          <a:p>
            <a:pPr>
              <a:buClr>
                <a:srgbClr val="4D4D4D"/>
              </a:buClr>
              <a:buFont typeface="Wingdings" pitchFamily="2" charset="2"/>
              <a:buChar char="Ø"/>
            </a:pPr>
            <a:r>
              <a:rPr lang="ru-RU" sz="2800" dirty="0">
                <a:solidFill>
                  <a:srgbClr val="4D4D4D"/>
                </a:solidFill>
                <a:latin typeface="Times New Roman" pitchFamily="18" charset="0"/>
              </a:rPr>
              <a:t>Приближает школьное обучение к жизни</a:t>
            </a:r>
          </a:p>
          <a:p>
            <a:pPr>
              <a:buClr>
                <a:srgbClr val="4D4D4D"/>
              </a:buClr>
              <a:buFont typeface="Wingdings" pitchFamily="2" charset="2"/>
              <a:buChar char="Ø"/>
            </a:pPr>
            <a:r>
              <a:rPr lang="ru-RU" sz="2800" dirty="0">
                <a:solidFill>
                  <a:srgbClr val="4D4D4D"/>
                </a:solidFill>
                <a:latin typeface="Times New Roman" pitchFamily="18" charset="0"/>
              </a:rPr>
              <a:t>Предполагает самостоятельный поиск средств и способов решения задач, связанных с реальными ситуациями</a:t>
            </a:r>
          </a:p>
          <a:p>
            <a:pPr>
              <a:buClr>
                <a:srgbClr val="4D4D4D"/>
              </a:buClr>
              <a:buFont typeface="Wingdings" pitchFamily="2" charset="2"/>
              <a:buChar char="Ø"/>
            </a:pPr>
            <a:r>
              <a:rPr lang="ru-RU" sz="2800" dirty="0">
                <a:solidFill>
                  <a:srgbClr val="4D4D4D"/>
                </a:solidFill>
                <a:latin typeface="Times New Roman" pitchFamily="18" charset="0"/>
              </a:rPr>
              <a:t>Искореняет негативные явления традиционного 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</a:rPr>
              <a:t>обучения и самое главное – приносят радость.</a:t>
            </a:r>
            <a:endParaRPr lang="ru-RU" sz="2800" dirty="0" smtClean="0">
              <a:solidFill>
                <a:srgbClr val="4D4D4D"/>
              </a:solidFill>
            </a:endParaRPr>
          </a:p>
          <a:p>
            <a:pPr>
              <a:buClr>
                <a:srgbClr val="FFFF66"/>
              </a:buClr>
              <a:buFont typeface="Wingdings" pitchFamily="2" charset="2"/>
              <a:buChar char="Ø"/>
            </a:pPr>
            <a:endParaRPr lang="ru-RU" sz="2800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buClr>
                <a:srgbClr val="FFFF66"/>
              </a:buClr>
              <a:buFont typeface="Wingdings" pitchFamily="2" charset="2"/>
              <a:buChar char="Ø"/>
            </a:pPr>
            <a:endParaRPr lang="ru-RU" sz="28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" name="Picture 2" descr="http://na55555.ru/uploads/images/default/netradicionnye-formy-uroka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00958" y="4857760"/>
            <a:ext cx="1079506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642918"/>
            <a:ext cx="8072494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Основные задачи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ru-RU" sz="2800" dirty="0" smtClean="0"/>
              <a:t>каждого урока, в том числе и нестандартного, в контексте введения ФГОС НОО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500306"/>
            <a:ext cx="8229600" cy="4525963"/>
          </a:xfrm>
        </p:spPr>
        <p:txBody>
          <a:bodyPr/>
          <a:lstStyle/>
          <a:p>
            <a:r>
              <a:rPr lang="ru-RU" sz="2800" dirty="0" smtClean="0"/>
              <a:t>общекультурное развитие;</a:t>
            </a:r>
          </a:p>
          <a:p>
            <a:r>
              <a:rPr lang="ru-RU" sz="2800" dirty="0" smtClean="0"/>
              <a:t>личностное развитие;</a:t>
            </a:r>
          </a:p>
          <a:p>
            <a:r>
              <a:rPr lang="ru-RU" sz="2800" dirty="0" smtClean="0"/>
              <a:t>развитие познавательных мотивов, инициативы и интересов учащихся;</a:t>
            </a:r>
          </a:p>
          <a:p>
            <a:r>
              <a:rPr lang="ru-RU" sz="2800" dirty="0" smtClean="0"/>
              <a:t>формирование умения учиться;</a:t>
            </a:r>
          </a:p>
          <a:p>
            <a:r>
              <a:rPr lang="ru-RU" sz="2800" dirty="0" smtClean="0"/>
              <a:t>развитие коммуникативной компетентности.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R102826946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7437" y="0"/>
            <a:ext cx="9151437" cy="6863578"/>
          </a:xfrm>
        </p:spPr>
      </p:pic>
      <p:sp>
        <p:nvSpPr>
          <p:cNvPr id="5" name="TextBox 4"/>
          <p:cNvSpPr txBox="1"/>
          <p:nvPr/>
        </p:nvSpPr>
        <p:spPr>
          <a:xfrm>
            <a:off x="500034" y="1928802"/>
            <a:ext cx="821537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alibri" pitchFamily="34" charset="0"/>
              </a:rPr>
              <a:t>Цель </a:t>
            </a:r>
            <a:r>
              <a:rPr lang="ru-RU" sz="3200" dirty="0" smtClean="0">
                <a:solidFill>
                  <a:srgbClr val="00B050"/>
                </a:solidFill>
                <a:latin typeface="Calibri" pitchFamily="34" charset="0"/>
              </a:rPr>
              <a:t>нетрадиционных уроков: </a:t>
            </a:r>
            <a:endParaRPr lang="en-US" sz="3200" dirty="0" smtClean="0">
              <a:solidFill>
                <a:srgbClr val="00B050"/>
              </a:solidFill>
              <a:latin typeface="Calibri" pitchFamily="34" charset="0"/>
            </a:endParaRPr>
          </a:p>
          <a:p>
            <a:endParaRPr lang="en-US" dirty="0" smtClean="0">
              <a:latin typeface="Calibri" pitchFamily="34" charset="0"/>
            </a:endParaRPr>
          </a:p>
          <a:p>
            <a:r>
              <a:rPr lang="ru-RU" sz="2800" dirty="0" smtClean="0">
                <a:latin typeface="Calibri" pitchFamily="34" charset="0"/>
              </a:rPr>
              <a:t>отработка новых методов, форм, приемов и средств обучения, </a:t>
            </a:r>
            <a:endParaRPr lang="en-US" sz="2800" dirty="0" smtClean="0">
              <a:latin typeface="Calibri" pitchFamily="34" charset="0"/>
            </a:endParaRPr>
          </a:p>
          <a:p>
            <a:endParaRPr lang="ru-RU" sz="2800" dirty="0" smtClean="0">
              <a:latin typeface="Calibri" pitchFamily="34" charset="0"/>
            </a:endParaRPr>
          </a:p>
          <a:p>
            <a:r>
              <a:rPr lang="ru-RU" sz="2800" dirty="0" smtClean="0">
                <a:latin typeface="Calibri" pitchFamily="34" charset="0"/>
              </a:rPr>
              <a:t>что ведет к реализации основного закона</a:t>
            </a:r>
          </a:p>
          <a:p>
            <a:r>
              <a:rPr lang="ru-RU" sz="2800" dirty="0" smtClean="0">
                <a:latin typeface="Calibri" pitchFamily="34" charset="0"/>
              </a:rPr>
              <a:t>педагогики – </a:t>
            </a:r>
            <a:endParaRPr lang="en-US" sz="2800" dirty="0" smtClean="0">
              <a:latin typeface="Calibri" pitchFamily="34" charset="0"/>
            </a:endParaRPr>
          </a:p>
          <a:p>
            <a:r>
              <a:rPr lang="ru-RU" sz="2800" dirty="0" smtClean="0">
                <a:latin typeface="Calibri" pitchFamily="34" charset="0"/>
              </a:rPr>
              <a:t>                        закона об активности обучения.</a:t>
            </a:r>
          </a:p>
          <a:p>
            <a:endParaRPr lang="ru-RU" dirty="0">
              <a:latin typeface="Calibri" pitchFamily="34" charset="0"/>
            </a:endParaRPr>
          </a:p>
        </p:txBody>
      </p:sp>
      <p:pic>
        <p:nvPicPr>
          <p:cNvPr id="6" name="Picture 2" descr="http://na55555.ru/uploads/images/default/netradicionnye-formy-uroka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357166"/>
            <a:ext cx="161925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472518" cy="585791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      </a:t>
            </a:r>
            <a:r>
              <a:rPr lang="ru-RU" sz="3800" dirty="0" smtClean="0">
                <a:solidFill>
                  <a:srgbClr val="00B050"/>
                </a:solidFill>
              </a:rPr>
              <a:t>Нетрадиционные формы обучения предполагают: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• использование коллективных форм работы;</a:t>
            </a:r>
          </a:p>
          <a:p>
            <a:pPr>
              <a:buNone/>
            </a:pPr>
            <a:r>
              <a:rPr lang="ru-RU" dirty="0" smtClean="0"/>
              <a:t>• привитие интереса к предмету;</a:t>
            </a:r>
          </a:p>
          <a:p>
            <a:pPr>
              <a:buNone/>
            </a:pPr>
            <a:r>
              <a:rPr lang="ru-RU" dirty="0" smtClean="0"/>
              <a:t>• развитие умений и навыков самостоятельной работы;</a:t>
            </a:r>
          </a:p>
          <a:p>
            <a:pPr>
              <a:buNone/>
            </a:pPr>
            <a:r>
              <a:rPr lang="ru-RU" dirty="0" smtClean="0"/>
              <a:t>• активизацию деятельности учащихся;</a:t>
            </a:r>
          </a:p>
          <a:p>
            <a:pPr>
              <a:buNone/>
            </a:pPr>
            <a:r>
              <a:rPr lang="ru-RU" dirty="0" smtClean="0"/>
              <a:t>• при подготовке к уроку учащиеся сами ищут интересный материал;</a:t>
            </a:r>
          </a:p>
          <a:p>
            <a:pPr>
              <a:buNone/>
            </a:pPr>
            <a:r>
              <a:rPr lang="ru-RU" dirty="0" smtClean="0"/>
              <a:t>• более полное осуществление практической, воспитательной, образовательной и развивающей целей обучения;</a:t>
            </a:r>
          </a:p>
          <a:p>
            <a:pPr>
              <a:buNone/>
            </a:pPr>
            <a:r>
              <a:rPr lang="ru-RU" dirty="0" smtClean="0"/>
              <a:t>• становление новых отношений между учителем и учениками.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Признаки нетрадиционного урока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Несет элементы нового, изменяются внешние рамки, места проведения.</a:t>
            </a:r>
          </a:p>
          <a:p>
            <a:pPr lvl="0"/>
            <a:r>
              <a:rPr lang="ru-RU" dirty="0" smtClean="0"/>
              <a:t>Используется внепрограммный материал, организуется коллективная деятельность в сочетании с индивидуальной работой.</a:t>
            </a:r>
          </a:p>
          <a:p>
            <a:pPr lvl="0"/>
            <a:r>
              <a:rPr lang="ru-RU" dirty="0" smtClean="0"/>
              <a:t>Привлекаются для организации урока люди разных профессий.</a:t>
            </a:r>
          </a:p>
          <a:p>
            <a:pPr lvl="0"/>
            <a:r>
              <a:rPr lang="ru-RU" dirty="0" smtClean="0"/>
              <a:t>Достигается эмоциональный подъем учащихся через оформление кабинета, использования НИТ.</a:t>
            </a:r>
          </a:p>
          <a:p>
            <a:pPr lvl="0"/>
            <a:r>
              <a:rPr lang="ru-RU" dirty="0" smtClean="0"/>
              <a:t>Выполняются творческие задания.</a:t>
            </a:r>
          </a:p>
          <a:p>
            <a:pPr lvl="0"/>
            <a:r>
              <a:rPr lang="ru-RU" dirty="0" smtClean="0"/>
              <a:t>Проводится обязательный самоанализ в период подготовки к уроку, на уроке и после его проведения.</a:t>
            </a:r>
          </a:p>
          <a:p>
            <a:pPr lvl="0"/>
            <a:r>
              <a:rPr lang="ru-RU" dirty="0" smtClean="0"/>
              <a:t>Создается временная инициативная группа из учащихся для подготовки урока.</a:t>
            </a:r>
          </a:p>
          <a:p>
            <a:pPr lvl="0"/>
            <a:r>
              <a:rPr lang="ru-RU" dirty="0" smtClean="0"/>
              <a:t>Планируется урок заранее.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829576" cy="1571636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Наиболее </a:t>
            </a:r>
            <a:r>
              <a:rPr lang="ru-RU" sz="3200" dirty="0"/>
              <a:t>распространенные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rgbClr val="00B050"/>
                </a:solidFill>
              </a:rPr>
              <a:t>типы </a:t>
            </a:r>
            <a:r>
              <a:rPr lang="ru-RU" sz="3200" b="1" dirty="0">
                <a:solidFill>
                  <a:srgbClr val="00B050"/>
                </a:solidFill>
              </a:rPr>
              <a:t>нестандартных уроков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8802"/>
            <a:ext cx="4038600" cy="478634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Уроки </a:t>
            </a:r>
            <a:r>
              <a:rPr lang="ru-RU" dirty="0"/>
              <a:t>«погружения»</a:t>
            </a:r>
          </a:p>
          <a:p>
            <a:r>
              <a:rPr lang="ru-RU" dirty="0" smtClean="0"/>
              <a:t>Уроки </a:t>
            </a:r>
            <a:r>
              <a:rPr lang="ru-RU" dirty="0"/>
              <a:t>- деловые игры</a:t>
            </a:r>
          </a:p>
          <a:p>
            <a:r>
              <a:rPr lang="ru-RU" dirty="0" smtClean="0"/>
              <a:t>Уроки </a:t>
            </a:r>
            <a:r>
              <a:rPr lang="ru-RU" dirty="0"/>
              <a:t>- пресс- конференции</a:t>
            </a:r>
          </a:p>
          <a:p>
            <a:r>
              <a:rPr lang="ru-RU" dirty="0" smtClean="0"/>
              <a:t>Уроки- </a:t>
            </a:r>
            <a:r>
              <a:rPr lang="ru-RU" dirty="0"/>
              <a:t>соревнования</a:t>
            </a:r>
          </a:p>
          <a:p>
            <a:r>
              <a:rPr lang="ru-RU" dirty="0" smtClean="0"/>
              <a:t>Уроки  </a:t>
            </a:r>
            <a:r>
              <a:rPr lang="ru-RU" dirty="0"/>
              <a:t>КВН</a:t>
            </a:r>
          </a:p>
          <a:p>
            <a:r>
              <a:rPr lang="ru-RU" dirty="0" smtClean="0"/>
              <a:t>Театрализованные </a:t>
            </a:r>
            <a:r>
              <a:rPr lang="ru-RU" dirty="0"/>
              <a:t>уроки</a:t>
            </a:r>
          </a:p>
          <a:p>
            <a:r>
              <a:rPr lang="ru-RU" dirty="0" smtClean="0"/>
              <a:t>Компьютерные </a:t>
            </a:r>
            <a:r>
              <a:rPr lang="ru-RU" dirty="0"/>
              <a:t>уроки</a:t>
            </a:r>
          </a:p>
          <a:p>
            <a:r>
              <a:rPr lang="ru-RU" dirty="0" smtClean="0"/>
              <a:t>Уроки </a:t>
            </a:r>
            <a:r>
              <a:rPr lang="ru-RU" dirty="0"/>
              <a:t>с групповыми формами работы</a:t>
            </a:r>
          </a:p>
          <a:p>
            <a:r>
              <a:rPr lang="ru-RU" dirty="0" smtClean="0"/>
              <a:t>Уроки </a:t>
            </a:r>
            <a:r>
              <a:rPr lang="ru-RU" dirty="0" err="1" smtClean="0"/>
              <a:t>взаимообучения</a:t>
            </a:r>
            <a:r>
              <a:rPr lang="ru-RU" dirty="0" smtClean="0"/>
              <a:t> учащихся</a:t>
            </a:r>
            <a:endParaRPr lang="ru-RU" dirty="0"/>
          </a:p>
          <a:p>
            <a:r>
              <a:rPr lang="ru-RU" dirty="0" smtClean="0"/>
              <a:t>Уроки </a:t>
            </a:r>
            <a:r>
              <a:rPr lang="ru-RU" dirty="0"/>
              <a:t>творчества</a:t>
            </a:r>
          </a:p>
          <a:p>
            <a:r>
              <a:rPr lang="ru-RU" dirty="0" smtClean="0"/>
              <a:t>Уроки- </a:t>
            </a:r>
            <a:r>
              <a:rPr lang="ru-RU" dirty="0"/>
              <a:t>аукционы</a:t>
            </a:r>
          </a:p>
          <a:p>
            <a:r>
              <a:rPr lang="ru-RU" dirty="0" smtClean="0"/>
              <a:t>Уроки</a:t>
            </a:r>
            <a:r>
              <a:rPr lang="ru-RU" dirty="0"/>
              <a:t>, которые ведут учащиеся</a:t>
            </a:r>
          </a:p>
          <a:p>
            <a:r>
              <a:rPr lang="ru-RU" dirty="0" smtClean="0"/>
              <a:t>Уроки-зачеты</a:t>
            </a:r>
            <a:endParaRPr lang="ru-RU" dirty="0"/>
          </a:p>
          <a:p>
            <a:r>
              <a:rPr lang="ru-RU" dirty="0" smtClean="0"/>
              <a:t>Уроки- </a:t>
            </a:r>
            <a:r>
              <a:rPr lang="ru-RU" dirty="0"/>
              <a:t>сомнения</a:t>
            </a:r>
          </a:p>
          <a:p>
            <a:r>
              <a:rPr lang="ru-RU" dirty="0" smtClean="0"/>
              <a:t>Уроки </a:t>
            </a:r>
            <a:r>
              <a:rPr lang="ru-RU" dirty="0"/>
              <a:t>- творческие отсчеты</a:t>
            </a:r>
          </a:p>
          <a:p>
            <a:r>
              <a:rPr lang="ru-RU" dirty="0" smtClean="0"/>
              <a:t>Уроки- формулы</a:t>
            </a:r>
          </a:p>
          <a:p>
            <a:r>
              <a:rPr lang="ru-RU" dirty="0" smtClean="0"/>
              <a:t>Уроки- конкурсы</a:t>
            </a:r>
          </a:p>
          <a:p>
            <a:r>
              <a:rPr lang="ru-RU" dirty="0" smtClean="0"/>
              <a:t>Бинарные уроки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57364"/>
            <a:ext cx="4038600" cy="485778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Уроки- обобщения</a:t>
            </a:r>
          </a:p>
          <a:p>
            <a:r>
              <a:rPr lang="ru-RU" dirty="0" smtClean="0"/>
              <a:t>Уроки- фантазии</a:t>
            </a:r>
          </a:p>
          <a:p>
            <a:r>
              <a:rPr lang="ru-RU" dirty="0" smtClean="0"/>
              <a:t>Уроки- игры</a:t>
            </a:r>
          </a:p>
          <a:p>
            <a:r>
              <a:rPr lang="ru-RU" dirty="0" smtClean="0"/>
              <a:t>Уроки- «суды»</a:t>
            </a:r>
          </a:p>
          <a:p>
            <a:r>
              <a:rPr lang="ru-RU" dirty="0" smtClean="0"/>
              <a:t>Уроки поиска истины</a:t>
            </a:r>
          </a:p>
          <a:p>
            <a:r>
              <a:rPr lang="ru-RU" dirty="0" smtClean="0"/>
              <a:t>Уроки- лекции «Парадоксы»</a:t>
            </a:r>
          </a:p>
          <a:p>
            <a:r>
              <a:rPr lang="ru-RU" dirty="0" smtClean="0"/>
              <a:t>Уроки- концерты</a:t>
            </a:r>
          </a:p>
          <a:p>
            <a:r>
              <a:rPr lang="ru-RU" dirty="0" smtClean="0"/>
              <a:t>Уроки- диалоги</a:t>
            </a:r>
          </a:p>
          <a:p>
            <a:r>
              <a:rPr lang="ru-RU" dirty="0" smtClean="0"/>
              <a:t>Уроки «Следствие ведут знатоки»</a:t>
            </a:r>
          </a:p>
          <a:p>
            <a:r>
              <a:rPr lang="ru-RU" dirty="0" smtClean="0"/>
              <a:t>Уроки - ролевые игры</a:t>
            </a:r>
          </a:p>
          <a:p>
            <a:r>
              <a:rPr lang="ru-RU" dirty="0" smtClean="0"/>
              <a:t>Уроки- конференции</a:t>
            </a:r>
          </a:p>
          <a:p>
            <a:r>
              <a:rPr lang="ru-RU" dirty="0" smtClean="0"/>
              <a:t>Интегрированные уроки</a:t>
            </a:r>
          </a:p>
          <a:p>
            <a:r>
              <a:rPr lang="ru-RU" dirty="0" smtClean="0"/>
              <a:t>Уроки семинары</a:t>
            </a:r>
          </a:p>
          <a:p>
            <a:r>
              <a:rPr lang="ru-RU" dirty="0" smtClean="0"/>
              <a:t>Уроки – «круговая тренировка»</a:t>
            </a:r>
          </a:p>
          <a:p>
            <a:r>
              <a:rPr lang="ru-RU" dirty="0" err="1" smtClean="0"/>
              <a:t>Межпредметные</a:t>
            </a:r>
            <a:r>
              <a:rPr lang="ru-RU" dirty="0" smtClean="0"/>
              <a:t> уроки</a:t>
            </a:r>
          </a:p>
          <a:p>
            <a:r>
              <a:rPr lang="ru-RU" dirty="0" smtClean="0"/>
              <a:t>Уроки- экскурсии</a:t>
            </a:r>
          </a:p>
          <a:p>
            <a:r>
              <a:rPr lang="ru-RU" dirty="0" smtClean="0"/>
              <a:t>Уроки – игры «Поле чудес».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4479638" y="307288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207877" name="Rectangle 5"/>
          <p:cNvSpPr>
            <a:spLocks noChangeArrowheads="1"/>
          </p:cNvSpPr>
          <p:nvPr/>
        </p:nvSpPr>
        <p:spPr bwMode="auto">
          <a:xfrm>
            <a:off x="1500166" y="0"/>
            <a:ext cx="62398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2000" dirty="0">
                <a:latin typeface="+mj-lt"/>
                <a:cs typeface="Times New Roman" pitchFamily="18" charset="0"/>
              </a:rPr>
              <a:t>Классификация уроков на нетрадиционной основе</a:t>
            </a:r>
            <a:endParaRPr lang="ru-RU" sz="2000" dirty="0">
              <a:latin typeface="+mj-lt"/>
            </a:endParaRPr>
          </a:p>
        </p:txBody>
      </p:sp>
      <p:graphicFrame>
        <p:nvGraphicFramePr>
          <p:cNvPr id="208070" name="Group 198"/>
          <p:cNvGraphicFramePr>
            <a:graphicFrameLocks noGrp="1"/>
          </p:cNvGraphicFramePr>
          <p:nvPr/>
        </p:nvGraphicFramePr>
        <p:xfrm>
          <a:off x="428597" y="476254"/>
          <a:ext cx="8358246" cy="6131554"/>
        </p:xfrm>
        <a:graphic>
          <a:graphicData uri="http://schemas.openxmlformats.org/drawingml/2006/table">
            <a:tbl>
              <a:tblPr/>
              <a:tblGrid>
                <a:gridCol w="1602075"/>
                <a:gridCol w="2062906"/>
                <a:gridCol w="4693265"/>
              </a:tblGrid>
              <a:tr h="355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Основания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Цели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Формы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Изменённые способы  организации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Развитие осмысленного отношения к знаниям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защита знаний, защита идей, урок вдвоём, урок-встреча.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98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Опора на  фантазию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Становление творческих способностей при работе с содержанием учебного материала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урок-сказка, урок творчества: уроки изобретательства, урок - творческий отчёт, комплексно-творческий отчёт, урок-выставка, урок-«удивительное рядом», урок фантастического проекта, урок-рассказ об учёных: урок-бенефис, урок-сюрприз, урок-подарок от Хоттабыча.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Имитация </a:t>
                      </a:r>
                      <a:b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каких – либо занятий или видов работ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Расширение кругозора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экскурсия, заочная экскурсия, прогулка, гостиная, путешествие в прошлое (будущее), путешествие по стране, поездка на поезде, защита проектов.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Состязательно-игровая основа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Стимулирование познавательного интереса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урок-игра, урок КВН, «Что? Где? Когда?», урок-эстафета, конкурс, соревнование, урок-журнал, урок-викторина.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Трансформация стандартных способов организации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Развитие нестандартных умений учебной работы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парный опрос, экспресс-опрос, урок защиты читательского формуляра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1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Оригинальная организация учебного материала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Становление способностей к учебному общению, сопереживанию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уроки взаимного обучения, уроки, которые ведут ученики, урок-решение, урок-портрет, урок памяти, урок открытых мыслей, урок - «Мой поэт», урок - дидактическая игра; урок-интервью, уроки с использованием активных методов обучения:  мозговая атака, мозговой штурм и т.д.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Аналогия с организованными событиями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Приобщение к активным формам внешкольной жизни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урок-аукцион, урок посвящение, урок - футбольный матч, урок-кроссворд, урок-памятка.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1209</Words>
  <Application>Microsoft Office PowerPoint</Application>
  <PresentationFormat>Экран (4:3)</PresentationFormat>
  <Paragraphs>195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Основные задачи каждого урока, в том числе и нестандартного, в контексте введения ФГОС НОО</vt:lpstr>
      <vt:lpstr>Слайд 5</vt:lpstr>
      <vt:lpstr>Слайд 6</vt:lpstr>
      <vt:lpstr>Признаки нетрадиционного урока</vt:lpstr>
      <vt:lpstr>Наиболее распространенные  типы нестандартных уроков</vt:lpstr>
      <vt:lpstr>Слайд 9</vt:lpstr>
      <vt:lpstr> Уроки с использованием средств ИКТ </vt:lpstr>
      <vt:lpstr>Слайд 11</vt:lpstr>
      <vt:lpstr>Слайд 12</vt:lpstr>
      <vt:lpstr>Слайд 13</vt:lpstr>
      <vt:lpstr>Слайд 14</vt:lpstr>
      <vt:lpstr>Слайд 15</vt:lpstr>
      <vt:lpstr>Слайд 16</vt:lpstr>
      <vt:lpstr>Проектно-исследовательские уроки</vt:lpstr>
      <vt:lpstr>Слайд 18</vt:lpstr>
      <vt:lpstr>Групповая работа</vt:lpstr>
      <vt:lpstr>Слайд 20</vt:lpstr>
      <vt:lpstr>Слайд 21</vt:lpstr>
      <vt:lpstr>Библиотечный урок</vt:lpstr>
      <vt:lpstr>Урок-экскурсия </vt:lpstr>
      <vt:lpstr>Слайд 24</vt:lpstr>
      <vt:lpstr>Слайд 25</vt:lpstr>
      <vt:lpstr>Слайд 26</vt:lpstr>
      <vt:lpstr>Слайд 27</vt:lpstr>
      <vt:lpstr>Слайд 28</vt:lpstr>
      <vt:lpstr>РЕКОМЕНДАЦИИ</vt:lpstr>
      <vt:lpstr>Советы  педагогу,  готовящему  урок в нетрадиционной форме  </vt:lpstr>
      <vt:lpstr>НЕТРАДИЦИОННЫЙ 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65</cp:revision>
  <dcterms:modified xsi:type="dcterms:W3CDTF">2013-07-02T16:23:10Z</dcterms:modified>
</cp:coreProperties>
</file>