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 id="263" r:id="rId7"/>
    <p:sldId id="262" r:id="rId8"/>
    <p:sldId id="269" r:id="rId9"/>
    <p:sldId id="267" r:id="rId10"/>
    <p:sldId id="268" r:id="rId11"/>
    <p:sldId id="264" r:id="rId12"/>
    <p:sldId id="272" r:id="rId13"/>
    <p:sldId id="271" r:id="rId14"/>
    <p:sldId id="261" r:id="rId15"/>
    <p:sldId id="270" r:id="rId16"/>
    <p:sldId id="273" r:id="rId17"/>
    <p:sldId id="274" r:id="rId18"/>
    <p:sldId id="275" r:id="rId19"/>
    <p:sldId id="276" r:id="rId20"/>
    <p:sldId id="26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4175AF-3AF1-43A7-AEE4-0D59265CD3D0}" type="datetimeFigureOut">
              <a:rPr lang="ru-RU" smtClean="0"/>
              <a:t>19.06.2017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2473829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4175AF-3AF1-43A7-AEE4-0D59265CD3D0}" type="datetimeFigureOut">
              <a:rPr lang="ru-RU" smtClean="0"/>
              <a:t>19.06.2017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3199728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4175AF-3AF1-43A7-AEE4-0D59265CD3D0}" type="datetimeFigureOut">
              <a:rPr lang="ru-RU" smtClean="0"/>
              <a:t>19.06.2017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3635690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4175AF-3AF1-43A7-AEE4-0D59265CD3D0}" type="datetimeFigureOut">
              <a:rPr lang="ru-RU" smtClean="0"/>
              <a:t>19.06.2017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663473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4175AF-3AF1-43A7-AEE4-0D59265CD3D0}" type="datetimeFigureOut">
              <a:rPr lang="ru-RU" smtClean="0"/>
              <a:t>19.06.2017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1126115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4175AF-3AF1-43A7-AEE4-0D59265CD3D0}" type="datetimeFigureOut">
              <a:rPr lang="ru-RU" smtClean="0"/>
              <a:t>19.06.2017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3388538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4175AF-3AF1-43A7-AEE4-0D59265CD3D0}" type="datetimeFigureOut">
              <a:rPr lang="ru-RU" smtClean="0"/>
              <a:t>19.06.2017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226737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4175AF-3AF1-43A7-AEE4-0D59265CD3D0}" type="datetimeFigureOut">
              <a:rPr lang="ru-RU" smtClean="0"/>
              <a:t>19.06.2017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455376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4175AF-3AF1-43A7-AEE4-0D59265CD3D0}" type="datetimeFigureOut">
              <a:rPr lang="ru-RU" smtClean="0"/>
              <a:t>19.06.2017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2279092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4175AF-3AF1-43A7-AEE4-0D59265CD3D0}" type="datetimeFigureOut">
              <a:rPr lang="ru-RU" smtClean="0"/>
              <a:t>19.06.2017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1258163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4175AF-3AF1-43A7-AEE4-0D59265CD3D0}" type="datetimeFigureOut">
              <a:rPr lang="ru-RU" smtClean="0"/>
              <a:t>19.06.2017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2A593B-3D5B-43A9-9C68-92C349E811E0}" type="slidenum">
              <a:rPr lang="ru-RU" smtClean="0"/>
              <a:t>‹#›</a:t>
            </a:fld>
            <a:endParaRPr lang="ru-RU"/>
          </a:p>
        </p:txBody>
      </p:sp>
    </p:spTree>
    <p:extLst>
      <p:ext uri="{BB962C8B-B14F-4D97-AF65-F5344CB8AC3E}">
        <p14:creationId xmlns:p14="http://schemas.microsoft.com/office/powerpoint/2010/main" val="2557106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4175AF-3AF1-43A7-AEE4-0D59265CD3D0}" type="datetimeFigureOut">
              <a:rPr lang="ru-RU" smtClean="0"/>
              <a:t>19.06.2017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A593B-3D5B-43A9-9C68-92C349E811E0}" type="slidenum">
              <a:rPr lang="ru-RU" smtClean="0"/>
              <a:t>‹#›</a:t>
            </a:fld>
            <a:endParaRPr lang="ru-RU"/>
          </a:p>
        </p:txBody>
      </p:sp>
    </p:spTree>
    <p:extLst>
      <p:ext uri="{BB962C8B-B14F-4D97-AF65-F5344CB8AC3E}">
        <p14:creationId xmlns:p14="http://schemas.microsoft.com/office/powerpoint/2010/main" val="15839640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0.gif"/><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8.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3.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7.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1086;&#1090;&#1083;&#1080;&#1095;&#1085;&#1080;&#1082;24.&#1088;&#1092;/" TargetMode="External"/><Relationship Id="rId3" Type="http://schemas.microsoft.com/office/2007/relationships/hdphoto" Target="../media/hdphoto1.wdp"/><Relationship Id="rId7" Type="http://schemas.openxmlformats.org/officeDocument/2006/relationships/hyperlink" Target="http://shkolo.ru/" TargetMode="Externa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ru.wikipedia.org/wiki" TargetMode="External"/><Relationship Id="rId5" Type="http://schemas.openxmlformats.org/officeDocument/2006/relationships/hyperlink" Target="http://gigabaza.ru/" TargetMode="External"/><Relationship Id="rId4" Type="http://schemas.openxmlformats.org/officeDocument/2006/relationships/hyperlink" Target="https://yandex.ru/images/" TargetMode="Externa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http://www.abuzarsultaniquantum.com/wp-content/uploads/Abuzar-Sultani-Lake-Matheson-NZ.jpg"/>
          <p:cNvPicPr>
            <a:picLocks noChangeAspect="1" noChangeArrowheads="1"/>
          </p:cNvPicPr>
          <p:nvPr/>
        </p:nvPicPr>
        <p:blipFill>
          <a:blip r:embed="rId2">
            <a:lum bright="-7000"/>
            <a:extLst>
              <a:ext uri="{28A0092B-C50C-407E-A947-70E740481C1C}">
                <a14:useLocalDpi xmlns:a14="http://schemas.microsoft.com/office/drawing/2010/main" val="0"/>
              </a:ext>
            </a:extLst>
          </a:blip>
          <a:srcRect/>
          <a:stretch>
            <a:fillRect/>
          </a:stretch>
        </p:blipFill>
        <p:spPr bwMode="auto">
          <a:xfrm>
            <a:off x="-58170" y="-74611"/>
            <a:ext cx="10415191" cy="693261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899592" y="2348880"/>
            <a:ext cx="7772400" cy="1470025"/>
          </a:xfrm>
        </p:spPr>
        <p:txBody>
          <a:bodyPr>
            <a:normAutofit fontScale="90000"/>
          </a:bodyPr>
          <a:lstStyle/>
          <a:p>
            <a:r>
              <a:rPr lang="ru-RU" i="1" dirty="0" smtClean="0">
                <a:solidFill>
                  <a:schemeClr val="accent2">
                    <a:lumMod val="40000"/>
                    <a:lumOff val="60000"/>
                  </a:schemeClr>
                </a:solidFill>
                <a:latin typeface="Arial Black" pitchFamily="34" charset="0"/>
              </a:rPr>
              <a:t>Презентация </a:t>
            </a:r>
            <a:r>
              <a:rPr lang="en-US" i="1" dirty="0" smtClean="0">
                <a:solidFill>
                  <a:schemeClr val="accent2">
                    <a:lumMod val="40000"/>
                    <a:lumOff val="60000"/>
                  </a:schemeClr>
                </a:solidFill>
                <a:latin typeface="Arial Black" pitchFamily="34" charset="0"/>
              </a:rPr>
              <a:t>“</a:t>
            </a:r>
            <a:r>
              <a:rPr lang="ru-RU" i="1" dirty="0" smtClean="0">
                <a:solidFill>
                  <a:schemeClr val="accent2">
                    <a:lumMod val="40000"/>
                    <a:lumOff val="60000"/>
                  </a:schemeClr>
                </a:solidFill>
                <a:latin typeface="Arial Black" pitchFamily="34" charset="0"/>
              </a:rPr>
              <a:t>Симметрия вокруг нас</a:t>
            </a:r>
            <a:r>
              <a:rPr lang="en-US" i="1" dirty="0" smtClean="0">
                <a:solidFill>
                  <a:schemeClr val="accent2">
                    <a:lumMod val="40000"/>
                    <a:lumOff val="60000"/>
                  </a:schemeClr>
                </a:solidFill>
                <a:latin typeface="Arial Black" pitchFamily="34" charset="0"/>
              </a:rPr>
              <a:t>”</a:t>
            </a:r>
            <a:endParaRPr lang="ru-RU" i="1" dirty="0">
              <a:solidFill>
                <a:schemeClr val="accent2">
                  <a:lumMod val="40000"/>
                  <a:lumOff val="60000"/>
                </a:schemeClr>
              </a:solidFill>
              <a:latin typeface="Arial Black" pitchFamily="34" charset="0"/>
            </a:endParaRPr>
          </a:p>
        </p:txBody>
      </p:sp>
      <p:sp>
        <p:nvSpPr>
          <p:cNvPr id="3" name="Подзаголовок 2"/>
          <p:cNvSpPr>
            <a:spLocks noGrp="1"/>
          </p:cNvSpPr>
          <p:nvPr>
            <p:ph type="subTitle" idx="1"/>
          </p:nvPr>
        </p:nvSpPr>
        <p:spPr>
          <a:xfrm>
            <a:off x="5615608" y="4437112"/>
            <a:ext cx="3528392" cy="3205509"/>
          </a:xfrm>
        </p:spPr>
        <p:txBody>
          <a:bodyPr>
            <a:normAutofit/>
          </a:bodyPr>
          <a:lstStyle/>
          <a:p>
            <a:r>
              <a:rPr lang="ru-RU" sz="2400" b="1" i="1" dirty="0" smtClean="0">
                <a:solidFill>
                  <a:schemeClr val="accent2">
                    <a:lumMod val="40000"/>
                    <a:lumOff val="60000"/>
                  </a:schemeClr>
                </a:solidFill>
                <a:effectLst>
                  <a:outerShdw blurRad="38100" dist="38100" dir="2700000" algn="tl">
                    <a:srgbClr val="000000">
                      <a:alpha val="43137"/>
                    </a:srgbClr>
                  </a:outerShdw>
                </a:effectLst>
              </a:rPr>
              <a:t>Выполнили ученики 9-б класса Журиков Никита и </a:t>
            </a:r>
            <a:r>
              <a:rPr lang="ru-RU" sz="2400" b="1" i="1" dirty="0" err="1" smtClean="0">
                <a:solidFill>
                  <a:schemeClr val="accent2">
                    <a:lumMod val="40000"/>
                    <a:lumOff val="60000"/>
                  </a:schemeClr>
                </a:solidFill>
                <a:effectLst>
                  <a:outerShdw blurRad="38100" dist="38100" dir="2700000" algn="tl">
                    <a:srgbClr val="000000">
                      <a:alpha val="43137"/>
                    </a:srgbClr>
                  </a:outerShdw>
                </a:effectLst>
              </a:rPr>
              <a:t>Балин</a:t>
            </a:r>
            <a:r>
              <a:rPr lang="ru-RU" sz="2400" b="1" i="1" dirty="0" smtClean="0">
                <a:solidFill>
                  <a:schemeClr val="accent2">
                    <a:lumMod val="40000"/>
                    <a:lumOff val="60000"/>
                  </a:schemeClr>
                </a:solidFill>
                <a:effectLst>
                  <a:outerShdw blurRad="38100" dist="38100" dir="2700000" algn="tl">
                    <a:srgbClr val="000000">
                      <a:alpha val="43137"/>
                    </a:srgbClr>
                  </a:outerShdw>
                </a:effectLst>
              </a:rPr>
              <a:t> Максим. Петровской СОШ. </a:t>
            </a:r>
          </a:p>
          <a:p>
            <a:r>
              <a:rPr lang="ru-RU" sz="2400" b="1" i="1" dirty="0" smtClean="0">
                <a:solidFill>
                  <a:schemeClr val="accent2">
                    <a:lumMod val="40000"/>
                    <a:lumOff val="60000"/>
                  </a:schemeClr>
                </a:solidFill>
                <a:effectLst>
                  <a:outerShdw blurRad="38100" dist="38100" dir="2700000" algn="tl">
                    <a:srgbClr val="000000">
                      <a:alpha val="43137"/>
                    </a:srgbClr>
                  </a:outerShdw>
                </a:effectLst>
              </a:rPr>
              <a:t>Учитель</a:t>
            </a:r>
            <a:r>
              <a:rPr lang="en-US" sz="2400" b="1" i="1" dirty="0" smtClean="0">
                <a:solidFill>
                  <a:schemeClr val="accent2">
                    <a:lumMod val="40000"/>
                    <a:lumOff val="60000"/>
                  </a:schemeClr>
                </a:solidFill>
                <a:effectLst>
                  <a:outerShdw blurRad="38100" dist="38100" dir="2700000" algn="tl">
                    <a:srgbClr val="000000">
                      <a:alpha val="43137"/>
                    </a:srgbClr>
                  </a:outerShdw>
                </a:effectLst>
              </a:rPr>
              <a:t>: </a:t>
            </a:r>
            <a:r>
              <a:rPr lang="ru-RU" sz="2400" b="1" i="1" dirty="0" smtClean="0">
                <a:solidFill>
                  <a:schemeClr val="accent2">
                    <a:lumMod val="40000"/>
                    <a:lumOff val="60000"/>
                  </a:schemeClr>
                </a:solidFill>
                <a:effectLst>
                  <a:outerShdw blurRad="38100" dist="38100" dir="2700000" algn="tl">
                    <a:srgbClr val="000000">
                      <a:alpha val="43137"/>
                    </a:srgbClr>
                  </a:outerShdw>
                </a:effectLst>
              </a:rPr>
              <a:t>Балашова Е.А.</a:t>
            </a:r>
            <a:endParaRPr lang="ru-RU" sz="2400" b="1" i="1" dirty="0">
              <a:solidFill>
                <a:schemeClr val="accent2">
                  <a:lumMod val="40000"/>
                  <a:lumOff val="60000"/>
                </a:schemeClr>
              </a:solidFill>
              <a:effectLst>
                <a:outerShdw blurRad="38100" dist="38100" dir="2700000" algn="tl">
                  <a:srgbClr val="000000">
                    <a:alpha val="43137"/>
                  </a:srgbClr>
                </a:outerShdw>
              </a:effectLst>
            </a:endParaRPr>
          </a:p>
        </p:txBody>
      </p:sp>
      <p:sp>
        <p:nvSpPr>
          <p:cNvPr id="4" name="Прямоугольник 3"/>
          <p:cNvSpPr/>
          <p:nvPr/>
        </p:nvSpPr>
        <p:spPr>
          <a:xfrm>
            <a:off x="3923928" y="6381328"/>
            <a:ext cx="1152128" cy="523220"/>
          </a:xfrm>
          <a:prstGeom prst="rect">
            <a:avLst/>
          </a:prstGeom>
        </p:spPr>
        <p:txBody>
          <a:bodyPr wrap="square">
            <a:spAutoFit/>
          </a:bodyPr>
          <a:lstStyle/>
          <a:p>
            <a:r>
              <a:rPr lang="ru-RU" sz="2800" i="1" dirty="0" smtClean="0">
                <a:solidFill>
                  <a:schemeClr val="accent2">
                    <a:lumMod val="40000"/>
                    <a:lumOff val="60000"/>
                  </a:schemeClr>
                </a:solidFill>
              </a:rPr>
              <a:t>2016</a:t>
            </a:r>
            <a:endParaRPr lang="ru-RU" sz="2800" i="1" dirty="0">
              <a:solidFill>
                <a:schemeClr val="accent2">
                  <a:lumMod val="40000"/>
                  <a:lumOff val="60000"/>
                </a:schemeClr>
              </a:solidFill>
            </a:endParaRPr>
          </a:p>
        </p:txBody>
      </p:sp>
    </p:spTree>
    <p:extLst>
      <p:ext uri="{BB962C8B-B14F-4D97-AF65-F5344CB8AC3E}">
        <p14:creationId xmlns:p14="http://schemas.microsoft.com/office/powerpoint/2010/main" val="26109542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0"/>
            <a:ext cx="8229600" cy="1143000"/>
          </a:xfrm>
        </p:spPr>
        <p:txBody>
          <a:bodyPr/>
          <a:lstStyle/>
          <a:p>
            <a:r>
              <a:rPr lang="ru-RU" i="1" dirty="0" smtClean="0">
                <a:solidFill>
                  <a:schemeClr val="accent2">
                    <a:lumMod val="40000"/>
                    <a:lumOff val="60000"/>
                  </a:schemeClr>
                </a:solidFill>
              </a:rPr>
              <a:t>Зеркальная симметрия</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a:xfrm>
            <a:off x="179512" y="1052737"/>
            <a:ext cx="7416824" cy="3672407"/>
          </a:xfrm>
        </p:spPr>
        <p:txBody>
          <a:bodyPr>
            <a:normAutofit fontScale="92500" lnSpcReduction="10000"/>
          </a:bodyPr>
          <a:lstStyle/>
          <a:p>
            <a:pPr marL="0" indent="0">
              <a:buNone/>
            </a:pPr>
            <a:r>
              <a:rPr lang="ru-RU" sz="2400" b="1" dirty="0">
                <a:solidFill>
                  <a:schemeClr val="accent2">
                    <a:lumMod val="40000"/>
                    <a:lumOff val="60000"/>
                  </a:schemeClr>
                </a:solidFill>
              </a:rPr>
              <a:t>Точки А и А1 называются симметричными относительно плоскости а (плоскость симметрии), если плоскость </a:t>
            </a:r>
            <a:r>
              <a:rPr lang="ru-RU" sz="2400" b="1" dirty="0" err="1">
                <a:solidFill>
                  <a:schemeClr val="accent2">
                    <a:lumMod val="40000"/>
                    <a:lumOff val="60000"/>
                  </a:schemeClr>
                </a:solidFill>
              </a:rPr>
              <a:t>апроходит</a:t>
            </a:r>
            <a:r>
              <a:rPr lang="ru-RU" sz="2400" b="1" dirty="0">
                <a:solidFill>
                  <a:schemeClr val="accent2">
                    <a:lumMod val="40000"/>
                    <a:lumOff val="60000"/>
                  </a:schemeClr>
                </a:solidFill>
              </a:rPr>
              <a:t> через середину отрезка АА1 и перпендикулярна к этому отрезку. Каждая точка плоскости а считается симметричной самой себе. Две фигуры называются симметричными относительно плоскости (или зеркально-симметричными относительно ), если они состоят из попарно симметричных точек. Это значит, что для каждой точки одной фигуры симметричная ей (относительно ) точка лежит в другой фигуре.</a:t>
            </a:r>
            <a:endParaRPr lang="ru-RU" sz="2400" b="1" i="1" dirty="0">
              <a:solidFill>
                <a:schemeClr val="accent2">
                  <a:lumMod val="40000"/>
                  <a:lumOff val="60000"/>
                </a:schemeClr>
              </a:solidFill>
            </a:endParaRPr>
          </a:p>
        </p:txBody>
      </p:sp>
      <p:pic>
        <p:nvPicPr>
          <p:cNvPr id="7" name="Picture 4" descr="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763713" y="4221088"/>
            <a:ext cx="4541967" cy="26369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9888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0" y="274638"/>
            <a:ext cx="9144000" cy="1138138"/>
          </a:xfrm>
        </p:spPr>
        <p:txBody>
          <a:bodyPr>
            <a:normAutofit fontScale="90000"/>
          </a:bodyPr>
          <a:lstStyle/>
          <a:p>
            <a:r>
              <a:rPr lang="ru-RU" b="1" i="1" dirty="0">
                <a:solidFill>
                  <a:schemeClr val="accent4">
                    <a:lumMod val="60000"/>
                    <a:lumOff val="40000"/>
                  </a:schemeClr>
                </a:solidFill>
                <a:effectLst>
                  <a:outerShdw blurRad="38100" dist="38100" dir="2700000" algn="tl">
                    <a:srgbClr val="000000">
                      <a:alpha val="43137"/>
                    </a:srgbClr>
                  </a:outerShdw>
                </a:effectLst>
                <a:latin typeface="Arial" pitchFamily="34" charset="0"/>
                <a:cs typeface="Arial" pitchFamily="34" charset="0"/>
              </a:rPr>
              <a:t>Симметрия в окружающем мире:</a:t>
            </a:r>
          </a:p>
        </p:txBody>
      </p:sp>
      <p:sp>
        <p:nvSpPr>
          <p:cNvPr id="3" name="Объект 2"/>
          <p:cNvSpPr>
            <a:spLocks noGrp="1"/>
          </p:cNvSpPr>
          <p:nvPr>
            <p:ph idx="1"/>
          </p:nvPr>
        </p:nvSpPr>
        <p:spPr>
          <a:xfrm>
            <a:off x="927171" y="1628800"/>
            <a:ext cx="8229600" cy="4525963"/>
          </a:xfrm>
        </p:spPr>
        <p:txBody>
          <a:bodyPr>
            <a:normAutofit/>
          </a:bodyPr>
          <a:lstStyle/>
          <a:p>
            <a:r>
              <a:rPr lang="ru-RU" sz="4000" b="1" i="1" dirty="0">
                <a:solidFill>
                  <a:schemeClr val="accent2">
                    <a:lumMod val="20000"/>
                    <a:lumOff val="80000"/>
                  </a:schemeClr>
                </a:solidFill>
                <a:effectLst>
                  <a:outerShdw blurRad="38100" dist="38100" dir="2700000" algn="tl">
                    <a:srgbClr val="000000">
                      <a:alpha val="43137"/>
                    </a:srgbClr>
                  </a:outerShdw>
                </a:effectLst>
                <a:latin typeface="Arial" pitchFamily="34" charset="0"/>
                <a:cs typeface="Arial" pitchFamily="34" charset="0"/>
              </a:rPr>
              <a:t>В природе</a:t>
            </a:r>
          </a:p>
          <a:p>
            <a:r>
              <a:rPr lang="ru-RU" sz="4000" b="1" i="1" dirty="0">
                <a:solidFill>
                  <a:schemeClr val="accent2">
                    <a:lumMod val="20000"/>
                    <a:lumOff val="80000"/>
                  </a:schemeClr>
                </a:solidFill>
                <a:effectLst>
                  <a:outerShdw blurRad="38100" dist="38100" dir="2700000" algn="tl">
                    <a:srgbClr val="000000">
                      <a:alpha val="43137"/>
                    </a:srgbClr>
                  </a:outerShdw>
                </a:effectLst>
                <a:latin typeface="Arial" pitchFamily="34" charset="0"/>
                <a:cs typeface="Arial" pitchFamily="34" charset="0"/>
              </a:rPr>
              <a:t>В искусстве</a:t>
            </a:r>
          </a:p>
          <a:p>
            <a:r>
              <a:rPr lang="ru-RU" sz="4000" b="1" i="1" dirty="0">
                <a:solidFill>
                  <a:schemeClr val="accent2">
                    <a:lumMod val="20000"/>
                    <a:lumOff val="80000"/>
                  </a:schemeClr>
                </a:solidFill>
                <a:effectLst>
                  <a:outerShdw blurRad="38100" dist="38100" dir="2700000" algn="tl">
                    <a:srgbClr val="000000">
                      <a:alpha val="43137"/>
                    </a:srgbClr>
                  </a:outerShdw>
                </a:effectLst>
                <a:latin typeface="Arial" pitchFamily="34" charset="0"/>
                <a:cs typeface="Arial" pitchFamily="34" charset="0"/>
              </a:rPr>
              <a:t>В архитектуре </a:t>
            </a:r>
          </a:p>
          <a:p>
            <a:r>
              <a:rPr lang="ru-RU" sz="4000" b="1" i="1" dirty="0">
                <a:solidFill>
                  <a:schemeClr val="accent2">
                    <a:lumMod val="20000"/>
                    <a:lumOff val="80000"/>
                  </a:schemeClr>
                </a:solidFill>
                <a:effectLst>
                  <a:outerShdw blurRad="38100" dist="38100" dir="2700000" algn="tl">
                    <a:srgbClr val="000000">
                      <a:alpha val="43137"/>
                    </a:srgbClr>
                  </a:outerShdw>
                </a:effectLst>
                <a:latin typeface="Arial" pitchFamily="34" charset="0"/>
                <a:cs typeface="Arial" pitchFamily="34" charset="0"/>
              </a:rPr>
              <a:t>В литературе</a:t>
            </a:r>
          </a:p>
          <a:p>
            <a:r>
              <a:rPr lang="ru-RU" sz="4000" b="1" i="1" dirty="0">
                <a:solidFill>
                  <a:schemeClr val="accent2">
                    <a:lumMod val="20000"/>
                    <a:lumOff val="80000"/>
                  </a:schemeClr>
                </a:solidFill>
                <a:effectLst>
                  <a:outerShdw blurRad="38100" dist="38100" dir="2700000" algn="tl">
                    <a:srgbClr val="000000">
                      <a:alpha val="43137"/>
                    </a:srgbClr>
                  </a:outerShdw>
                </a:effectLst>
                <a:latin typeface="Arial" pitchFamily="34" charset="0"/>
                <a:cs typeface="Arial" pitchFamily="34" charset="0"/>
              </a:rPr>
              <a:t>В технике</a:t>
            </a:r>
          </a:p>
          <a:p>
            <a:r>
              <a:rPr lang="ru-RU" sz="4000" b="1" i="1" dirty="0">
                <a:solidFill>
                  <a:schemeClr val="accent2">
                    <a:lumMod val="20000"/>
                    <a:lumOff val="80000"/>
                  </a:schemeClr>
                </a:solidFill>
                <a:effectLst>
                  <a:outerShdw blurRad="38100" dist="38100" dir="2700000" algn="tl">
                    <a:srgbClr val="000000">
                      <a:alpha val="43137"/>
                    </a:srgbClr>
                  </a:outerShdw>
                </a:effectLst>
                <a:latin typeface="Arial" pitchFamily="34" charset="0"/>
                <a:cs typeface="Arial" pitchFamily="34" charset="0"/>
              </a:rPr>
              <a:t>В быту</a:t>
            </a:r>
          </a:p>
          <a:p>
            <a:endParaRPr lang="ru-RU" dirty="0"/>
          </a:p>
        </p:txBody>
      </p:sp>
    </p:spTree>
    <p:extLst>
      <p:ext uri="{BB962C8B-B14F-4D97-AF65-F5344CB8AC3E}">
        <p14:creationId xmlns:p14="http://schemas.microsoft.com/office/powerpoint/2010/main" val="377907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a:solidFill>
                  <a:schemeClr val="accent2">
                    <a:lumMod val="40000"/>
                    <a:lumOff val="60000"/>
                  </a:schemeClr>
                </a:solidFill>
              </a:rPr>
              <a:t>Симметрия в </a:t>
            </a:r>
            <a:r>
              <a:rPr lang="ru-RU" dirty="0" smtClean="0">
                <a:solidFill>
                  <a:schemeClr val="accent2">
                    <a:lumMod val="40000"/>
                    <a:lumOff val="60000"/>
                  </a:schemeClr>
                </a:solidFill>
              </a:rPr>
              <a:t>природе</a:t>
            </a:r>
            <a:r>
              <a:rPr lang="en-US" dirty="0" smtClean="0">
                <a:solidFill>
                  <a:schemeClr val="accent2">
                    <a:lumMod val="40000"/>
                    <a:lumOff val="60000"/>
                  </a:schemeClr>
                </a:solidFill>
              </a:rPr>
              <a:t>:</a:t>
            </a:r>
            <a:endParaRPr lang="ru-RU" dirty="0"/>
          </a:p>
        </p:txBody>
      </p:sp>
      <p:sp>
        <p:nvSpPr>
          <p:cNvPr id="3" name="Объект 2"/>
          <p:cNvSpPr>
            <a:spLocks noGrp="1"/>
          </p:cNvSpPr>
          <p:nvPr>
            <p:ph idx="1"/>
          </p:nvPr>
        </p:nvSpPr>
        <p:spPr/>
        <p:txBody>
          <a:bodyPr/>
          <a:lstStyle/>
          <a:p>
            <a:endParaRPr lang="ru-RU" dirty="0"/>
          </a:p>
        </p:txBody>
      </p:sp>
      <p:pic>
        <p:nvPicPr>
          <p:cNvPr id="1026" name="Picture 2" descr="http://viralist.club/upload/media/entries/2016-01/14/1040-1-3e19806ac6b3a0cd8c26cbc04b62a8d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484784"/>
            <a:ext cx="6552728" cy="49145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mg-8.photosight.ru/baf/2784521_large.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5121" y="1265022"/>
            <a:ext cx="638175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dxmbkxacdb7tv.cloudfront.net/d8f8f449-df3f-45c5-b6d7-50f557cdceb3/1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3668" y="1340768"/>
            <a:ext cx="5904656" cy="538125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foto-babochek.ru/images/animacija-babochka_12.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79512" y="1606981"/>
            <a:ext cx="8712968" cy="4670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79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fade">
                                      <p:cBhvr>
                                        <p:cTn id="17" dur="5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2"/>
                                        </p:tgtEl>
                                        <p:attrNameLst>
                                          <p:attrName>style.visibility</p:attrName>
                                        </p:attrNameLst>
                                      </p:cBhvr>
                                      <p:to>
                                        <p:strVal val="visible"/>
                                      </p:to>
                                    </p:set>
                                    <p:animEffect transition="in" filter="fade">
                                      <p:cBhvr>
                                        <p:cTn id="22" dur="5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i="1" dirty="0" smtClean="0">
                <a:solidFill>
                  <a:schemeClr val="accent2">
                    <a:lumMod val="40000"/>
                    <a:lumOff val="60000"/>
                  </a:schemeClr>
                </a:solidFill>
              </a:rPr>
              <a:t>Симметрия в искусстве</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p:txBody>
          <a:bodyPr/>
          <a:lstStyle/>
          <a:p>
            <a:endParaRPr lang="ru-RU" dirty="0"/>
          </a:p>
        </p:txBody>
      </p:sp>
      <p:pic>
        <p:nvPicPr>
          <p:cNvPr id="3074" name="Picture 2" descr="http://dok.opredelim.com/pars_docs/refs/2/1155/img2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1412776"/>
            <a:ext cx="6947925" cy="52109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lib.convdocs.org/pars_docs/refs/275/274767/274767_html_e146b7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154" y="1519308"/>
            <a:ext cx="7488832" cy="493407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1.liveinternet.ru/images/attach/b/2/23/694/23694710_image03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154" y="1761164"/>
            <a:ext cx="7488832" cy="469222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nfoglaz.ru/wp-content/uploads/000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3688" y="1247908"/>
            <a:ext cx="5276850" cy="5476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13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fade">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fade">
                                      <p:cBhvr>
                                        <p:cTn id="17" dur="500"/>
                                        <p:tgtEl>
                                          <p:spTgt spid="307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80"/>
                                        </p:tgtEl>
                                        <p:attrNameLst>
                                          <p:attrName>style.visibility</p:attrName>
                                        </p:attrNameLst>
                                      </p:cBhvr>
                                      <p:to>
                                        <p:strVal val="visible"/>
                                      </p:to>
                                    </p:set>
                                    <p:animEffect transition="in" filter="fade">
                                      <p:cBhvr>
                                        <p:cTn id="22"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dirty="0">
                <a:solidFill>
                  <a:schemeClr val="accent2">
                    <a:lumMod val="40000"/>
                    <a:lumOff val="60000"/>
                  </a:schemeClr>
                </a:solidFill>
              </a:rPr>
              <a:t>С</a:t>
            </a:r>
            <a:r>
              <a:rPr lang="ru-RU" dirty="0" smtClean="0">
                <a:solidFill>
                  <a:schemeClr val="accent2">
                    <a:lumMod val="40000"/>
                    <a:lumOff val="60000"/>
                  </a:schemeClr>
                </a:solidFill>
              </a:rPr>
              <a:t>имметрия в архитектуре</a:t>
            </a:r>
            <a:r>
              <a:rPr lang="en-US" dirty="0" smtClean="0">
                <a:solidFill>
                  <a:schemeClr val="accent2">
                    <a:lumMod val="40000"/>
                    <a:lumOff val="60000"/>
                  </a:schemeClr>
                </a:solidFill>
              </a:rPr>
              <a:t>:</a:t>
            </a:r>
            <a:endParaRPr lang="ru-RU" dirty="0">
              <a:solidFill>
                <a:schemeClr val="accent2">
                  <a:lumMod val="40000"/>
                  <a:lumOff val="60000"/>
                </a:schemeClr>
              </a:solidFill>
            </a:endParaRPr>
          </a:p>
        </p:txBody>
      </p:sp>
      <p:sp>
        <p:nvSpPr>
          <p:cNvPr id="3" name="Объект 2"/>
          <p:cNvSpPr>
            <a:spLocks noGrp="1"/>
          </p:cNvSpPr>
          <p:nvPr>
            <p:ph idx="1"/>
          </p:nvPr>
        </p:nvSpPr>
        <p:spPr/>
        <p:txBody>
          <a:bodyPr/>
          <a:lstStyle/>
          <a:p>
            <a:endParaRPr lang="ru-RU" dirty="0"/>
          </a:p>
        </p:txBody>
      </p:sp>
      <p:pic>
        <p:nvPicPr>
          <p:cNvPr id="2050" name="Picture 2" descr="http://content.foto.mail.ru/mail/ivan1995-1995/_answers/i-5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39" y="1391946"/>
            <a:ext cx="6120680" cy="503936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msu.mnc.ru/foto-mgu/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9300" y="1415764"/>
            <a:ext cx="6870340" cy="510981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svit.my-vision.info/site_foto/Ejfeleva-bashnya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1291945"/>
            <a:ext cx="7069677" cy="52998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img.tarispb.ru/sites/default/files/styles/large/public/carskoe-selo.ekaterininskii-dvorec_0.png?itok=iJNGLoS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544" y="1313511"/>
            <a:ext cx="8067675" cy="524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95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500" fill="hold"/>
                                        <p:tgtEl>
                                          <p:spTgt spid="2052"/>
                                        </p:tgtEl>
                                        <p:attrNameLst>
                                          <p:attrName>ppt_x</p:attrName>
                                        </p:attrNameLst>
                                      </p:cBhvr>
                                      <p:tavLst>
                                        <p:tav tm="0">
                                          <p:val>
                                            <p:strVal val="#ppt_x"/>
                                          </p:val>
                                        </p:tav>
                                        <p:tav tm="100000">
                                          <p:val>
                                            <p:strVal val="#ppt_x"/>
                                          </p:val>
                                        </p:tav>
                                      </p:tavLst>
                                    </p:anim>
                                    <p:anim calcmode="lin" valueType="num">
                                      <p:cBhvr additive="base">
                                        <p:cTn id="14"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56"/>
                                        </p:tgtEl>
                                        <p:attrNameLst>
                                          <p:attrName>style.visibility</p:attrName>
                                        </p:attrNameLst>
                                      </p:cBhvr>
                                      <p:to>
                                        <p:strVal val="visible"/>
                                      </p:to>
                                    </p:set>
                                    <p:animEffect transition="in" filter="fade">
                                      <p:cBhvr>
                                        <p:cTn id="19" dur="1000"/>
                                        <p:tgtEl>
                                          <p:spTgt spid="2056"/>
                                        </p:tgtEl>
                                      </p:cBhvr>
                                    </p:animEffect>
                                    <p:anim calcmode="lin" valueType="num">
                                      <p:cBhvr>
                                        <p:cTn id="20" dur="1000" fill="hold"/>
                                        <p:tgtEl>
                                          <p:spTgt spid="2056"/>
                                        </p:tgtEl>
                                        <p:attrNameLst>
                                          <p:attrName>ppt_x</p:attrName>
                                        </p:attrNameLst>
                                      </p:cBhvr>
                                      <p:tavLst>
                                        <p:tav tm="0">
                                          <p:val>
                                            <p:strVal val="#ppt_x"/>
                                          </p:val>
                                        </p:tav>
                                        <p:tav tm="100000">
                                          <p:val>
                                            <p:strVal val="#ppt_x"/>
                                          </p:val>
                                        </p:tav>
                                      </p:tavLst>
                                    </p:anim>
                                    <p:anim calcmode="lin" valueType="num">
                                      <p:cBhvr>
                                        <p:cTn id="21" dur="1000" fill="hold"/>
                                        <p:tgtEl>
                                          <p:spTgt spid="205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i="1" dirty="0" smtClean="0">
                <a:solidFill>
                  <a:schemeClr val="accent2">
                    <a:lumMod val="40000"/>
                    <a:lumOff val="60000"/>
                  </a:schemeClr>
                </a:solidFill>
                <a:effectLst>
                  <a:outerShdw blurRad="38100" dist="38100" dir="2700000" algn="tl">
                    <a:srgbClr val="000000">
                      <a:alpha val="43137"/>
                    </a:srgbClr>
                  </a:outerShdw>
                </a:effectLst>
              </a:rPr>
              <a:t>Симметрия в литературе</a:t>
            </a:r>
            <a:r>
              <a:rPr lang="en-US" i="1" dirty="0" smtClean="0">
                <a:solidFill>
                  <a:schemeClr val="accent2">
                    <a:lumMod val="40000"/>
                    <a:lumOff val="60000"/>
                  </a:schemeClr>
                </a:solidFill>
                <a:effectLst>
                  <a:outerShdw blurRad="38100" dist="38100" dir="2700000" algn="tl">
                    <a:srgbClr val="000000">
                      <a:alpha val="43137"/>
                    </a:srgbClr>
                  </a:outerShdw>
                </a:effectLst>
              </a:rPr>
              <a:t>:</a:t>
            </a:r>
            <a:endParaRPr lang="ru-RU" i="1" dirty="0">
              <a:solidFill>
                <a:schemeClr val="accent2">
                  <a:lumMod val="40000"/>
                  <a:lumOff val="60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395536" y="1484784"/>
            <a:ext cx="8229600" cy="4525963"/>
          </a:xfrm>
        </p:spPr>
        <p:txBody>
          <a:bodyPr>
            <a:normAutofit fontScale="92500"/>
          </a:bodyPr>
          <a:lstStyle/>
          <a:p>
            <a:pPr marL="0" indent="0">
              <a:buNone/>
            </a:pPr>
            <a:r>
              <a:rPr lang="ru-RU" dirty="0">
                <a:solidFill>
                  <a:schemeClr val="accent2">
                    <a:lumMod val="40000"/>
                    <a:lumOff val="60000"/>
                  </a:schemeClr>
                </a:solidFill>
              </a:rPr>
              <a:t>В русском языке есть «симметричные» слова – палиндромы, которые можно читать одинаково в двух направлениях:</a:t>
            </a:r>
          </a:p>
          <a:p>
            <a:pPr marL="0" indent="0">
              <a:buNone/>
            </a:pPr>
            <a:r>
              <a:rPr lang="ru-RU" dirty="0">
                <a:solidFill>
                  <a:schemeClr val="accent2">
                    <a:lumMod val="40000"/>
                    <a:lumOff val="60000"/>
                  </a:schemeClr>
                </a:solidFill>
              </a:rPr>
              <a:t>Шалаш, казак, радар, Алла, Анна, кок, поп, топот</a:t>
            </a:r>
          </a:p>
          <a:p>
            <a:pPr marL="0" indent="0">
              <a:buNone/>
            </a:pPr>
            <a:r>
              <a:rPr lang="ru-RU" dirty="0">
                <a:solidFill>
                  <a:schemeClr val="accent2">
                    <a:lumMod val="40000"/>
                    <a:lumOff val="60000"/>
                  </a:schemeClr>
                </a:solidFill>
              </a:rPr>
              <a:t>Могут быть </a:t>
            </a:r>
            <a:r>
              <a:rPr lang="ru-RU" dirty="0" err="1">
                <a:solidFill>
                  <a:schemeClr val="accent2">
                    <a:lumMod val="40000"/>
                    <a:lumOff val="60000"/>
                  </a:schemeClr>
                </a:solidFill>
              </a:rPr>
              <a:t>палиндромическими</a:t>
            </a:r>
            <a:r>
              <a:rPr lang="ru-RU" dirty="0">
                <a:solidFill>
                  <a:schemeClr val="accent2">
                    <a:lumMod val="40000"/>
                    <a:lumOff val="60000"/>
                  </a:schemeClr>
                </a:solidFill>
              </a:rPr>
              <a:t> и предложения. Написаны тысячи таких </a:t>
            </a:r>
            <a:r>
              <a:rPr lang="ru-RU" dirty="0" smtClean="0">
                <a:solidFill>
                  <a:schemeClr val="accent2">
                    <a:lumMod val="40000"/>
                    <a:lumOff val="60000"/>
                  </a:schemeClr>
                </a:solidFill>
              </a:rPr>
              <a:t>предложений</a:t>
            </a:r>
            <a:r>
              <a:rPr lang="en-US" dirty="0" smtClean="0">
                <a:solidFill>
                  <a:schemeClr val="accent2">
                    <a:lumMod val="40000"/>
                    <a:lumOff val="60000"/>
                  </a:schemeClr>
                </a:solidFill>
              </a:rPr>
              <a:t>:</a:t>
            </a:r>
            <a:endParaRPr lang="ru-RU" dirty="0">
              <a:solidFill>
                <a:schemeClr val="accent2">
                  <a:lumMod val="40000"/>
                  <a:lumOff val="60000"/>
                </a:schemeClr>
              </a:solidFill>
            </a:endParaRPr>
          </a:p>
          <a:p>
            <a:pPr marL="0" indent="0">
              <a:buNone/>
            </a:pPr>
            <a:r>
              <a:rPr lang="ru-RU" dirty="0">
                <a:solidFill>
                  <a:schemeClr val="accent2">
                    <a:lumMod val="40000"/>
                    <a:lumOff val="60000"/>
                  </a:schemeClr>
                </a:solidFill>
              </a:rPr>
              <a:t>А роза упала на лапу </a:t>
            </a:r>
            <a:r>
              <a:rPr lang="ru-RU" dirty="0" err="1">
                <a:solidFill>
                  <a:schemeClr val="accent2">
                    <a:lumMod val="40000"/>
                    <a:lumOff val="60000"/>
                  </a:schemeClr>
                </a:solidFill>
              </a:rPr>
              <a:t>Азора</a:t>
            </a:r>
            <a:r>
              <a:rPr lang="ru-RU" dirty="0">
                <a:solidFill>
                  <a:schemeClr val="accent2">
                    <a:lumMod val="40000"/>
                    <a:lumOff val="60000"/>
                  </a:schemeClr>
                </a:solidFill>
              </a:rPr>
              <a:t>. (А. Фет)</a:t>
            </a:r>
            <a:br>
              <a:rPr lang="ru-RU" dirty="0">
                <a:solidFill>
                  <a:schemeClr val="accent2">
                    <a:lumMod val="40000"/>
                    <a:lumOff val="60000"/>
                  </a:schemeClr>
                </a:solidFill>
              </a:rPr>
            </a:br>
            <a:r>
              <a:rPr lang="ru-RU" dirty="0">
                <a:solidFill>
                  <a:schemeClr val="accent2">
                    <a:lumMod val="40000"/>
                    <a:lumOff val="60000"/>
                  </a:schemeClr>
                </a:solidFill>
              </a:rPr>
              <a:t>Я иду с мечем судия. (Т. Державин)</a:t>
            </a:r>
          </a:p>
          <a:p>
            <a:endParaRPr lang="ru-RU" dirty="0"/>
          </a:p>
        </p:txBody>
      </p:sp>
    </p:spTree>
    <p:extLst>
      <p:ext uri="{BB962C8B-B14F-4D97-AF65-F5344CB8AC3E}">
        <p14:creationId xmlns:p14="http://schemas.microsoft.com/office/powerpoint/2010/main" val="185197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i="1" dirty="0" smtClean="0">
                <a:solidFill>
                  <a:schemeClr val="accent2">
                    <a:lumMod val="40000"/>
                    <a:lumOff val="60000"/>
                  </a:schemeClr>
                </a:solidFill>
              </a:rPr>
              <a:t>Симметрия в технике</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p:txBody>
          <a:bodyPr/>
          <a:lstStyle/>
          <a:p>
            <a:endParaRPr lang="ru-RU" dirty="0"/>
          </a:p>
        </p:txBody>
      </p:sp>
      <p:pic>
        <p:nvPicPr>
          <p:cNvPr id="4098" name="Picture 2" descr="http://i58.fastpic.ru/big/2013/0907/ca/9bc0124dc9ccfcb3934c30fd9b3076c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556792"/>
            <a:ext cx="7403841" cy="493281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autotale.ru/wp-content/uploads/2015/02/Lamborghini_Aventador_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256" y="1539458"/>
            <a:ext cx="7892496" cy="493281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army-news.ru/images_stati/tank_t14_armata_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72" y="1399928"/>
            <a:ext cx="7776864" cy="518457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aircraftcompare.com/aircraft_images/1203.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3256" y="1493339"/>
            <a:ext cx="7979338" cy="4987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43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fade">
                                      <p:cBhvr>
                                        <p:cTn id="12" dur="500"/>
                                        <p:tgtEl>
                                          <p:spTgt spid="41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04"/>
                                        </p:tgtEl>
                                        <p:attrNameLst>
                                          <p:attrName>style.visibility</p:attrName>
                                        </p:attrNameLst>
                                      </p:cBhvr>
                                      <p:to>
                                        <p:strVal val="visible"/>
                                      </p:to>
                                    </p:set>
                                    <p:animEffect transition="in" filter="fade">
                                      <p:cBhvr>
                                        <p:cTn id="17" dur="500"/>
                                        <p:tgtEl>
                                          <p:spTgt spid="410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06"/>
                                        </p:tgtEl>
                                        <p:attrNameLst>
                                          <p:attrName>style.visibility</p:attrName>
                                        </p:attrNameLst>
                                      </p:cBhvr>
                                      <p:to>
                                        <p:strVal val="visible"/>
                                      </p:to>
                                    </p:set>
                                    <p:animEffect transition="in" filter="fade">
                                      <p:cBhvr>
                                        <p:cTn id="22"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i="1" dirty="0" smtClean="0">
                <a:solidFill>
                  <a:schemeClr val="accent2">
                    <a:lumMod val="40000"/>
                    <a:lumOff val="60000"/>
                  </a:schemeClr>
                </a:solidFill>
              </a:rPr>
              <a:t>Симметрия в быту</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p:txBody>
          <a:bodyPr/>
          <a:lstStyle/>
          <a:p>
            <a:endParaRPr lang="ru-RU" dirty="0"/>
          </a:p>
        </p:txBody>
      </p:sp>
      <p:pic>
        <p:nvPicPr>
          <p:cNvPr id="5122" name="Picture 2" descr="http://www.odeon1.ru/images/papka/manikurnOstrok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556792"/>
            <a:ext cx="6480720" cy="483893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tolstulshop.ru/wp-content/uploads/%D0%A8%D0%BA%D0%B0%D1%84-%D0%B4%D0%BB%D1%8F-%D0%BE%D0%B4%D0%B5%D0%B6%D0%B4%D1%8B-%D0%92%D0%B0%D0%BB%D0%B5%D0%BD%D1%81%D0%B8%D1%8F-4-%D0%9F254.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5031" y="1301663"/>
            <a:ext cx="5069921" cy="54151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7190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611560" y="1465790"/>
            <a:ext cx="7632848" cy="50868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26" name="Picture 6" descr="http://price-altai.ru/uploads/2015/11/012254317b5fe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0184" y="1301663"/>
            <a:ext cx="7162800" cy="619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671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fade">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fade">
                                      <p:cBhvr>
                                        <p:cTn id="22"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323528" y="980728"/>
            <a:ext cx="8229600" cy="4525963"/>
          </a:xfrm>
        </p:spPr>
        <p:txBody>
          <a:bodyPr>
            <a:noAutofit/>
          </a:bodyPr>
          <a:lstStyle/>
          <a:p>
            <a:pPr>
              <a:buFont typeface="Wingdings" pitchFamily="2" charset="2"/>
              <a:buNone/>
            </a:pPr>
            <a:r>
              <a:rPr lang="ru-RU" sz="4800" dirty="0">
                <a:solidFill>
                  <a:schemeClr val="bg2"/>
                </a:solidFill>
                <a:latin typeface="Monotype Corsiva" pitchFamily="66" charset="0"/>
              </a:rPr>
              <a:t>Симметрия является той идеей, с помощью которой человек веками пытается объяснить и создать порядок, красоту и совершенство».</a:t>
            </a:r>
          </a:p>
          <a:p>
            <a:pPr algn="r">
              <a:buFont typeface="Wingdings" pitchFamily="2" charset="2"/>
              <a:buNone/>
            </a:pPr>
            <a:r>
              <a:rPr lang="ru-RU" sz="4800" dirty="0">
                <a:solidFill>
                  <a:schemeClr val="bg2"/>
                </a:solidFill>
                <a:latin typeface="Monotype Corsiva" pitchFamily="66" charset="0"/>
              </a:rPr>
              <a:t>Герман Вейль</a:t>
            </a:r>
          </a:p>
          <a:p>
            <a:endParaRPr lang="ru-RU" sz="4800" dirty="0"/>
          </a:p>
        </p:txBody>
      </p:sp>
    </p:spTree>
    <p:extLst>
      <p:ext uri="{BB962C8B-B14F-4D97-AF65-F5344CB8AC3E}">
        <p14:creationId xmlns:p14="http://schemas.microsoft.com/office/powerpoint/2010/main" val="3253130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323528" y="2636912"/>
            <a:ext cx="8928992" cy="4525963"/>
          </a:xfrm>
        </p:spPr>
        <p:txBody>
          <a:bodyPr>
            <a:noAutofit/>
          </a:bodyPr>
          <a:lstStyle/>
          <a:p>
            <a:pPr marL="0" indent="0">
              <a:buNone/>
            </a:pPr>
            <a:r>
              <a:rPr lang="ru-RU" sz="6600" b="1" i="1" dirty="0" smtClean="0">
                <a:solidFill>
                  <a:schemeClr val="accent2">
                    <a:lumMod val="20000"/>
                    <a:lumOff val="80000"/>
                  </a:schemeClr>
                </a:solidFill>
                <a:effectLst>
                  <a:outerShdw blurRad="38100" dist="38100" dir="2700000" algn="tl">
                    <a:srgbClr val="000000">
                      <a:alpha val="43137"/>
                    </a:srgbClr>
                  </a:outerShdw>
                </a:effectLst>
              </a:rPr>
              <a:t>Спасибо за внимание!</a:t>
            </a:r>
            <a:endParaRPr lang="ru-RU" sz="6600" b="1" i="1" dirty="0">
              <a:solidFill>
                <a:schemeClr val="accent2">
                  <a:lumMod val="20000"/>
                  <a:lumOff val="8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44640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lum bright="-12000"/>
            <a:extLst>
              <a:ext uri="{BEBA8EAE-BF5A-486C-A8C5-ECC9F3942E4B}">
                <a14:imgProps xmlns:a14="http://schemas.microsoft.com/office/drawing/2010/main">
                  <a14:imgLayer r:embed="rId3">
                    <a14:imgEffect>
                      <a14:brightnessContrast bright="-13000"/>
                    </a14:imgEffect>
                  </a14:imgLayer>
                </a14:imgProps>
              </a:ext>
              <a:ext uri="{28A0092B-C50C-407E-A947-70E740481C1C}">
                <a14:useLocalDpi xmlns:a14="http://schemas.microsoft.com/office/drawing/2010/main" val="0"/>
              </a:ext>
            </a:extLst>
          </a:blip>
          <a:srcRect/>
          <a:stretch>
            <a:fillRect/>
          </a:stretch>
        </p:blipFill>
        <p:spPr bwMode="auto">
          <a:xfrm>
            <a:off x="-1" y="-74611"/>
            <a:ext cx="10415191" cy="693261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116632"/>
            <a:ext cx="8229600" cy="1143000"/>
          </a:xfrm>
        </p:spPr>
        <p:txBody>
          <a:bodyPr/>
          <a:lstStyle/>
          <a:p>
            <a:endParaRPr lang="ru-RU" dirty="0"/>
          </a:p>
        </p:txBody>
      </p:sp>
      <p:sp>
        <p:nvSpPr>
          <p:cNvPr id="3" name="Объект 2"/>
          <p:cNvSpPr>
            <a:spLocks noGrp="1"/>
          </p:cNvSpPr>
          <p:nvPr>
            <p:ph idx="1"/>
          </p:nvPr>
        </p:nvSpPr>
        <p:spPr>
          <a:xfrm>
            <a:off x="611560" y="1484784"/>
            <a:ext cx="8229600" cy="4525963"/>
          </a:xfrm>
        </p:spPr>
        <p:txBody>
          <a:bodyPr/>
          <a:lstStyle/>
          <a:p>
            <a:pPr marL="0" indent="0">
              <a:buNone/>
            </a:pP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О, </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симметрия</a:t>
            </a: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 Гимн тебе пою!</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
            </a:r>
            <a:b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b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Тебя повсюду в мире узнаю.</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
            </a:r>
            <a:b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b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Ты в Эйфелевой башне, в малой мошке,</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
            </a:r>
            <a:b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b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Ты в елочке, </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что </a:t>
            </a: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у лесной дорожки.</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
            </a:r>
            <a:b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b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С тобою в дружбе и тюльпан, и роза,</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
            </a:r>
            <a:b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b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И снежный рой – </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творение </a:t>
            </a:r>
            <a:r>
              <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мороза</a:t>
            </a:r>
            <a:r>
              <a:rPr lang="ru-RU" b="1" i="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rPr>
              <a:t>!</a:t>
            </a:r>
            <a:r>
              <a:rPr lang="ru-RU" b="1" dirty="0" smtClean="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cs typeface="Consolas" panose="020B0609020204030204" pitchFamily="49" charset="0"/>
              </a:rPr>
              <a:t> </a:t>
            </a:r>
            <a:endParaRPr lang="ru-RU" b="1" i="1" dirty="0">
              <a:solidFill>
                <a:schemeClr val="accent2">
                  <a:lumMod val="40000"/>
                  <a:lumOff val="60000"/>
                </a:schemeClr>
              </a:solidFill>
              <a:effectLst>
                <a:outerShdw blurRad="38100" dist="38100" dir="2700000" algn="tl">
                  <a:srgbClr val="000000">
                    <a:alpha val="43137"/>
                  </a:srgbClr>
                </a:outerShdw>
              </a:effectLst>
              <a:latin typeface="Consolas" panose="020B0609020204030204" pitchFamily="49" charset="0"/>
              <a:ea typeface="Arial Unicode MS" pitchFamily="34" charset="-128"/>
              <a:cs typeface="Consolas" panose="020B0609020204030204" pitchFamily="49" charset="0"/>
            </a:endParaRPr>
          </a:p>
        </p:txBody>
      </p:sp>
    </p:spTree>
    <p:extLst>
      <p:ext uri="{BB962C8B-B14F-4D97-AF65-F5344CB8AC3E}">
        <p14:creationId xmlns:p14="http://schemas.microsoft.com/office/powerpoint/2010/main" val="1924209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4"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b="1" i="1" dirty="0" smtClean="0">
                <a:solidFill>
                  <a:schemeClr val="accent2">
                    <a:lumMod val="20000"/>
                    <a:lumOff val="80000"/>
                  </a:schemeClr>
                </a:solidFill>
              </a:rPr>
              <a:t>Источники</a:t>
            </a:r>
            <a:r>
              <a:rPr lang="en-US" b="1" i="1" dirty="0" smtClean="0">
                <a:solidFill>
                  <a:schemeClr val="accent2">
                    <a:lumMod val="20000"/>
                    <a:lumOff val="80000"/>
                  </a:schemeClr>
                </a:solidFill>
              </a:rPr>
              <a:t>:</a:t>
            </a:r>
            <a:endParaRPr lang="ru-RU" b="1" i="1" dirty="0">
              <a:solidFill>
                <a:schemeClr val="accent2">
                  <a:lumMod val="20000"/>
                  <a:lumOff val="80000"/>
                </a:schemeClr>
              </a:solidFill>
            </a:endParaRPr>
          </a:p>
        </p:txBody>
      </p:sp>
      <p:sp>
        <p:nvSpPr>
          <p:cNvPr id="3" name="Объект 2"/>
          <p:cNvSpPr>
            <a:spLocks noGrp="1"/>
          </p:cNvSpPr>
          <p:nvPr>
            <p:ph idx="1"/>
          </p:nvPr>
        </p:nvSpPr>
        <p:spPr/>
        <p:txBody>
          <a:bodyPr/>
          <a:lstStyle/>
          <a:p>
            <a:r>
              <a:rPr lang="en-US" dirty="0">
                <a:solidFill>
                  <a:schemeClr val="accent2">
                    <a:lumMod val="40000"/>
                    <a:lumOff val="60000"/>
                  </a:schemeClr>
                </a:solidFill>
                <a:hlinkClick r:id="rId4"/>
              </a:rPr>
              <a:t>https://yandex.ru/images</a:t>
            </a:r>
            <a:r>
              <a:rPr lang="en-US" dirty="0" smtClean="0">
                <a:solidFill>
                  <a:schemeClr val="accent2">
                    <a:lumMod val="40000"/>
                    <a:lumOff val="60000"/>
                  </a:schemeClr>
                </a:solidFill>
                <a:hlinkClick r:id="rId4"/>
              </a:rPr>
              <a:t>/</a:t>
            </a:r>
            <a:endParaRPr lang="en-US" dirty="0" smtClean="0">
              <a:solidFill>
                <a:schemeClr val="accent2">
                  <a:lumMod val="40000"/>
                  <a:lumOff val="60000"/>
                </a:schemeClr>
              </a:solidFill>
            </a:endParaRPr>
          </a:p>
          <a:p>
            <a:r>
              <a:rPr lang="en-US" dirty="0">
                <a:solidFill>
                  <a:schemeClr val="accent2">
                    <a:lumMod val="40000"/>
                    <a:lumOff val="60000"/>
                  </a:schemeClr>
                </a:solidFill>
                <a:hlinkClick r:id="rId5"/>
              </a:rPr>
              <a:t>http://gigabaza.ru</a:t>
            </a:r>
            <a:r>
              <a:rPr lang="en-US" dirty="0" smtClean="0">
                <a:solidFill>
                  <a:schemeClr val="accent2">
                    <a:lumMod val="40000"/>
                    <a:lumOff val="60000"/>
                  </a:schemeClr>
                </a:solidFill>
                <a:hlinkClick r:id="rId5"/>
              </a:rPr>
              <a:t>/</a:t>
            </a:r>
            <a:endParaRPr lang="en-US" dirty="0" smtClean="0">
              <a:solidFill>
                <a:schemeClr val="accent2">
                  <a:lumMod val="40000"/>
                  <a:lumOff val="60000"/>
                </a:schemeClr>
              </a:solidFill>
            </a:endParaRPr>
          </a:p>
          <a:p>
            <a:r>
              <a:rPr lang="en-US" dirty="0">
                <a:solidFill>
                  <a:schemeClr val="accent2">
                    <a:lumMod val="40000"/>
                    <a:lumOff val="60000"/>
                  </a:schemeClr>
                </a:solidFill>
                <a:hlinkClick r:id="rId6"/>
              </a:rPr>
              <a:t>https://</a:t>
            </a:r>
            <a:r>
              <a:rPr lang="en-US" dirty="0" smtClean="0">
                <a:solidFill>
                  <a:schemeClr val="accent2">
                    <a:lumMod val="40000"/>
                    <a:lumOff val="60000"/>
                  </a:schemeClr>
                </a:solidFill>
                <a:hlinkClick r:id="rId6"/>
              </a:rPr>
              <a:t>ru.wikipedia.org/wiki</a:t>
            </a:r>
            <a:endParaRPr lang="en-US" dirty="0" smtClean="0">
              <a:solidFill>
                <a:schemeClr val="accent2">
                  <a:lumMod val="40000"/>
                  <a:lumOff val="60000"/>
                </a:schemeClr>
              </a:solidFill>
            </a:endParaRPr>
          </a:p>
          <a:p>
            <a:r>
              <a:rPr lang="en-US" dirty="0">
                <a:solidFill>
                  <a:schemeClr val="accent2">
                    <a:lumMod val="40000"/>
                    <a:lumOff val="60000"/>
                  </a:schemeClr>
                </a:solidFill>
                <a:hlinkClick r:id="rId7"/>
              </a:rPr>
              <a:t>http://shkolo.ru</a:t>
            </a:r>
            <a:r>
              <a:rPr lang="en-US" dirty="0" smtClean="0">
                <a:solidFill>
                  <a:schemeClr val="accent2">
                    <a:lumMod val="40000"/>
                    <a:lumOff val="60000"/>
                  </a:schemeClr>
                </a:solidFill>
                <a:hlinkClick r:id="rId7"/>
              </a:rPr>
              <a:t>/</a:t>
            </a:r>
            <a:endParaRPr lang="en-US" dirty="0" smtClean="0">
              <a:solidFill>
                <a:schemeClr val="accent2">
                  <a:lumMod val="40000"/>
                  <a:lumOff val="60000"/>
                </a:schemeClr>
              </a:solidFill>
            </a:endParaRPr>
          </a:p>
          <a:p>
            <a:r>
              <a:rPr lang="en-US" dirty="0">
                <a:solidFill>
                  <a:schemeClr val="accent2">
                    <a:lumMod val="40000"/>
                    <a:lumOff val="60000"/>
                  </a:schemeClr>
                </a:solidFill>
                <a:hlinkClick r:id="rId8"/>
              </a:rPr>
              <a:t>http://</a:t>
            </a:r>
            <a:r>
              <a:rPr lang="ru-RU" dirty="0">
                <a:solidFill>
                  <a:schemeClr val="accent2">
                    <a:lumMod val="40000"/>
                    <a:lumOff val="60000"/>
                  </a:schemeClr>
                </a:solidFill>
                <a:hlinkClick r:id="rId8"/>
              </a:rPr>
              <a:t>отличник24.рф</a:t>
            </a:r>
            <a:r>
              <a:rPr lang="ru-RU" dirty="0" smtClean="0">
                <a:solidFill>
                  <a:schemeClr val="accent2">
                    <a:lumMod val="40000"/>
                    <a:lumOff val="60000"/>
                  </a:schemeClr>
                </a:solidFill>
                <a:hlinkClick r:id="rId8"/>
              </a:rPr>
              <a:t>/</a:t>
            </a:r>
            <a:endParaRPr lang="en-US" dirty="0" smtClean="0">
              <a:solidFill>
                <a:schemeClr val="accent2">
                  <a:lumMod val="40000"/>
                  <a:lumOff val="60000"/>
                </a:schemeClr>
              </a:solidFill>
            </a:endParaRPr>
          </a:p>
          <a:p>
            <a:endParaRPr lang="ru-RU" dirty="0">
              <a:solidFill>
                <a:schemeClr val="accent2">
                  <a:lumMod val="40000"/>
                  <a:lumOff val="60000"/>
                </a:schemeClr>
              </a:solidFill>
            </a:endParaRPr>
          </a:p>
        </p:txBody>
      </p:sp>
    </p:spTree>
    <p:extLst>
      <p:ext uri="{BB962C8B-B14F-4D97-AF65-F5344CB8AC3E}">
        <p14:creationId xmlns:p14="http://schemas.microsoft.com/office/powerpoint/2010/main" val="4237831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8000"/>
                    </a14:imgEffect>
                  </a14:imgLayer>
                </a14:imgProps>
              </a:ext>
              <a:ext uri="{28A0092B-C50C-407E-A947-70E740481C1C}">
                <a14:useLocalDpi xmlns:a14="http://schemas.microsoft.com/office/drawing/2010/main" val="0"/>
              </a:ext>
            </a:extLst>
          </a:blip>
          <a:srcRect/>
          <a:stretch>
            <a:fillRect/>
          </a:stretch>
        </p:blipFill>
        <p:spPr bwMode="auto">
          <a:xfrm>
            <a:off x="-1" y="-74611"/>
            <a:ext cx="10415191" cy="693261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188640"/>
            <a:ext cx="8229600" cy="1143000"/>
          </a:xfrm>
        </p:spPr>
        <p:txBody>
          <a:bodyPr/>
          <a:lstStyle/>
          <a:p>
            <a:r>
              <a:rPr lang="ru-RU" i="1" dirty="0" smtClean="0">
                <a:solidFill>
                  <a:schemeClr val="accent2">
                    <a:lumMod val="40000"/>
                    <a:lumOff val="60000"/>
                  </a:schemeClr>
                </a:solidFill>
              </a:rPr>
              <a:t>Определение</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a:xfrm>
            <a:off x="539552" y="1628800"/>
            <a:ext cx="8229600" cy="4525963"/>
          </a:xfrm>
        </p:spPr>
        <p:txBody>
          <a:bodyPr>
            <a:noAutofit/>
          </a:bodyPr>
          <a:lstStyle/>
          <a:p>
            <a:pPr marL="0" indent="0">
              <a:buNone/>
            </a:pPr>
            <a:r>
              <a:rPr lang="ru-RU" sz="2400" b="1" i="1" dirty="0">
                <a:solidFill>
                  <a:schemeClr val="accent2">
                    <a:lumMod val="40000"/>
                    <a:lumOff val="60000"/>
                  </a:schemeClr>
                </a:solidFill>
              </a:rPr>
              <a:t>Симметрия (от греч. </a:t>
            </a:r>
            <a:r>
              <a:rPr lang="ru-RU" sz="2400" b="1" i="1" dirty="0" err="1">
                <a:solidFill>
                  <a:schemeClr val="accent2">
                    <a:lumMod val="40000"/>
                    <a:lumOff val="60000"/>
                  </a:schemeClr>
                </a:solidFill>
              </a:rPr>
              <a:t>Symmetria</a:t>
            </a:r>
            <a:r>
              <a:rPr lang="ru-RU" sz="2400" b="1" i="1" dirty="0">
                <a:solidFill>
                  <a:schemeClr val="accent2">
                    <a:lumMod val="40000"/>
                    <a:lumOff val="60000"/>
                  </a:schemeClr>
                </a:solidFill>
              </a:rPr>
              <a:t> – соразмерность),в широком смысле – неизменность </a:t>
            </a:r>
            <a:r>
              <a:rPr lang="ru-RU" sz="2400" b="1" i="1" dirty="0" smtClean="0">
                <a:solidFill>
                  <a:schemeClr val="accent2">
                    <a:lumMod val="40000"/>
                    <a:lumOff val="60000"/>
                  </a:schemeClr>
                </a:solidFill>
              </a:rPr>
              <a:t>структуры</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материального</a:t>
            </a:r>
            <a:r>
              <a:rPr lang="ru-RU" sz="2400" b="1" i="1" dirty="0">
                <a:solidFill>
                  <a:schemeClr val="accent2">
                    <a:lumMod val="40000"/>
                    <a:lumOff val="60000"/>
                  </a:schemeClr>
                </a:solidFill>
              </a:rPr>
              <a:t> объекта относительно </a:t>
            </a:r>
            <a:r>
              <a:rPr lang="ru-RU" sz="2400" b="1" i="1" dirty="0" smtClean="0">
                <a:solidFill>
                  <a:schemeClr val="accent2">
                    <a:lumMod val="40000"/>
                    <a:lumOff val="60000"/>
                  </a:schemeClr>
                </a:solidFill>
              </a:rPr>
              <a:t>его</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преобразований</a:t>
            </a:r>
            <a:r>
              <a:rPr lang="ru-RU" sz="2400" b="1" i="1" dirty="0">
                <a:solidFill>
                  <a:schemeClr val="accent2">
                    <a:lumMod val="40000"/>
                    <a:lumOff val="60000"/>
                  </a:schemeClr>
                </a:solidFill>
              </a:rPr>
              <a:t>. Симметрия играет огромную роль </a:t>
            </a:r>
            <a:r>
              <a:rPr lang="ru-RU" sz="2400" b="1" i="1" dirty="0" smtClean="0">
                <a:solidFill>
                  <a:schemeClr val="accent2">
                    <a:lumMod val="40000"/>
                    <a:lumOff val="60000"/>
                  </a:schemeClr>
                </a:solidFill>
              </a:rPr>
              <a:t>в</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искусстве</a:t>
            </a:r>
            <a:r>
              <a:rPr lang="ru-RU" sz="2400" b="1" i="1" dirty="0">
                <a:solidFill>
                  <a:schemeClr val="accent2">
                    <a:lumMod val="40000"/>
                    <a:lumOff val="60000"/>
                  </a:schemeClr>
                </a:solidFill>
              </a:rPr>
              <a:t> и архитектуре. Но ее можно заметить и </a:t>
            </a:r>
            <a:r>
              <a:rPr lang="ru-RU" sz="2400" b="1" i="1" dirty="0" smtClean="0">
                <a:solidFill>
                  <a:schemeClr val="accent2">
                    <a:lumMod val="40000"/>
                    <a:lumOff val="60000"/>
                  </a:schemeClr>
                </a:solidFill>
              </a:rPr>
              <a:t>в</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музыке</a:t>
            </a:r>
            <a:r>
              <a:rPr lang="ru-RU" sz="2400" b="1" i="1" dirty="0">
                <a:solidFill>
                  <a:schemeClr val="accent2">
                    <a:lumMod val="40000"/>
                    <a:lumOff val="60000"/>
                  </a:schemeClr>
                </a:solidFill>
              </a:rPr>
              <a:t>, и в поэзии. Симметрия широко </a:t>
            </a:r>
            <a:r>
              <a:rPr lang="ru-RU" sz="2400" b="1" i="1" dirty="0" smtClean="0">
                <a:solidFill>
                  <a:schemeClr val="accent2">
                    <a:lumMod val="40000"/>
                    <a:lumOff val="60000"/>
                  </a:schemeClr>
                </a:solidFill>
              </a:rPr>
              <a:t>встречается</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в</a:t>
            </a:r>
            <a:r>
              <a:rPr lang="ru-RU" sz="2400" b="1" i="1" dirty="0">
                <a:solidFill>
                  <a:schemeClr val="accent2">
                    <a:lumMod val="40000"/>
                    <a:lumOff val="60000"/>
                  </a:schemeClr>
                </a:solidFill>
              </a:rPr>
              <a:t> природе, в особенности у кристаллов, у растений </a:t>
            </a:r>
            <a:r>
              <a:rPr lang="ru-RU" sz="2400" b="1" i="1" dirty="0" smtClean="0">
                <a:solidFill>
                  <a:schemeClr val="accent2">
                    <a:lumMod val="40000"/>
                    <a:lumOff val="60000"/>
                  </a:schemeClr>
                </a:solidFill>
              </a:rPr>
              <a:t>и</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животных</a:t>
            </a:r>
            <a:r>
              <a:rPr lang="ru-RU" sz="2400" b="1" i="1" dirty="0">
                <a:solidFill>
                  <a:schemeClr val="accent2">
                    <a:lumMod val="40000"/>
                    <a:lumOff val="60000"/>
                  </a:schemeClr>
                </a:solidFill>
              </a:rPr>
              <a:t>. Симметрия может встретиться и в </a:t>
            </a:r>
            <a:r>
              <a:rPr lang="ru-RU" sz="2400" b="1" i="1" dirty="0" smtClean="0">
                <a:solidFill>
                  <a:schemeClr val="accent2">
                    <a:lumMod val="40000"/>
                    <a:lumOff val="60000"/>
                  </a:schemeClr>
                </a:solidFill>
              </a:rPr>
              <a:t>других</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разделах</a:t>
            </a:r>
            <a:r>
              <a:rPr lang="ru-RU" sz="2400" b="1" i="1" dirty="0">
                <a:solidFill>
                  <a:schemeClr val="accent2">
                    <a:lumMod val="40000"/>
                    <a:lumOff val="60000"/>
                  </a:schemeClr>
                </a:solidFill>
              </a:rPr>
              <a:t> математики, например при </a:t>
            </a:r>
            <a:r>
              <a:rPr lang="ru-RU" sz="2400" b="1" i="1" dirty="0" smtClean="0">
                <a:solidFill>
                  <a:schemeClr val="accent2">
                    <a:lumMod val="40000"/>
                    <a:lumOff val="60000"/>
                  </a:schemeClr>
                </a:solidFill>
              </a:rPr>
              <a:t>построении</a:t>
            </a:r>
            <a:r>
              <a:rPr lang="en-US" sz="2400" b="1" i="1" dirty="0" smtClean="0">
                <a:solidFill>
                  <a:schemeClr val="accent2">
                    <a:lumMod val="40000"/>
                    <a:lumOff val="60000"/>
                  </a:schemeClr>
                </a:solidFill>
              </a:rPr>
              <a:t> </a:t>
            </a:r>
            <a:r>
              <a:rPr lang="ru-RU" sz="2400" b="1" i="1" dirty="0" smtClean="0">
                <a:solidFill>
                  <a:schemeClr val="accent2">
                    <a:lumMod val="40000"/>
                    <a:lumOff val="60000"/>
                  </a:schemeClr>
                </a:solidFill>
              </a:rPr>
              <a:t>графиков</a:t>
            </a:r>
            <a:r>
              <a:rPr lang="ru-RU" sz="2400" b="1" i="1" dirty="0">
                <a:solidFill>
                  <a:schemeClr val="accent2">
                    <a:lumMod val="40000"/>
                    <a:lumOff val="60000"/>
                  </a:schemeClr>
                </a:solidFill>
              </a:rPr>
              <a:t> функций.</a:t>
            </a:r>
          </a:p>
        </p:txBody>
      </p:sp>
    </p:spTree>
    <p:extLst>
      <p:ext uri="{BB962C8B-B14F-4D97-AF65-F5344CB8AC3E}">
        <p14:creationId xmlns:p14="http://schemas.microsoft.com/office/powerpoint/2010/main" val="355943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6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260647"/>
            <a:ext cx="8229600" cy="2045642"/>
          </a:xfrm>
        </p:spPr>
        <p:txBody>
          <a:bodyPr>
            <a:normAutofit/>
          </a:bodyPr>
          <a:lstStyle/>
          <a:p>
            <a:r>
              <a:rPr lang="ru-RU" sz="5400" i="1" dirty="0" smtClean="0">
                <a:solidFill>
                  <a:schemeClr val="accent2">
                    <a:lumMod val="40000"/>
                    <a:lumOff val="60000"/>
                  </a:schemeClr>
                </a:solidFill>
              </a:rPr>
              <a:t>Виды симметрии</a:t>
            </a:r>
            <a:br>
              <a:rPr lang="ru-RU" sz="5400" i="1" dirty="0" smtClean="0">
                <a:solidFill>
                  <a:schemeClr val="accent2">
                    <a:lumMod val="40000"/>
                    <a:lumOff val="60000"/>
                  </a:schemeClr>
                </a:solidFill>
              </a:rPr>
            </a:br>
            <a:endParaRPr lang="ru-RU" sz="5400" i="1" dirty="0">
              <a:solidFill>
                <a:schemeClr val="accent2">
                  <a:lumMod val="40000"/>
                  <a:lumOff val="60000"/>
                </a:schemeClr>
              </a:solidFill>
            </a:endParaRPr>
          </a:p>
        </p:txBody>
      </p:sp>
      <p:cxnSp>
        <p:nvCxnSpPr>
          <p:cNvPr id="9" name="Прямая со стрелкой 8"/>
          <p:cNvCxnSpPr/>
          <p:nvPr/>
        </p:nvCxnSpPr>
        <p:spPr>
          <a:xfrm flipH="1">
            <a:off x="1259632" y="1332417"/>
            <a:ext cx="1368152" cy="1368152"/>
          </a:xfrm>
          <a:prstGeom prst="straightConnector1">
            <a:avLst/>
          </a:prstGeom>
          <a:ln w="57150">
            <a:solidFill>
              <a:schemeClr val="accent2">
                <a:lumMod val="40000"/>
                <a:lumOff val="60000"/>
              </a:schemeClr>
            </a:solidFill>
            <a:tailEnd type="arrow"/>
          </a:ln>
          <a:effectLst>
            <a:glow rad="1397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107504" y="2877949"/>
            <a:ext cx="2304256" cy="830997"/>
          </a:xfrm>
          <a:prstGeom prst="rect">
            <a:avLst/>
          </a:prstGeom>
        </p:spPr>
        <p:txBody>
          <a:bodyPr wrap="square">
            <a:spAutoFit/>
          </a:bodyPr>
          <a:lstStyle/>
          <a:p>
            <a:r>
              <a:rPr lang="ru-RU" sz="4800" i="1" dirty="0" smtClean="0">
                <a:solidFill>
                  <a:schemeClr val="accent2">
                    <a:lumMod val="40000"/>
                    <a:lumOff val="60000"/>
                  </a:schemeClr>
                </a:solidFill>
                <a:effectLst>
                  <a:outerShdw blurRad="38100" dist="38100" dir="2700000" algn="tl">
                    <a:srgbClr val="000000">
                      <a:alpha val="43137"/>
                    </a:srgbClr>
                  </a:outerShdw>
                </a:effectLst>
              </a:rPr>
              <a:t>Осевая</a:t>
            </a:r>
            <a:endParaRPr lang="ru-RU" sz="4800" i="1" dirty="0">
              <a:solidFill>
                <a:schemeClr val="accent2">
                  <a:lumMod val="40000"/>
                  <a:lumOff val="60000"/>
                </a:schemeClr>
              </a:solidFill>
              <a:effectLst>
                <a:outerShdw blurRad="38100" dist="38100" dir="2700000" algn="tl">
                  <a:srgbClr val="000000">
                    <a:alpha val="43137"/>
                  </a:srgbClr>
                </a:outerShdw>
              </a:effectLst>
            </a:endParaRPr>
          </a:p>
        </p:txBody>
      </p:sp>
      <p:cxnSp>
        <p:nvCxnSpPr>
          <p:cNvPr id="11" name="Прямая со стрелкой 10"/>
          <p:cNvCxnSpPr/>
          <p:nvPr/>
        </p:nvCxnSpPr>
        <p:spPr>
          <a:xfrm>
            <a:off x="3660270" y="1395684"/>
            <a:ext cx="0" cy="3168352"/>
          </a:xfrm>
          <a:prstGeom prst="straightConnector1">
            <a:avLst/>
          </a:prstGeom>
          <a:ln w="57150">
            <a:solidFill>
              <a:schemeClr val="accent2">
                <a:lumMod val="40000"/>
                <a:lumOff val="60000"/>
              </a:schemeClr>
            </a:solidFill>
            <a:tailEnd type="arrow"/>
          </a:ln>
          <a:effectLst>
            <a:glow rad="1397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5512716" y="1395684"/>
            <a:ext cx="67396" cy="1654439"/>
          </a:xfrm>
          <a:prstGeom prst="straightConnector1">
            <a:avLst/>
          </a:prstGeom>
          <a:ln w="57150">
            <a:solidFill>
              <a:schemeClr val="accent2">
                <a:lumMod val="40000"/>
                <a:lumOff val="60000"/>
              </a:schemeClr>
            </a:solidFill>
            <a:tailEnd type="arrow"/>
          </a:ln>
          <a:effectLst>
            <a:glow rad="1397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6372200" y="1332417"/>
            <a:ext cx="1512168" cy="2704567"/>
          </a:xfrm>
          <a:prstGeom prst="straightConnector1">
            <a:avLst/>
          </a:prstGeom>
          <a:ln w="57150">
            <a:solidFill>
              <a:schemeClr val="accent2">
                <a:lumMod val="40000"/>
                <a:lumOff val="60000"/>
              </a:schemeClr>
            </a:solidFill>
            <a:tailEnd type="arrow"/>
          </a:ln>
          <a:effectLst>
            <a:glow rad="1397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1475656" y="4437112"/>
            <a:ext cx="3911957" cy="769441"/>
          </a:xfrm>
          <a:prstGeom prst="rect">
            <a:avLst/>
          </a:prstGeom>
        </p:spPr>
        <p:txBody>
          <a:bodyPr wrap="square">
            <a:spAutoFit/>
          </a:bodyPr>
          <a:lstStyle/>
          <a:p>
            <a:r>
              <a:rPr lang="ru-RU" sz="4400" i="1" dirty="0" smtClean="0">
                <a:solidFill>
                  <a:schemeClr val="accent2">
                    <a:lumMod val="40000"/>
                    <a:lumOff val="60000"/>
                  </a:schemeClr>
                </a:solidFill>
                <a:effectLst>
                  <a:outerShdw blurRad="38100" dist="38100" dir="2700000" algn="tl">
                    <a:srgbClr val="000000">
                      <a:alpha val="43137"/>
                    </a:srgbClr>
                  </a:outerShdw>
                </a:effectLst>
              </a:rPr>
              <a:t>Центральная</a:t>
            </a:r>
            <a:endParaRPr lang="ru-RU" sz="4400" i="1" dirty="0">
              <a:solidFill>
                <a:schemeClr val="accent2">
                  <a:lumMod val="40000"/>
                  <a:lumOff val="60000"/>
                </a:schemeClr>
              </a:solidFill>
              <a:effectLst>
                <a:outerShdw blurRad="38100" dist="38100" dir="2700000" algn="tl">
                  <a:srgbClr val="000000">
                    <a:alpha val="43137"/>
                  </a:srgbClr>
                </a:outerShdw>
              </a:effectLst>
            </a:endParaRPr>
          </a:p>
        </p:txBody>
      </p:sp>
      <p:sp>
        <p:nvSpPr>
          <p:cNvPr id="27" name="Прямоугольник 26"/>
          <p:cNvSpPr/>
          <p:nvPr/>
        </p:nvSpPr>
        <p:spPr>
          <a:xfrm>
            <a:off x="4033784" y="3050123"/>
            <a:ext cx="3423181" cy="769441"/>
          </a:xfrm>
          <a:prstGeom prst="rect">
            <a:avLst/>
          </a:prstGeom>
        </p:spPr>
        <p:txBody>
          <a:bodyPr wrap="none">
            <a:spAutoFit/>
          </a:bodyPr>
          <a:lstStyle/>
          <a:p>
            <a:r>
              <a:rPr lang="ru-RU" sz="4400" i="1" dirty="0" err="1" smtClean="0">
                <a:solidFill>
                  <a:schemeClr val="accent2">
                    <a:lumMod val="40000"/>
                    <a:lumOff val="60000"/>
                  </a:schemeClr>
                </a:solidFill>
                <a:effectLst>
                  <a:outerShdw blurRad="38100" dist="38100" dir="2700000" algn="tl">
                    <a:srgbClr val="000000">
                      <a:alpha val="43137"/>
                    </a:srgbClr>
                  </a:outerShdw>
                </a:effectLst>
              </a:rPr>
              <a:t>Поворотная</a:t>
            </a:r>
            <a:r>
              <a:rPr lang="ru-RU" dirty="0" err="1" smtClean="0"/>
              <a:t>у</a:t>
            </a:r>
            <a:r>
              <a:rPr lang="ru-RU" dirty="0"/>
              <a:t>,</a:t>
            </a:r>
          </a:p>
        </p:txBody>
      </p:sp>
      <p:sp>
        <p:nvSpPr>
          <p:cNvPr id="29" name="Прямоугольник 28"/>
          <p:cNvSpPr/>
          <p:nvPr/>
        </p:nvSpPr>
        <p:spPr>
          <a:xfrm>
            <a:off x="6084168" y="4036984"/>
            <a:ext cx="3017413" cy="769441"/>
          </a:xfrm>
          <a:prstGeom prst="rect">
            <a:avLst/>
          </a:prstGeom>
        </p:spPr>
        <p:txBody>
          <a:bodyPr wrap="square">
            <a:spAutoFit/>
          </a:bodyPr>
          <a:lstStyle/>
          <a:p>
            <a:r>
              <a:rPr lang="ru-RU" sz="4400" i="1" dirty="0" smtClean="0">
                <a:solidFill>
                  <a:schemeClr val="accent2">
                    <a:lumMod val="40000"/>
                    <a:lumOff val="60000"/>
                  </a:schemeClr>
                </a:solidFill>
                <a:effectLst>
                  <a:outerShdw blurRad="38100" dist="38100" dir="2700000" algn="tl">
                    <a:srgbClr val="000000">
                      <a:alpha val="43137"/>
                    </a:srgbClr>
                  </a:outerShdw>
                </a:effectLst>
              </a:rPr>
              <a:t>Зеркальная</a:t>
            </a:r>
            <a:endParaRPr lang="ru-RU" sz="4400" i="1" dirty="0">
              <a:solidFill>
                <a:schemeClr val="accent2">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433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21" grpId="0"/>
      <p:bldP spid="2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67000"/>
                    </a14:imgEffect>
                  </a14:imgLayer>
                </a14:imgProps>
              </a:ext>
              <a:ext uri="{28A0092B-C50C-407E-A947-70E740481C1C}">
                <a14:useLocalDpi xmlns:a14="http://schemas.microsoft.com/office/drawing/2010/main" val="0"/>
              </a:ext>
            </a:extLst>
          </a:blip>
          <a:srcRect/>
          <a:stretch>
            <a:fillRect/>
          </a:stretch>
        </p:blipFill>
        <p:spPr bwMode="auto">
          <a:xfrm>
            <a:off x="-72514"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normAutofit fontScale="90000"/>
          </a:bodyPr>
          <a:lstStyle/>
          <a:p>
            <a:r>
              <a:rPr lang="ru-RU" i="1" dirty="0" smtClean="0">
                <a:solidFill>
                  <a:schemeClr val="accent2">
                    <a:lumMod val="40000"/>
                    <a:lumOff val="60000"/>
                  </a:schemeClr>
                </a:solidFill>
                <a:effectLst>
                  <a:outerShdw blurRad="38100" dist="38100" dir="2700000" algn="tl">
                    <a:srgbClr val="000000">
                      <a:alpha val="43137"/>
                    </a:srgbClr>
                  </a:outerShdw>
                </a:effectLst>
              </a:rPr>
              <a:t>Осевая симметрия</a:t>
            </a:r>
            <a:r>
              <a:rPr lang="en-US" i="1" dirty="0" smtClean="0">
                <a:solidFill>
                  <a:schemeClr val="accent2">
                    <a:lumMod val="40000"/>
                    <a:lumOff val="60000"/>
                  </a:schemeClr>
                </a:solidFill>
                <a:effectLst>
                  <a:outerShdw blurRad="38100" dist="38100" dir="2700000" algn="tl">
                    <a:srgbClr val="000000">
                      <a:alpha val="43137"/>
                    </a:srgbClr>
                  </a:outerShdw>
                </a:effectLst>
              </a:rPr>
              <a:t>:</a:t>
            </a:r>
            <a:r>
              <a:rPr lang="ru-RU" i="1" dirty="0">
                <a:solidFill>
                  <a:schemeClr val="accent2">
                    <a:lumMod val="40000"/>
                    <a:lumOff val="60000"/>
                  </a:schemeClr>
                </a:solidFill>
                <a:effectLst>
                  <a:outerShdw blurRad="38100" dist="38100" dir="2700000" algn="tl">
                    <a:srgbClr val="000000">
                      <a:alpha val="43137"/>
                    </a:srgbClr>
                  </a:outerShdw>
                </a:effectLst>
              </a:rPr>
              <a:t/>
            </a:r>
            <a:br>
              <a:rPr lang="ru-RU" i="1" dirty="0">
                <a:solidFill>
                  <a:schemeClr val="accent2">
                    <a:lumMod val="40000"/>
                    <a:lumOff val="60000"/>
                  </a:schemeClr>
                </a:solidFill>
                <a:effectLst>
                  <a:outerShdw blurRad="38100" dist="38100" dir="2700000" algn="tl">
                    <a:srgbClr val="000000">
                      <a:alpha val="43137"/>
                    </a:srgbClr>
                  </a:outerShdw>
                </a:effectLst>
              </a:rPr>
            </a:br>
            <a:endParaRPr lang="ru-RU" dirty="0"/>
          </a:p>
        </p:txBody>
      </p:sp>
      <p:sp>
        <p:nvSpPr>
          <p:cNvPr id="3" name="Объект 2"/>
          <p:cNvSpPr>
            <a:spLocks noGrp="1"/>
          </p:cNvSpPr>
          <p:nvPr>
            <p:ph idx="1"/>
          </p:nvPr>
        </p:nvSpPr>
        <p:spPr>
          <a:xfrm>
            <a:off x="395536" y="1196752"/>
            <a:ext cx="8229600" cy="4525963"/>
          </a:xfrm>
        </p:spPr>
        <p:txBody>
          <a:bodyPr/>
          <a:lstStyle/>
          <a:p>
            <a:pPr marL="0" indent="0">
              <a:buNone/>
            </a:pPr>
            <a:r>
              <a:rPr lang="ru-RU" b="1" i="1" dirty="0">
                <a:solidFill>
                  <a:schemeClr val="accent2">
                    <a:lumMod val="40000"/>
                    <a:lumOff val="60000"/>
                  </a:schemeClr>
                </a:solidFill>
              </a:rPr>
              <a:t>Осевая симметрия — это симметрия относительно проведённой прямой (оси).</a:t>
            </a:r>
            <a:endParaRPr lang="ru-RU" i="1" dirty="0">
              <a:solidFill>
                <a:schemeClr val="accent2">
                  <a:lumMod val="40000"/>
                  <a:lumOff val="60000"/>
                </a:schemeClr>
              </a:solidFill>
            </a:endParaRPr>
          </a:p>
        </p:txBody>
      </p:sp>
      <p:pic>
        <p:nvPicPr>
          <p:cNvPr id="1026" name="Picture 2" descr="http://dxmbkxacdb7tv.cloudfront.net/232c89b2-3d9d-4220-9b94-699a14f9afb3/Simetrija_ass.png"/>
          <p:cNvPicPr>
            <a:picLocks noChangeAspect="1" noChangeArrowheads="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835696" y="2497412"/>
            <a:ext cx="5851148" cy="3960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352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wipe(down)">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52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323528" y="332656"/>
            <a:ext cx="8229600" cy="4525963"/>
          </a:xfrm>
        </p:spPr>
        <p:txBody>
          <a:bodyPr>
            <a:normAutofit fontScale="77500" lnSpcReduction="20000"/>
          </a:bodyPr>
          <a:lstStyle/>
          <a:p>
            <a:pPr marL="0" indent="0" fontAlgn="base">
              <a:buNone/>
            </a:pPr>
            <a:r>
              <a:rPr lang="ru-RU" i="1" dirty="0">
                <a:solidFill>
                  <a:schemeClr val="accent2">
                    <a:lumMod val="40000"/>
                    <a:lumOff val="60000"/>
                  </a:schemeClr>
                </a:solidFill>
              </a:rPr>
              <a:t>Симметрия относительно прямой</a:t>
            </a:r>
            <a:r>
              <a:rPr lang="ru-RU" dirty="0">
                <a:solidFill>
                  <a:schemeClr val="accent2">
                    <a:lumMod val="40000"/>
                    <a:lumOff val="60000"/>
                  </a:schemeClr>
                </a:solidFill>
              </a:rPr>
              <a:t> (оси симметрии) предполагает, что по перпендикуляру, проведенному через каждую точку оси симметрии, на одинаковом расстоянии от нее расположены две симметричные точки. Относительно оси симметрии (прямой) могут располагаться те же геометрические фигуры, что и относительно точки симметрии.</a:t>
            </a:r>
          </a:p>
          <a:p>
            <a:pPr marL="0" indent="0" fontAlgn="base">
              <a:buNone/>
            </a:pPr>
            <a:r>
              <a:rPr lang="ru-RU" dirty="0">
                <a:solidFill>
                  <a:schemeClr val="accent2">
                    <a:lumMod val="40000"/>
                    <a:lumOff val="60000"/>
                  </a:schemeClr>
                </a:solidFill>
              </a:rPr>
              <a:t>Примером может служить лист тетради, который согнут пополам, если по линии сгиба провести прямую линию (ось симметрии). Каждая точка одной половины листа будет иметь симметричную точку на второй половине листа, если они расположены на одинаковом расстоянии от линии сгиба на перпендикуляре к оси.</a:t>
            </a:r>
          </a:p>
          <a:p>
            <a:endParaRPr lang="ru-RU" dirty="0"/>
          </a:p>
        </p:txBody>
      </p:sp>
      <p:pic>
        <p:nvPicPr>
          <p:cNvPr id="1029" name="Picture 5" descr="C:\Users\Никита\Pictures\лист.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4509120"/>
            <a:ext cx="3744416" cy="2157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75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29"/>
                                        </p:tgtEl>
                                        <p:attrNameLst>
                                          <p:attrName>style.visibility</p:attrName>
                                        </p:attrNameLst>
                                      </p:cBhvr>
                                      <p:to>
                                        <p:strVal val="visible"/>
                                      </p:to>
                                    </p:set>
                                    <p:animEffect transition="in" filter="fade">
                                      <p:cBhvr>
                                        <p:cTn id="19" dur="1000"/>
                                        <p:tgtEl>
                                          <p:spTgt spid="1029"/>
                                        </p:tgtEl>
                                      </p:cBhvr>
                                    </p:animEffect>
                                    <p:anim calcmode="lin" valueType="num">
                                      <p:cBhvr>
                                        <p:cTn id="20" dur="1000" fill="hold"/>
                                        <p:tgtEl>
                                          <p:spTgt spid="1029"/>
                                        </p:tgtEl>
                                        <p:attrNameLst>
                                          <p:attrName>ppt_x</p:attrName>
                                        </p:attrNameLst>
                                      </p:cBhvr>
                                      <p:tavLst>
                                        <p:tav tm="0">
                                          <p:val>
                                            <p:strVal val="#ppt_x"/>
                                          </p:val>
                                        </p:tav>
                                        <p:tav tm="100000">
                                          <p:val>
                                            <p:strVal val="#ppt_x"/>
                                          </p:val>
                                        </p:tav>
                                      </p:tavLst>
                                    </p:anim>
                                    <p:anim calcmode="lin" valueType="num">
                                      <p:cBhvr>
                                        <p:cTn id="21"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ru-RU" i="1" dirty="0" smtClean="0">
                <a:solidFill>
                  <a:schemeClr val="accent2">
                    <a:lumMod val="40000"/>
                    <a:lumOff val="60000"/>
                  </a:schemeClr>
                </a:solidFill>
              </a:rPr>
              <a:t>Центральная симметрия</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p:txBody>
          <a:bodyPr/>
          <a:lstStyle/>
          <a:p>
            <a:r>
              <a:rPr lang="ru-RU" i="1" dirty="0">
                <a:solidFill>
                  <a:schemeClr val="accent2">
                    <a:lumMod val="40000"/>
                    <a:lumOff val="60000"/>
                  </a:schemeClr>
                </a:solidFill>
              </a:rPr>
              <a:t>Центральная </a:t>
            </a:r>
            <a:r>
              <a:rPr lang="ru-RU" i="1" dirty="0" smtClean="0">
                <a:solidFill>
                  <a:schemeClr val="accent2">
                    <a:lumMod val="40000"/>
                    <a:lumOff val="60000"/>
                  </a:schemeClr>
                </a:solidFill>
              </a:rPr>
              <a:t>симметрия</a:t>
            </a:r>
            <a:r>
              <a:rPr lang="ru-RU" i="1" dirty="0">
                <a:solidFill>
                  <a:schemeClr val="accent2">
                    <a:lumMod val="40000"/>
                    <a:lumOff val="60000"/>
                  </a:schemeClr>
                </a:solidFill>
              </a:rPr>
              <a:t>-</a:t>
            </a:r>
            <a:r>
              <a:rPr lang="en-US" i="1" dirty="0" smtClean="0">
                <a:solidFill>
                  <a:schemeClr val="accent2">
                    <a:lumMod val="40000"/>
                    <a:lumOff val="60000"/>
                  </a:schemeClr>
                </a:solidFill>
              </a:rPr>
              <a:t> </a:t>
            </a:r>
            <a:r>
              <a:rPr lang="ru-RU" i="1" dirty="0" smtClean="0">
                <a:solidFill>
                  <a:schemeClr val="accent2">
                    <a:lumMod val="40000"/>
                    <a:lumOff val="60000"/>
                  </a:schemeClr>
                </a:solidFill>
              </a:rPr>
              <a:t>это симметрия </a:t>
            </a:r>
            <a:r>
              <a:rPr lang="ru-RU" i="1" dirty="0">
                <a:solidFill>
                  <a:schemeClr val="accent2">
                    <a:lumMod val="40000"/>
                    <a:lumOff val="60000"/>
                  </a:schemeClr>
                </a:solidFill>
              </a:rPr>
              <a:t>относительно точки</a:t>
            </a:r>
          </a:p>
        </p:txBody>
      </p:sp>
      <p:pic>
        <p:nvPicPr>
          <p:cNvPr id="2050" name="Picture 2" descr="http://gigabaza.ru/images/56/110380/m660191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924944"/>
            <a:ext cx="7056784" cy="3479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71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53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20200" y="548680"/>
            <a:ext cx="9217024" cy="4829834"/>
          </a:xfrm>
        </p:spPr>
        <p:txBody>
          <a:bodyPr>
            <a:noAutofit/>
          </a:bodyPr>
          <a:lstStyle/>
          <a:p>
            <a:pPr marL="0" indent="0" fontAlgn="base">
              <a:buNone/>
            </a:pPr>
            <a:r>
              <a:rPr lang="ru-RU" sz="2800" b="1" i="1" dirty="0">
                <a:solidFill>
                  <a:schemeClr val="accent2">
                    <a:lumMod val="40000"/>
                    <a:lumOff val="60000"/>
                  </a:schemeClr>
                </a:solidFill>
              </a:rPr>
              <a:t>Симметрия относительно точки предполагает, что по обе стороны от точки на одинаковых расстояниях находится что-либо, например другие точки или геометрическое место точек (прямые линии, кривые линии, геометрические фигуры).</a:t>
            </a:r>
          </a:p>
          <a:p>
            <a:pPr marL="0" indent="0" fontAlgn="base">
              <a:buNone/>
            </a:pPr>
            <a:r>
              <a:rPr lang="ru-RU" sz="2800" b="1" i="1" dirty="0">
                <a:solidFill>
                  <a:schemeClr val="accent2">
                    <a:lumMod val="40000"/>
                    <a:lumOff val="60000"/>
                  </a:schemeClr>
                </a:solidFill>
              </a:rPr>
              <a:t>Если соединить прямой симметричные точки (точки геометрической фигуры) через точку симметрии, то симметричные точки будут лежать на концах прямой, а точка симметрии будет ее серединой. Если закрепить точку симметрии и вращать прямую, то симметричные точки опишут кривые, каждая точка которых тоже будет симметрична точке другой кривой линии.</a:t>
            </a:r>
          </a:p>
          <a:p>
            <a:endParaRPr lang="ru-RU" sz="2800" dirty="0"/>
          </a:p>
        </p:txBody>
      </p:sp>
    </p:spTree>
    <p:extLst>
      <p:ext uri="{BB962C8B-B14F-4D97-AF65-F5344CB8AC3E}">
        <p14:creationId xmlns:p14="http://schemas.microsoft.com/office/powerpoint/2010/main" val="297150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www.abuzarsultaniquantum.com/wp-content/uploads/Abuzar-Sultani-Lake-Matheson-NZ.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72513" y="-122877"/>
            <a:ext cx="10487703" cy="698087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116632"/>
            <a:ext cx="8229600" cy="1143000"/>
          </a:xfrm>
        </p:spPr>
        <p:txBody>
          <a:bodyPr/>
          <a:lstStyle/>
          <a:p>
            <a:r>
              <a:rPr lang="ru-RU" i="1" dirty="0" smtClean="0">
                <a:solidFill>
                  <a:schemeClr val="accent2">
                    <a:lumMod val="40000"/>
                    <a:lumOff val="60000"/>
                  </a:schemeClr>
                </a:solidFill>
              </a:rPr>
              <a:t>Поворотная симметрия</a:t>
            </a:r>
            <a:r>
              <a:rPr lang="en-US" i="1" dirty="0" smtClean="0">
                <a:solidFill>
                  <a:schemeClr val="accent2">
                    <a:lumMod val="40000"/>
                    <a:lumOff val="60000"/>
                  </a:schemeClr>
                </a:solidFill>
              </a:rPr>
              <a:t>:</a:t>
            </a:r>
            <a:endParaRPr lang="ru-RU" i="1" dirty="0">
              <a:solidFill>
                <a:schemeClr val="accent2">
                  <a:lumMod val="40000"/>
                  <a:lumOff val="60000"/>
                </a:schemeClr>
              </a:solidFill>
            </a:endParaRPr>
          </a:p>
        </p:txBody>
      </p:sp>
      <p:sp>
        <p:nvSpPr>
          <p:cNvPr id="3" name="Объект 2"/>
          <p:cNvSpPr>
            <a:spLocks noGrp="1"/>
          </p:cNvSpPr>
          <p:nvPr>
            <p:ph idx="1"/>
          </p:nvPr>
        </p:nvSpPr>
        <p:spPr>
          <a:xfrm>
            <a:off x="251520" y="1104579"/>
            <a:ext cx="8229600" cy="4525963"/>
          </a:xfrm>
        </p:spPr>
        <p:txBody>
          <a:bodyPr/>
          <a:lstStyle/>
          <a:p>
            <a:pPr marL="0" indent="0">
              <a:buNone/>
            </a:pPr>
            <a:r>
              <a:rPr lang="ru-RU" b="1" i="1" dirty="0">
                <a:solidFill>
                  <a:schemeClr val="accent2">
                    <a:lumMod val="40000"/>
                    <a:lumOff val="60000"/>
                  </a:schemeClr>
                </a:solidFill>
              </a:rPr>
              <a:t>Поворотная симметрия — это симметрия, сохраняющаяся форму предмета при повороте вокруг некоторой оси на угол, равный 360°/n (или кратный этой величине), где n = 2, 3, 4, … Указанную ось называют поворотной осью n-</a:t>
            </a:r>
            <a:r>
              <a:rPr lang="ru-RU" b="1" i="1" dirty="0" err="1">
                <a:solidFill>
                  <a:schemeClr val="accent2">
                    <a:lumMod val="40000"/>
                    <a:lumOff val="60000"/>
                  </a:schemeClr>
                </a:solidFill>
              </a:rPr>
              <a:t>го</a:t>
            </a:r>
            <a:r>
              <a:rPr lang="ru-RU" b="1" i="1" dirty="0">
                <a:solidFill>
                  <a:schemeClr val="accent2">
                    <a:lumMod val="40000"/>
                    <a:lumOff val="60000"/>
                  </a:schemeClr>
                </a:solidFill>
              </a:rPr>
              <a:t> </a:t>
            </a:r>
            <a:r>
              <a:rPr lang="ru-RU" b="1" i="1" dirty="0" smtClean="0">
                <a:solidFill>
                  <a:schemeClr val="accent2">
                    <a:lumMod val="40000"/>
                    <a:lumOff val="60000"/>
                  </a:schemeClr>
                </a:solidFill>
              </a:rPr>
              <a:t>порядка.</a:t>
            </a:r>
            <a:endParaRPr lang="ru-RU" i="1" dirty="0">
              <a:solidFill>
                <a:schemeClr val="accent2">
                  <a:lumMod val="40000"/>
                  <a:lumOff val="60000"/>
                </a:schemeClr>
              </a:solidFill>
            </a:endParaRPr>
          </a:p>
        </p:txBody>
      </p:sp>
      <p:pic>
        <p:nvPicPr>
          <p:cNvPr id="5122" name="Picture 2" descr="http://simmetria.narod.ru/foto17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4580336"/>
            <a:ext cx="2109730" cy="201743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immetria.narod.ru/foto17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760" y="4568293"/>
            <a:ext cx="2088232" cy="199687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immetria.narod.ru/foto17_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4008" y="4573810"/>
            <a:ext cx="2096030" cy="2017431"/>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immetria.narod.ru/foto17_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6256" y="4558799"/>
            <a:ext cx="2182487" cy="2032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89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anim calcmode="lin" valueType="num">
                                      <p:cBhvr additive="base">
                                        <p:cTn id="15" dur="500" fill="hold"/>
                                        <p:tgtEl>
                                          <p:spTgt spid="5122"/>
                                        </p:tgtEl>
                                        <p:attrNameLst>
                                          <p:attrName>ppt_x</p:attrName>
                                        </p:attrNameLst>
                                      </p:cBhvr>
                                      <p:tavLst>
                                        <p:tav tm="0">
                                          <p:val>
                                            <p:strVal val="#ppt_x"/>
                                          </p:val>
                                        </p:tav>
                                        <p:tav tm="100000">
                                          <p:val>
                                            <p:strVal val="#ppt_x"/>
                                          </p:val>
                                        </p:tav>
                                      </p:tavLst>
                                    </p:anim>
                                    <p:anim calcmode="lin" valueType="num">
                                      <p:cBhvr additive="base">
                                        <p:cTn id="16" dur="500" fill="hold"/>
                                        <p:tgtEl>
                                          <p:spTgt spid="512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4"/>
                                        </p:tgtEl>
                                        <p:attrNameLst>
                                          <p:attrName>style.visibility</p:attrName>
                                        </p:attrNameLst>
                                      </p:cBhvr>
                                      <p:to>
                                        <p:strVal val="visible"/>
                                      </p:to>
                                    </p:set>
                                    <p:anim calcmode="lin" valueType="num">
                                      <p:cBhvr additive="base">
                                        <p:cTn id="19" dur="500" fill="hold"/>
                                        <p:tgtEl>
                                          <p:spTgt spid="5124"/>
                                        </p:tgtEl>
                                        <p:attrNameLst>
                                          <p:attrName>ppt_x</p:attrName>
                                        </p:attrNameLst>
                                      </p:cBhvr>
                                      <p:tavLst>
                                        <p:tav tm="0">
                                          <p:val>
                                            <p:strVal val="#ppt_x"/>
                                          </p:val>
                                        </p:tav>
                                        <p:tav tm="100000">
                                          <p:val>
                                            <p:strVal val="#ppt_x"/>
                                          </p:val>
                                        </p:tav>
                                      </p:tavLst>
                                    </p:anim>
                                    <p:anim calcmode="lin" valueType="num">
                                      <p:cBhvr additive="base">
                                        <p:cTn id="20" dur="500" fill="hold"/>
                                        <p:tgtEl>
                                          <p:spTgt spid="512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26"/>
                                        </p:tgtEl>
                                        <p:attrNameLst>
                                          <p:attrName>style.visibility</p:attrName>
                                        </p:attrNameLst>
                                      </p:cBhvr>
                                      <p:to>
                                        <p:strVal val="visible"/>
                                      </p:to>
                                    </p:set>
                                    <p:anim calcmode="lin" valueType="num">
                                      <p:cBhvr additive="base">
                                        <p:cTn id="23" dur="500" fill="hold"/>
                                        <p:tgtEl>
                                          <p:spTgt spid="5126"/>
                                        </p:tgtEl>
                                        <p:attrNameLst>
                                          <p:attrName>ppt_x</p:attrName>
                                        </p:attrNameLst>
                                      </p:cBhvr>
                                      <p:tavLst>
                                        <p:tav tm="0">
                                          <p:val>
                                            <p:strVal val="#ppt_x"/>
                                          </p:val>
                                        </p:tav>
                                        <p:tav tm="100000">
                                          <p:val>
                                            <p:strVal val="#ppt_x"/>
                                          </p:val>
                                        </p:tav>
                                      </p:tavLst>
                                    </p:anim>
                                    <p:anim calcmode="lin" valueType="num">
                                      <p:cBhvr additive="base">
                                        <p:cTn id="24" dur="500" fill="hold"/>
                                        <p:tgtEl>
                                          <p:spTgt spid="512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128"/>
                                        </p:tgtEl>
                                        <p:attrNameLst>
                                          <p:attrName>style.visibility</p:attrName>
                                        </p:attrNameLst>
                                      </p:cBhvr>
                                      <p:to>
                                        <p:strVal val="visible"/>
                                      </p:to>
                                    </p:set>
                                    <p:anim calcmode="lin" valueType="num">
                                      <p:cBhvr additive="base">
                                        <p:cTn id="27" dur="500" fill="hold"/>
                                        <p:tgtEl>
                                          <p:spTgt spid="5128"/>
                                        </p:tgtEl>
                                        <p:attrNameLst>
                                          <p:attrName>ppt_x</p:attrName>
                                        </p:attrNameLst>
                                      </p:cBhvr>
                                      <p:tavLst>
                                        <p:tav tm="0">
                                          <p:val>
                                            <p:strVal val="#ppt_x"/>
                                          </p:val>
                                        </p:tav>
                                        <p:tav tm="100000">
                                          <p:val>
                                            <p:strVal val="#ppt_x"/>
                                          </p:val>
                                        </p:tav>
                                      </p:tavLst>
                                    </p:anim>
                                    <p:anim calcmode="lin" valueType="num">
                                      <p:cBhvr additive="base">
                                        <p:cTn id="28"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217</Words>
  <Application>Microsoft Office PowerPoint</Application>
  <PresentationFormat>Экран (4:3)</PresentationFormat>
  <Paragraphs>50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“Симметрия вокруг нас”</vt:lpstr>
      <vt:lpstr>Презентация PowerPoint</vt:lpstr>
      <vt:lpstr>Определение:</vt:lpstr>
      <vt:lpstr>Виды симметрии </vt:lpstr>
      <vt:lpstr>Осевая симметрия: </vt:lpstr>
      <vt:lpstr>Презентация PowerPoint</vt:lpstr>
      <vt:lpstr>Центральная симметрия:</vt:lpstr>
      <vt:lpstr>Презентация PowerPoint</vt:lpstr>
      <vt:lpstr>Поворотная симметрия:</vt:lpstr>
      <vt:lpstr>Зеркальная симметрия:</vt:lpstr>
      <vt:lpstr>Симметрия в окружающем мире:</vt:lpstr>
      <vt:lpstr>Симметрия в природе:</vt:lpstr>
      <vt:lpstr>Симметрия в искусстве:</vt:lpstr>
      <vt:lpstr>Симметрия в архитектуре:</vt:lpstr>
      <vt:lpstr>Симметрия в литературе:</vt:lpstr>
      <vt:lpstr>Симметрия в технике:</vt:lpstr>
      <vt:lpstr>Симметрия в быту:</vt:lpstr>
      <vt:lpstr>Презентация PowerPoint</vt:lpstr>
      <vt:lpstr>Презентация PowerPoint</vt:lpstr>
      <vt:lpstr>Источники: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“Симметрия вокруг нас”</dc:title>
  <dc:creator>Никита</dc:creator>
  <cp:lastModifiedBy>User</cp:lastModifiedBy>
  <cp:revision>22</cp:revision>
  <dcterms:created xsi:type="dcterms:W3CDTF">2016-04-05T17:35:23Z</dcterms:created>
  <dcterms:modified xsi:type="dcterms:W3CDTF">2017-06-19T09:35:02Z</dcterms:modified>
</cp:coreProperties>
</file>