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4"/>
  </p:notesMasterIdLst>
  <p:sldIdLst>
    <p:sldId id="256" r:id="rId2"/>
    <p:sldId id="258" r:id="rId3"/>
    <p:sldId id="282" r:id="rId4"/>
    <p:sldId id="261" r:id="rId5"/>
    <p:sldId id="262" r:id="rId6"/>
    <p:sldId id="263" r:id="rId7"/>
    <p:sldId id="280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81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EA044AC1-BBC7-469F-A95C-DEC780F2EDB2}">
  <a:tblStyle styleId="{EA044AC1-BBC7-469F-A95C-DEC780F2EDB2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45B8E391-7EA9-4A5B-B626-BBD222336567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0742566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2" name="Shape 22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70" name="Shape 27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70" name="Shape 27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4" name="Shape 2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4" name="Shape 3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44" name="Shape 34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Shape 3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6" name="Shape 3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1" name="Shape 3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3" name="Shape 4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Shape 4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4" name="Shape 41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0" name="Shape 14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7" name="Shape 18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/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/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/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457200" marR="0" lvl="1" indent="0" algn="l" rtl="0">
              <a:spcBef>
                <a:spcPts val="0"/>
              </a:spcBef>
            </a:pPr>
            <a:endParaRPr/>
          </a:p>
          <a:p>
            <a:pPr marL="914400" marR="0" lvl="2" indent="0" algn="l" rtl="0">
              <a:spcBef>
                <a:spcPts val="0"/>
              </a:spcBef>
            </a:pPr>
            <a:endParaRPr/>
          </a:p>
          <a:p>
            <a:pPr marL="1371600" marR="0" lvl="3" indent="0" algn="l" rtl="0">
              <a:spcBef>
                <a:spcPts val="0"/>
              </a:spcBef>
            </a:pPr>
            <a:endParaRPr/>
          </a:p>
          <a:p>
            <a:pPr marL="1828800" marR="0" lvl="4" indent="0" algn="l" rtl="0">
              <a:spcBef>
                <a:spcPts val="0"/>
              </a:spcBef>
            </a:pPr>
            <a:endParaRPr/>
          </a:p>
          <a:p>
            <a:pPr marL="2286000" marR="0" lvl="5" indent="0" algn="l" rtl="0">
              <a:spcBef>
                <a:spcPts val="0"/>
              </a:spcBef>
            </a:pPr>
            <a:endParaRPr/>
          </a:p>
          <a:p>
            <a:pPr marL="2743200" marR="0" lvl="6" indent="0" algn="l" rtl="0">
              <a:spcBef>
                <a:spcPts val="0"/>
              </a:spcBef>
            </a:pPr>
            <a:endParaRPr/>
          </a:p>
          <a:p>
            <a:pPr marL="3200400" marR="0" lvl="7" indent="0" algn="l" rtl="0">
              <a:spcBef>
                <a:spcPts val="0"/>
              </a:spcBef>
            </a:pPr>
            <a:endParaRPr/>
          </a:p>
          <a:p>
            <a:pPr marL="3657600" marR="0" lvl="8" indent="0" algn="l" rtl="0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lvl="1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lvl="2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lvl="3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lvl="4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457200" marR="0" lvl="1" indent="0" algn="l" rtl="0">
              <a:spcBef>
                <a:spcPts val="0"/>
              </a:spcBef>
            </a:pPr>
            <a:endParaRPr/>
          </a:p>
          <a:p>
            <a:pPr marL="914400" marR="0" lvl="2" indent="0" algn="l" rtl="0">
              <a:spcBef>
                <a:spcPts val="0"/>
              </a:spcBef>
            </a:pPr>
            <a:endParaRPr/>
          </a:p>
          <a:p>
            <a:pPr marL="1371600" marR="0" lvl="3" indent="0" algn="l" rtl="0">
              <a:spcBef>
                <a:spcPts val="0"/>
              </a:spcBef>
            </a:pPr>
            <a:endParaRPr/>
          </a:p>
          <a:p>
            <a:pPr marL="1828800" marR="0" lvl="4" indent="0" algn="l" rtl="0">
              <a:spcBef>
                <a:spcPts val="0"/>
              </a:spcBef>
            </a:pPr>
            <a:endParaRPr/>
          </a:p>
          <a:p>
            <a:pPr marL="2286000" marR="0" lvl="5" indent="0" algn="l" rtl="0">
              <a:spcBef>
                <a:spcPts val="0"/>
              </a:spcBef>
            </a:pPr>
            <a:endParaRPr/>
          </a:p>
          <a:p>
            <a:pPr marL="2743200" marR="0" lvl="6" indent="0" algn="l" rtl="0">
              <a:spcBef>
                <a:spcPts val="0"/>
              </a:spcBef>
            </a:pPr>
            <a:endParaRPr/>
          </a:p>
          <a:p>
            <a:pPr marL="3200400" marR="0" lvl="7" indent="0" algn="l" rtl="0">
              <a:spcBef>
                <a:spcPts val="0"/>
              </a:spcBef>
            </a:pPr>
            <a:endParaRPr/>
          </a:p>
          <a:p>
            <a:pPr marL="3657600" marR="0" lvl="8" indent="0" algn="l" rtl="0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lvl="1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lvl="2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lvl="3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lvl="4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457200" marR="0" lvl="1" indent="0" algn="l" rtl="0">
              <a:spcBef>
                <a:spcPts val="0"/>
              </a:spcBef>
            </a:pPr>
            <a:endParaRPr/>
          </a:p>
          <a:p>
            <a:pPr marL="914400" marR="0" lvl="2" indent="0" algn="l" rtl="0">
              <a:spcBef>
                <a:spcPts val="0"/>
              </a:spcBef>
            </a:pPr>
            <a:endParaRPr/>
          </a:p>
          <a:p>
            <a:pPr marL="1371600" marR="0" lvl="3" indent="0" algn="l" rtl="0">
              <a:spcBef>
                <a:spcPts val="0"/>
              </a:spcBef>
            </a:pPr>
            <a:endParaRPr/>
          </a:p>
          <a:p>
            <a:pPr marL="1828800" marR="0" lvl="4" indent="0" algn="l" rtl="0">
              <a:spcBef>
                <a:spcPts val="0"/>
              </a:spcBef>
            </a:pPr>
            <a:endParaRPr/>
          </a:p>
          <a:p>
            <a:pPr marL="2286000" marR="0" lvl="5" indent="0" algn="l" rtl="0">
              <a:spcBef>
                <a:spcPts val="0"/>
              </a:spcBef>
            </a:pPr>
            <a:endParaRPr/>
          </a:p>
          <a:p>
            <a:pPr marL="2743200" marR="0" lvl="6" indent="0" algn="l" rtl="0">
              <a:spcBef>
                <a:spcPts val="0"/>
              </a:spcBef>
            </a:pPr>
            <a:endParaRPr/>
          </a:p>
          <a:p>
            <a:pPr marL="3200400" marR="0" lvl="7" indent="0" algn="l" rtl="0">
              <a:spcBef>
                <a:spcPts val="0"/>
              </a:spcBef>
            </a:pPr>
            <a:endParaRPr/>
          </a:p>
          <a:p>
            <a:pPr marL="3657600" marR="0" lvl="8" indent="0" algn="l" rtl="0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lvl="1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lvl="2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lvl="3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lvl="4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457200" marR="0" lvl="1" indent="0" algn="l" rtl="0">
              <a:spcBef>
                <a:spcPts val="0"/>
              </a:spcBef>
            </a:pPr>
            <a:endParaRPr/>
          </a:p>
          <a:p>
            <a:pPr marL="914400" marR="0" lvl="2" indent="0" algn="l" rtl="0">
              <a:spcBef>
                <a:spcPts val="0"/>
              </a:spcBef>
            </a:pPr>
            <a:endParaRPr/>
          </a:p>
          <a:p>
            <a:pPr marL="1371600" marR="0" lvl="3" indent="0" algn="l" rtl="0">
              <a:spcBef>
                <a:spcPts val="0"/>
              </a:spcBef>
            </a:pPr>
            <a:endParaRPr/>
          </a:p>
          <a:p>
            <a:pPr marL="1828800" marR="0" lvl="4" indent="0" algn="l" rtl="0">
              <a:spcBef>
                <a:spcPts val="0"/>
              </a:spcBef>
            </a:pPr>
            <a:endParaRPr/>
          </a:p>
          <a:p>
            <a:pPr marL="2286000" marR="0" lvl="5" indent="0" algn="l" rtl="0">
              <a:spcBef>
                <a:spcPts val="0"/>
              </a:spcBef>
            </a:pPr>
            <a:endParaRPr/>
          </a:p>
          <a:p>
            <a:pPr marL="2743200" marR="0" lvl="6" indent="0" algn="l" rtl="0">
              <a:spcBef>
                <a:spcPts val="0"/>
              </a:spcBef>
            </a:pPr>
            <a:endParaRPr/>
          </a:p>
          <a:p>
            <a:pPr marL="3200400" marR="0" lvl="7" indent="0" algn="l" rtl="0">
              <a:spcBef>
                <a:spcPts val="0"/>
              </a:spcBef>
            </a:pPr>
            <a:endParaRPr/>
          </a:p>
          <a:p>
            <a:pPr marL="3657600" marR="0" lvl="8" indent="0" algn="l" rtl="0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457200" marR="0" lvl="1" indent="0" algn="l" rtl="0">
              <a:spcBef>
                <a:spcPts val="0"/>
              </a:spcBef>
            </a:pPr>
            <a:endParaRPr/>
          </a:p>
          <a:p>
            <a:pPr marL="914400" marR="0" lvl="2" indent="0" algn="l" rtl="0">
              <a:spcBef>
                <a:spcPts val="0"/>
              </a:spcBef>
            </a:pPr>
            <a:endParaRPr/>
          </a:p>
          <a:p>
            <a:pPr marL="1371600" marR="0" lvl="3" indent="0" algn="l" rtl="0">
              <a:spcBef>
                <a:spcPts val="0"/>
              </a:spcBef>
            </a:pPr>
            <a:endParaRPr/>
          </a:p>
          <a:p>
            <a:pPr marL="1828800" marR="0" lvl="4" indent="0" algn="l" rtl="0">
              <a:spcBef>
                <a:spcPts val="0"/>
              </a:spcBef>
            </a:pPr>
            <a:endParaRPr/>
          </a:p>
          <a:p>
            <a:pPr marL="2286000" marR="0" lvl="5" indent="0" algn="l" rtl="0">
              <a:spcBef>
                <a:spcPts val="0"/>
              </a:spcBef>
            </a:pPr>
            <a:endParaRPr/>
          </a:p>
          <a:p>
            <a:pPr marL="2743200" marR="0" lvl="6" indent="0" algn="l" rtl="0">
              <a:spcBef>
                <a:spcPts val="0"/>
              </a:spcBef>
            </a:pPr>
            <a:endParaRPr/>
          </a:p>
          <a:p>
            <a:pPr marL="3200400" marR="0" lvl="7" indent="0" algn="l" rtl="0">
              <a:spcBef>
                <a:spcPts val="0"/>
              </a:spcBef>
            </a:pPr>
            <a:endParaRPr/>
          </a:p>
          <a:p>
            <a:pPr marL="3657600" marR="0" lvl="8" indent="0" algn="l" rtl="0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l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457200" marR="0" lvl="1" indent="0" algn="l" rtl="0">
              <a:spcBef>
                <a:spcPts val="0"/>
              </a:spcBef>
            </a:pPr>
            <a:endParaRPr/>
          </a:p>
          <a:p>
            <a:pPr marL="914400" marR="0" lvl="2" indent="0" algn="l" rtl="0">
              <a:spcBef>
                <a:spcPts val="0"/>
              </a:spcBef>
            </a:pPr>
            <a:endParaRPr/>
          </a:p>
          <a:p>
            <a:pPr marL="1371600" marR="0" lvl="3" indent="0" algn="l" rtl="0">
              <a:spcBef>
                <a:spcPts val="0"/>
              </a:spcBef>
            </a:pPr>
            <a:endParaRPr/>
          </a:p>
          <a:p>
            <a:pPr marL="1828800" marR="0" lvl="4" indent="0" algn="l" rtl="0">
              <a:spcBef>
                <a:spcPts val="0"/>
              </a:spcBef>
            </a:pPr>
            <a:endParaRPr/>
          </a:p>
          <a:p>
            <a:pPr marL="2286000" marR="0" lvl="5" indent="0" algn="l" rtl="0">
              <a:spcBef>
                <a:spcPts val="0"/>
              </a:spcBef>
            </a:pPr>
            <a:endParaRPr/>
          </a:p>
          <a:p>
            <a:pPr marL="2743200" marR="0" lvl="6" indent="0" algn="l" rtl="0">
              <a:spcBef>
                <a:spcPts val="0"/>
              </a:spcBef>
            </a:pPr>
            <a:endParaRPr/>
          </a:p>
          <a:p>
            <a:pPr marL="3200400" marR="0" lvl="7" indent="0" algn="l" rtl="0">
              <a:spcBef>
                <a:spcPts val="0"/>
              </a:spcBef>
            </a:pPr>
            <a:endParaRPr/>
          </a:p>
          <a:p>
            <a:pPr marL="3657600" marR="0" lvl="8" indent="0" algn="l" rtl="0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457200" marR="0" lvl="1" indent="0" algn="l" rtl="0">
              <a:spcBef>
                <a:spcPts val="0"/>
              </a:spcBef>
            </a:pPr>
            <a:endParaRPr/>
          </a:p>
          <a:p>
            <a:pPr marL="914400" marR="0" lvl="2" indent="0" algn="l" rtl="0">
              <a:spcBef>
                <a:spcPts val="0"/>
              </a:spcBef>
            </a:pPr>
            <a:endParaRPr/>
          </a:p>
          <a:p>
            <a:pPr marL="1371600" marR="0" lvl="3" indent="0" algn="l" rtl="0">
              <a:spcBef>
                <a:spcPts val="0"/>
              </a:spcBef>
            </a:pPr>
            <a:endParaRPr/>
          </a:p>
          <a:p>
            <a:pPr marL="1828800" marR="0" lvl="4" indent="0" algn="l" rtl="0">
              <a:spcBef>
                <a:spcPts val="0"/>
              </a:spcBef>
            </a:pPr>
            <a:endParaRPr/>
          </a:p>
          <a:p>
            <a:pPr marL="2286000" marR="0" lvl="5" indent="0" algn="l" rtl="0">
              <a:spcBef>
                <a:spcPts val="0"/>
              </a:spcBef>
            </a:pPr>
            <a:endParaRPr/>
          </a:p>
          <a:p>
            <a:pPr marL="2743200" marR="0" lvl="6" indent="0" algn="l" rtl="0">
              <a:spcBef>
                <a:spcPts val="0"/>
              </a:spcBef>
            </a:pPr>
            <a:endParaRPr/>
          </a:p>
          <a:p>
            <a:pPr marL="3200400" marR="0" lvl="7" indent="0" algn="l" rtl="0">
              <a:spcBef>
                <a:spcPts val="0"/>
              </a:spcBef>
            </a:pPr>
            <a:endParaRPr/>
          </a:p>
          <a:p>
            <a:pPr marL="3657600" marR="0" lvl="8" indent="0" algn="l" rtl="0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457200" marR="0" lvl="1" indent="0" algn="l" rtl="0">
              <a:spcBef>
                <a:spcPts val="0"/>
              </a:spcBef>
            </a:pPr>
            <a:endParaRPr/>
          </a:p>
          <a:p>
            <a:pPr marL="914400" marR="0" lvl="2" indent="0" algn="l" rtl="0">
              <a:spcBef>
                <a:spcPts val="0"/>
              </a:spcBef>
            </a:pPr>
            <a:endParaRPr/>
          </a:p>
          <a:p>
            <a:pPr marL="1371600" marR="0" lvl="3" indent="0" algn="l" rtl="0">
              <a:spcBef>
                <a:spcPts val="0"/>
              </a:spcBef>
            </a:pPr>
            <a:endParaRPr/>
          </a:p>
          <a:p>
            <a:pPr marL="1828800" marR="0" lvl="4" indent="0" algn="l" rtl="0">
              <a:spcBef>
                <a:spcPts val="0"/>
              </a:spcBef>
            </a:pPr>
            <a:endParaRPr/>
          </a:p>
          <a:p>
            <a:pPr marL="2286000" marR="0" lvl="5" indent="0" algn="l" rtl="0">
              <a:spcBef>
                <a:spcPts val="0"/>
              </a:spcBef>
            </a:pPr>
            <a:endParaRPr/>
          </a:p>
          <a:p>
            <a:pPr marL="2743200" marR="0" lvl="6" indent="0" algn="l" rtl="0">
              <a:spcBef>
                <a:spcPts val="0"/>
              </a:spcBef>
            </a:pPr>
            <a:endParaRPr/>
          </a:p>
          <a:p>
            <a:pPr marL="3200400" marR="0" lvl="7" indent="0" algn="l" rtl="0">
              <a:spcBef>
                <a:spcPts val="0"/>
              </a:spcBef>
            </a:pPr>
            <a:endParaRPr/>
          </a:p>
          <a:p>
            <a:pPr marL="3657600" marR="0" lvl="8" indent="0" algn="l" rtl="0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457200" marR="0" lvl="1" indent="0" algn="l" rtl="0">
              <a:spcBef>
                <a:spcPts val="0"/>
              </a:spcBef>
            </a:pPr>
            <a:endParaRPr/>
          </a:p>
          <a:p>
            <a:pPr marL="914400" marR="0" lvl="2" indent="0" algn="l" rtl="0">
              <a:spcBef>
                <a:spcPts val="0"/>
              </a:spcBef>
            </a:pPr>
            <a:endParaRPr/>
          </a:p>
          <a:p>
            <a:pPr marL="1371600" marR="0" lvl="3" indent="0" algn="l" rtl="0">
              <a:spcBef>
                <a:spcPts val="0"/>
              </a:spcBef>
            </a:pPr>
            <a:endParaRPr/>
          </a:p>
          <a:p>
            <a:pPr marL="1828800" marR="0" lvl="4" indent="0" algn="l" rtl="0">
              <a:spcBef>
                <a:spcPts val="0"/>
              </a:spcBef>
            </a:pPr>
            <a:endParaRPr/>
          </a:p>
          <a:p>
            <a:pPr marL="2286000" marR="0" lvl="5" indent="0" algn="l" rtl="0">
              <a:spcBef>
                <a:spcPts val="0"/>
              </a:spcBef>
            </a:pPr>
            <a:endParaRPr/>
          </a:p>
          <a:p>
            <a:pPr marL="2743200" marR="0" lvl="6" indent="0" algn="l" rtl="0">
              <a:spcBef>
                <a:spcPts val="0"/>
              </a:spcBef>
            </a:pPr>
            <a:endParaRPr/>
          </a:p>
          <a:p>
            <a:pPr marL="3200400" marR="0" lvl="7" indent="0" algn="l" rtl="0">
              <a:spcBef>
                <a:spcPts val="0"/>
              </a:spcBef>
            </a:pPr>
            <a:endParaRPr/>
          </a:p>
          <a:p>
            <a:pPr marL="3657600" marR="0" lvl="8" indent="0" algn="l" rtl="0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457200" marR="0" lvl="1" indent="0" algn="l" rtl="0">
              <a:spcBef>
                <a:spcPts val="0"/>
              </a:spcBef>
            </a:pPr>
            <a:endParaRPr/>
          </a:p>
          <a:p>
            <a:pPr marL="914400" marR="0" lvl="2" indent="0" algn="l" rtl="0">
              <a:spcBef>
                <a:spcPts val="0"/>
              </a:spcBef>
            </a:pPr>
            <a:endParaRPr/>
          </a:p>
          <a:p>
            <a:pPr marL="1371600" marR="0" lvl="3" indent="0" algn="l" rtl="0">
              <a:spcBef>
                <a:spcPts val="0"/>
              </a:spcBef>
            </a:pPr>
            <a:endParaRPr/>
          </a:p>
          <a:p>
            <a:pPr marL="1828800" marR="0" lvl="4" indent="0" algn="l" rtl="0">
              <a:spcBef>
                <a:spcPts val="0"/>
              </a:spcBef>
            </a:pPr>
            <a:endParaRPr/>
          </a:p>
          <a:p>
            <a:pPr marL="2286000" marR="0" lvl="5" indent="0" algn="l" rtl="0">
              <a:spcBef>
                <a:spcPts val="0"/>
              </a:spcBef>
            </a:pPr>
            <a:endParaRPr/>
          </a:p>
          <a:p>
            <a:pPr marL="2743200" marR="0" lvl="6" indent="0" algn="l" rtl="0">
              <a:spcBef>
                <a:spcPts val="0"/>
              </a:spcBef>
            </a:pPr>
            <a:endParaRPr/>
          </a:p>
          <a:p>
            <a:pPr marL="3200400" marR="0" lvl="7" indent="0" algn="l" rtl="0">
              <a:spcBef>
                <a:spcPts val="0"/>
              </a:spcBef>
            </a:pPr>
            <a:endParaRPr/>
          </a:p>
          <a:p>
            <a:pPr marL="3657600" marR="0" lvl="8" indent="0" algn="l" rtl="0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457200" marR="0" lvl="1" indent="0" algn="l" rtl="0">
              <a:spcBef>
                <a:spcPts val="0"/>
              </a:spcBef>
            </a:pPr>
            <a:endParaRPr/>
          </a:p>
          <a:p>
            <a:pPr marL="914400" marR="0" lvl="2" indent="0" algn="l" rtl="0">
              <a:spcBef>
                <a:spcPts val="0"/>
              </a:spcBef>
            </a:pPr>
            <a:endParaRPr/>
          </a:p>
          <a:p>
            <a:pPr marL="1371600" marR="0" lvl="3" indent="0" algn="l" rtl="0">
              <a:spcBef>
                <a:spcPts val="0"/>
              </a:spcBef>
            </a:pPr>
            <a:endParaRPr/>
          </a:p>
          <a:p>
            <a:pPr marL="1828800" marR="0" lvl="4" indent="0" algn="l" rtl="0">
              <a:spcBef>
                <a:spcPts val="0"/>
              </a:spcBef>
            </a:pPr>
            <a:endParaRPr/>
          </a:p>
          <a:p>
            <a:pPr marL="2286000" marR="0" lvl="5" indent="0" algn="l" rtl="0">
              <a:spcBef>
                <a:spcPts val="0"/>
              </a:spcBef>
            </a:pPr>
            <a:endParaRPr/>
          </a:p>
          <a:p>
            <a:pPr marL="2743200" marR="0" lvl="6" indent="0" algn="l" rtl="0">
              <a:spcBef>
                <a:spcPts val="0"/>
              </a:spcBef>
            </a:pPr>
            <a:endParaRPr/>
          </a:p>
          <a:p>
            <a:pPr marL="3200400" marR="0" lvl="7" indent="0" algn="l" rtl="0">
              <a:spcBef>
                <a:spcPts val="0"/>
              </a:spcBef>
            </a:pPr>
            <a:endParaRPr/>
          </a:p>
          <a:p>
            <a:pPr marL="3657600" marR="0" lvl="8" indent="0" algn="l" rtl="0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457200" marR="0" lvl="1" indent="0" algn="l" rtl="0">
              <a:spcBef>
                <a:spcPts val="0"/>
              </a:spcBef>
            </a:pPr>
            <a:endParaRPr/>
          </a:p>
          <a:p>
            <a:pPr marL="914400" marR="0" lvl="2" indent="0" algn="l" rtl="0">
              <a:spcBef>
                <a:spcPts val="0"/>
              </a:spcBef>
            </a:pPr>
            <a:endParaRPr/>
          </a:p>
          <a:p>
            <a:pPr marL="1371600" marR="0" lvl="3" indent="0" algn="l" rtl="0">
              <a:spcBef>
                <a:spcPts val="0"/>
              </a:spcBef>
            </a:pPr>
            <a:endParaRPr/>
          </a:p>
          <a:p>
            <a:pPr marL="1828800" marR="0" lvl="4" indent="0" algn="l" rtl="0">
              <a:spcBef>
                <a:spcPts val="0"/>
              </a:spcBef>
            </a:pPr>
            <a:endParaRPr/>
          </a:p>
          <a:p>
            <a:pPr marL="2286000" marR="0" lvl="5" indent="0" algn="l" rtl="0">
              <a:spcBef>
                <a:spcPts val="0"/>
              </a:spcBef>
            </a:pPr>
            <a:endParaRPr/>
          </a:p>
          <a:p>
            <a:pPr marL="2743200" marR="0" lvl="6" indent="0" algn="l" rtl="0">
              <a:spcBef>
                <a:spcPts val="0"/>
              </a:spcBef>
            </a:pPr>
            <a:endParaRPr/>
          </a:p>
          <a:p>
            <a:pPr marL="3200400" marR="0" lvl="7" indent="0" algn="l" rtl="0">
              <a:spcBef>
                <a:spcPts val="0"/>
              </a:spcBef>
            </a:pPr>
            <a:endParaRPr/>
          </a:p>
          <a:p>
            <a:pPr marL="3657600" marR="0" lvl="8" indent="0" algn="l" rtl="0">
              <a:spcBef>
                <a:spcPts val="0"/>
              </a:spcBef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ctrTitle"/>
          </p:nvPr>
        </p:nvSpPr>
        <p:spPr>
          <a:xfrm>
            <a:off x="540668" y="1556792"/>
            <a:ext cx="8062663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Интегрированный урок </a:t>
            </a:r>
            <a:b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(Информатика + математике)</a:t>
            </a:r>
            <a:b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Тема: «Использование языка программирования </a:t>
            </a:r>
            <a:r>
              <a:rPr lang="ru-RU" sz="3200" b="1" i="0" u="none" strike="noStrike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Pascal</a:t>
            </a:r>
            <a:r>
              <a:rPr lang="ru-RU" sz="3200" b="1" i="0" u="none" strike="noStrike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3200" b="1" i="0" u="none" strike="noStrike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lang="ru-RU" sz="3200" b="1" i="0" u="none" strike="noStrike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при решении квадратных уравнений»</a:t>
            </a:r>
            <a:r>
              <a:rPr lang="ru-RU" sz="3200" b="1" i="0" u="none" strike="noStrike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3200" b="1" i="0" u="none" strike="noStrike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endParaRPr lang="ru-RU" sz="3200" b="1" i="0" u="none" strike="noStrik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subTitle" idx="1"/>
          </p:nvPr>
        </p:nvSpPr>
        <p:spPr>
          <a:xfrm>
            <a:off x="2627784" y="4005064"/>
            <a:ext cx="6228692" cy="24231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b="1" i="0" u="none" strike="noStrike" cap="none" dirty="0">
                <a:solidFill>
                  <a:schemeClr val="dk1"/>
                </a:solidFill>
                <a:sym typeface="Arial"/>
              </a:rPr>
              <a:t>Разработали урок</a:t>
            </a:r>
          </a:p>
          <a:p>
            <a:pPr marL="0" marR="0" lvl="0" indent="0" algn="l" rtl="0">
              <a:lnSpc>
                <a:spcPct val="80000"/>
              </a:lnSpc>
              <a:spcBef>
                <a:spcPts val="4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b="1" i="0" u="none" strike="noStrike" cap="none" dirty="0" err="1">
                <a:solidFill>
                  <a:schemeClr val="dk1"/>
                </a:solidFill>
                <a:sym typeface="Arial"/>
              </a:rPr>
              <a:t>Белаш</a:t>
            </a:r>
            <a:r>
              <a:rPr lang="ru-RU" sz="2400" b="1" i="0" u="none" strike="noStrike" cap="none" dirty="0">
                <a:solidFill>
                  <a:schemeClr val="dk1"/>
                </a:solidFill>
                <a:sym typeface="Arial"/>
              </a:rPr>
              <a:t> Мария Александровна, </a:t>
            </a:r>
            <a:endParaRPr lang="en-US" sz="2400" b="1" i="0" u="none" strike="noStrike" cap="none" dirty="0" smtClean="0">
              <a:solidFill>
                <a:schemeClr val="dk1"/>
              </a:solidFill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4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b="1" i="0" u="none" strike="noStrike" cap="none" dirty="0" smtClean="0">
                <a:solidFill>
                  <a:schemeClr val="dk1"/>
                </a:solidFill>
                <a:sym typeface="Arial"/>
              </a:rPr>
              <a:t>учитель информатики</a:t>
            </a:r>
            <a:endParaRPr lang="en-US" sz="2400" b="1" i="0" u="none" strike="noStrike" cap="none" dirty="0" smtClean="0">
              <a:solidFill>
                <a:schemeClr val="dk1"/>
              </a:solidFill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4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b="1" i="0" u="none" strike="noStrike" cap="none" dirty="0" smtClean="0">
                <a:solidFill>
                  <a:schemeClr val="dk1"/>
                </a:solidFill>
                <a:sym typeface="Arial"/>
              </a:rPr>
              <a:t> МБОУ «СОШ № 30» </a:t>
            </a:r>
            <a:r>
              <a:rPr lang="en-US" sz="2400" b="1" i="0" u="none" strike="noStrike" cap="none" dirty="0" smtClean="0">
                <a:solidFill>
                  <a:schemeClr val="dk1"/>
                </a:solidFill>
                <a:sym typeface="Arial"/>
              </a:rPr>
              <a:t> </a:t>
            </a:r>
            <a:r>
              <a:rPr lang="ru-RU" sz="2400" b="1" i="0" u="none" strike="noStrike" cap="none" dirty="0" smtClean="0">
                <a:solidFill>
                  <a:schemeClr val="dk1"/>
                </a:solidFill>
                <a:sym typeface="Arial"/>
              </a:rPr>
              <a:t>г. Энгельс,</a:t>
            </a:r>
            <a:endParaRPr lang="ru-RU" sz="2400" b="1" i="0" u="none" strike="noStrike" cap="none" dirty="0">
              <a:solidFill>
                <a:schemeClr val="dk1"/>
              </a:solidFill>
              <a:sym typeface="Arial"/>
            </a:endParaRPr>
          </a:p>
          <a:p>
            <a:pPr algn="l">
              <a:lnSpc>
                <a:spcPct val="80000"/>
              </a:lnSpc>
              <a:spcBef>
                <a:spcPts val="400"/>
              </a:spcBef>
              <a:buClr>
                <a:schemeClr val="dk1"/>
              </a:buClr>
              <a:buSzPct val="25000"/>
            </a:pPr>
            <a:r>
              <a:rPr lang="ru-RU" sz="2400" b="1" i="0" u="none" strike="noStrike" cap="none" dirty="0" err="1">
                <a:solidFill>
                  <a:schemeClr val="dk1"/>
                </a:solidFill>
                <a:sym typeface="Arial"/>
              </a:rPr>
              <a:t>Кандалова</a:t>
            </a:r>
            <a:r>
              <a:rPr lang="ru-RU" sz="2400" b="1" i="0" u="none" strike="noStrike" cap="none" dirty="0">
                <a:solidFill>
                  <a:schemeClr val="dk1"/>
                </a:solidFill>
                <a:sym typeface="Arial"/>
              </a:rPr>
              <a:t> Светлана Ивановна</a:t>
            </a:r>
            <a:r>
              <a:rPr lang="ru-RU" sz="2400" b="1" i="0" u="none" strike="noStrike" cap="none" dirty="0" smtClean="0">
                <a:solidFill>
                  <a:schemeClr val="dk1"/>
                </a:solidFill>
                <a:sym typeface="Arial"/>
              </a:rPr>
              <a:t>,</a:t>
            </a:r>
            <a:endParaRPr lang="en-US" sz="2400" b="1" i="0" u="none" strike="noStrike" cap="none" dirty="0" smtClean="0">
              <a:solidFill>
                <a:schemeClr val="dk1"/>
              </a:solidFill>
              <a:sym typeface="Arial"/>
            </a:endParaRPr>
          </a:p>
          <a:p>
            <a:pPr algn="l">
              <a:lnSpc>
                <a:spcPct val="80000"/>
              </a:lnSpc>
              <a:spcBef>
                <a:spcPts val="400"/>
              </a:spcBef>
              <a:buClr>
                <a:schemeClr val="dk1"/>
              </a:buClr>
              <a:buSzPct val="25000"/>
            </a:pPr>
            <a:r>
              <a:rPr lang="ru-RU" sz="2400" b="1" i="0" u="none" strike="noStrike" cap="none" dirty="0" smtClean="0">
                <a:solidFill>
                  <a:schemeClr val="dk1"/>
                </a:solidFill>
                <a:sym typeface="Arial"/>
              </a:rPr>
              <a:t> </a:t>
            </a:r>
            <a:r>
              <a:rPr lang="ru-RU" sz="2400" b="1" i="0" u="none" strike="noStrike" cap="none" dirty="0">
                <a:solidFill>
                  <a:schemeClr val="dk1"/>
                </a:solidFill>
                <a:sym typeface="Arial"/>
              </a:rPr>
              <a:t>учитель </a:t>
            </a:r>
            <a:r>
              <a:rPr lang="ru-RU" sz="2400" b="1" dirty="0" smtClean="0">
                <a:solidFill>
                  <a:schemeClr val="dk1"/>
                </a:solidFill>
              </a:rPr>
              <a:t>математики</a:t>
            </a:r>
          </a:p>
          <a:p>
            <a:pPr algn="l">
              <a:lnSpc>
                <a:spcPct val="80000"/>
              </a:lnSpc>
              <a:spcBef>
                <a:spcPts val="400"/>
              </a:spcBef>
              <a:buClr>
                <a:schemeClr val="dk1"/>
              </a:buClr>
              <a:buSzPct val="25000"/>
            </a:pPr>
            <a:r>
              <a:rPr lang="ru-RU" sz="2400" b="1" dirty="0" smtClean="0">
                <a:solidFill>
                  <a:schemeClr val="dk1"/>
                </a:solidFill>
              </a:rPr>
              <a:t>МБОУ </a:t>
            </a:r>
            <a:r>
              <a:rPr lang="ru-RU" sz="2400" b="1" dirty="0">
                <a:solidFill>
                  <a:schemeClr val="dk1"/>
                </a:solidFill>
              </a:rPr>
              <a:t>«СОШ № 30» </a:t>
            </a:r>
            <a:r>
              <a:rPr lang="ru-RU" sz="2400" b="1" dirty="0" smtClean="0">
                <a:solidFill>
                  <a:schemeClr val="dk1"/>
                </a:solidFill>
              </a:rPr>
              <a:t>г. Энгельс</a:t>
            </a:r>
            <a:endParaRPr lang="ru-RU" sz="2400" b="1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40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rPr lang="ru-RU" sz="2000" b="1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pPr marL="0" marR="0" lvl="0" indent="0" algn="l" rtl="0">
              <a:lnSpc>
                <a:spcPct val="80000"/>
              </a:lnSpc>
              <a:spcBef>
                <a:spcPts val="400"/>
              </a:spcBef>
              <a:buClr>
                <a:srgbClr val="888888"/>
              </a:buClr>
              <a:buSzPct val="25000"/>
              <a:buFont typeface="Arial"/>
              <a:buNone/>
            </a:pPr>
            <a:endParaRPr sz="2000" b="1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Shape 91"/>
          <p:cNvSpPr/>
          <p:nvPr/>
        </p:nvSpPr>
        <p:spPr>
          <a:xfrm>
            <a:off x="1043608" y="260647"/>
            <a:ext cx="6984776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ru-RU" sz="18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/>
                <a:cs typeface="Calibri"/>
                <a:sym typeface="Calibri"/>
              </a:rPr>
              <a:t>К</a:t>
            </a:r>
            <a:r>
              <a:rPr lang="ru-RU" sz="3200" b="1" i="0" u="none" strike="noStrike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/>
                <a:cs typeface="Calibri"/>
                <a:sym typeface="Calibri"/>
              </a:rPr>
              <a:t>вадратное </a:t>
            </a: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/>
                <a:cs typeface="Calibri"/>
                <a:sym typeface="Calibri"/>
              </a:rPr>
              <a:t>уравнение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7" name="Shape 217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457200" y="1412775"/>
                <a:ext cx="8229600" cy="47133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342900" marR="0" lvl="0" indent="-342900" algn="l" rtl="0">
                  <a:spcBef>
                    <a:spcPts val="6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Если </a:t>
                </a:r>
                <a:r>
                  <a:rPr lang="ru-RU" sz="2400" b="0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D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&lt; 0, корней нет;</a:t>
                </a:r>
              </a:p>
              <a:p>
                <a:pPr marL="342900" marR="0" lvl="0" indent="-342900" algn="l" rtl="0">
                  <a:spcBef>
                    <a:spcPts val="6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Если </a:t>
                </a:r>
                <a:r>
                  <a:rPr lang="ru-RU" sz="2400" b="0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D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= 0, есть ровно один корень;</a:t>
                </a:r>
              </a:p>
              <a:p>
                <a:pPr marL="342900" marR="0" lvl="0" indent="-342900" algn="l" rtl="0">
                  <a:spcBef>
                    <a:spcPts val="6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endParaRPr lang="ru-RU" sz="2400" b="1" i="1" u="none" strike="noStrike" cap="none" dirty="0" smtClean="0">
                  <a:solidFill>
                    <a:schemeClr val="dk1"/>
                  </a:solidFill>
                  <a:latin typeface="Cambria Math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spcBef>
                    <a:spcPts val="6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𝒙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=</m:t>
                      </m:r>
                      <m:f>
                        <m:fPr>
                          <m:ctrlP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</m:ctrlPr>
                        </m:fPr>
                        <m:num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−</m:t>
                          </m:r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𝒃</m:t>
                          </m:r>
                        </m:num>
                        <m:den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𝟐</m:t>
                          </m:r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ru-RU" sz="2400" b="1" i="0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spcBef>
                    <a:spcPts val="6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Если </a:t>
                </a:r>
                <a:r>
                  <a:rPr lang="ru-RU" sz="2400" b="0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D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&gt; 0, корней будет два.</a:t>
                </a:r>
              </a:p>
              <a:p>
                <a:pPr marL="342900" marR="0" lvl="0" indent="-342900" algn="l" rtl="0">
                  <a:spcBef>
                    <a:spcPts val="640"/>
                  </a:spcBef>
                  <a:buClr>
                    <a:schemeClr val="dk1"/>
                  </a:buClr>
                  <a:buSzPct val="100000"/>
                  <a:buFont typeface="Arial"/>
                  <a:buNone/>
                </a:pPr>
                <a:endParaRPr sz="2800" b="0" i="0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</p:txBody>
          </p:sp>
        </mc:Choice>
        <mc:Fallback xmlns="">
          <p:sp>
            <p:nvSpPr>
              <p:cNvPr id="217" name="Shape 217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12775"/>
                <a:ext cx="8229600" cy="4713386"/>
              </a:xfrm>
              <a:prstGeom prst="rect">
                <a:avLst/>
              </a:prstGeom>
              <a:blipFill rotWithShape="1">
                <a:blip r:embed="rId3"/>
                <a:stretch>
                  <a:fillRect l="-1185" t="-90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2269794" y="4149080"/>
                <a:ext cx="4572000" cy="201568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sz="2400" b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𝒃</m:t>
                          </m:r>
                          <m:r>
                            <a:rPr lang="en-US" sz="2400" b="1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ru-RU" sz="24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400" b="1" i="1">
                                  <a:latin typeface="Cambria Math"/>
                                </a:rPr>
                                <m:t>𝑫</m:t>
                              </m:r>
                            </m:e>
                          </m:rad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ru-RU" sz="2400" b="1" dirty="0">
                  <a:latin typeface="+mn-lt"/>
                </a:endParaRPr>
              </a:p>
              <a:p>
                <a:r>
                  <a:rPr lang="en-US" sz="2400" b="1" dirty="0">
                    <a:latin typeface="+mn-lt"/>
                  </a:rPr>
                  <a:t> </a:t>
                </a:r>
                <a:endParaRPr lang="ru-RU" sz="2400" b="1" dirty="0"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1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en-US" sz="2400" b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𝒃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ru-RU" sz="24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400" b="1" i="1">
                                  <a:latin typeface="Cambria Math"/>
                                </a:rPr>
                                <m:t>𝑫</m:t>
                              </m:r>
                            </m:e>
                          </m:rad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ru-RU" sz="2400" b="1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9794" y="4149080"/>
                <a:ext cx="4572000" cy="201568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/>
                <a:cs typeface="Calibri"/>
                <a:sym typeface="Calibri"/>
              </a:rPr>
              <a:t>Задание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0" name="Shape 230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5259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342900" marR="0" lvl="0" indent="-342900" algn="l" rtl="0"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3200" b="0" i="0" u="none" strike="noStrike" cap="none" dirty="0" smtClean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 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sym typeface="Arial"/>
                  </a:rPr>
                  <a:t>Задача. Решить квадратное уравнение</a:t>
                </a:r>
              </a:p>
              <a:p>
                <a:pPr marL="342900" marR="0" lvl="0" indent="-342900" algn="ctr" rtl="0"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endParaRPr lang="en-US" sz="3200" i="1" dirty="0" smtClean="0">
                  <a:solidFill>
                    <a:schemeClr val="dk1"/>
                  </a:solidFill>
                  <a:latin typeface="+mn-lt"/>
                </a:endParaRPr>
              </a:p>
              <a:p>
                <a:pPr marL="342900" marR="0" lvl="0" indent="-342900" algn="ctr" rtl="0"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b="0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Arial"/>
                            </a:rPr>
                          </m:ctrlPr>
                        </m:sSupPr>
                        <m:e>
                          <m:r>
                            <a:rPr lang="en-US" sz="2400" b="0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Arial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Arial"/>
                            </a:rPr>
                            <m:t>2</m:t>
                          </m:r>
                        </m:sup>
                      </m:sSup>
                      <m:r>
                        <a:rPr lang="en-US" sz="2400" b="0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Arial"/>
                        </a:rPr>
                        <m:t>−2</m:t>
                      </m:r>
                      <m:r>
                        <a:rPr lang="en-US" sz="2400" b="0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Arial"/>
                        </a:rPr>
                        <m:t>𝑥</m:t>
                      </m:r>
                      <m:r>
                        <a:rPr lang="en-US" sz="2400" b="0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Arial"/>
                        </a:rPr>
                        <m:t>−3=0</m:t>
                      </m:r>
                    </m:oMath>
                  </m:oMathPara>
                </a14:m>
                <a:endParaRPr lang="ru-RU" sz="2400" b="0" i="0" u="none" strike="noStrike" cap="none" dirty="0" smtClean="0">
                  <a:solidFill>
                    <a:schemeClr val="dk1"/>
                  </a:solidFill>
                  <a:latin typeface="+mn-lt"/>
                  <a:sym typeface="Arial"/>
                </a:endParaRPr>
              </a:p>
              <a:p>
                <a:pPr marL="342900" marR="0" lvl="0" indent="-342900" algn="ctr" rtl="0"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endParaRPr lang="en-US" sz="2400" b="0" i="0" u="none" strike="noStrike" cap="none" dirty="0" smtClean="0">
                  <a:solidFill>
                    <a:schemeClr val="dk1"/>
                  </a:solidFill>
                  <a:latin typeface="+mn-lt"/>
                  <a:sym typeface="Arial"/>
                </a:endParaRPr>
              </a:p>
              <a:p>
                <a:pPr indent="-342900" algn="ctr">
                  <a:spcBef>
                    <a:spcPts val="0"/>
                  </a:spcBef>
                  <a:buSzPct val="25000"/>
                  <a:buNone/>
                </a:pPr>
                <a:r>
                  <a:rPr lang="en-US" sz="2400" dirty="0" smtClean="0">
                    <a:solidFill>
                      <a:schemeClr val="dk1"/>
                    </a:solidFill>
                  </a:rPr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solidFill>
                              <a:schemeClr val="dk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dk1"/>
                            </a:solidFill>
                            <a:latin typeface="Cambria Math"/>
                          </a:rPr>
                          <m:t>5</m:t>
                        </m:r>
                        <m:r>
                          <a:rPr lang="en-US" sz="2400" i="1">
                            <a:solidFill>
                              <a:schemeClr val="dk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dk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dk1"/>
                        </a:solidFill>
                        <a:latin typeface="Cambria Math"/>
                      </a:rPr>
                      <m:t>+3</m:t>
                    </m:r>
                    <m:r>
                      <a:rPr lang="en-US" sz="2400" i="1">
                        <a:solidFill>
                          <a:schemeClr val="dk1"/>
                        </a:solidFill>
                        <a:latin typeface="Cambria Math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dk1"/>
                        </a:solidFill>
                        <a:latin typeface="Cambria Math"/>
                      </a:rPr>
                      <m:t>+7</m:t>
                    </m:r>
                    <m:r>
                      <a:rPr lang="en-US" sz="2400" i="1">
                        <a:solidFill>
                          <a:schemeClr val="dk1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ru-RU" sz="2400" dirty="0" smtClean="0">
                  <a:solidFill>
                    <a:schemeClr val="dk1"/>
                  </a:solidFill>
                  <a:latin typeface="+mn-lt"/>
                </a:endParaRPr>
              </a:p>
              <a:p>
                <a:pPr indent="-342900" algn="ctr">
                  <a:spcBef>
                    <a:spcPts val="0"/>
                  </a:spcBef>
                  <a:buSzPct val="25000"/>
                  <a:buNone/>
                </a:pPr>
                <a:endParaRPr lang="ru-RU" sz="2400" dirty="0">
                  <a:solidFill>
                    <a:schemeClr val="dk1"/>
                  </a:solidFill>
                  <a:latin typeface="+mn-lt"/>
                </a:endParaRPr>
              </a:p>
              <a:p>
                <a:pPr indent="-342900" algn="ctr">
                  <a:spcBef>
                    <a:spcPts val="0"/>
                  </a:spcBef>
                  <a:buSzPct val="25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>
                              <a:solidFill>
                                <a:schemeClr val="dk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dk1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dk1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dk1"/>
                          </a:solidFill>
                          <a:latin typeface="Cambria Math"/>
                        </a:rPr>
                        <m:t>+1</m:t>
                      </m:r>
                      <m:r>
                        <a:rPr lang="en-US" sz="2400" i="1">
                          <a:solidFill>
                            <a:schemeClr val="dk1"/>
                          </a:solidFill>
                          <a:latin typeface="Cambria Math"/>
                        </a:rPr>
                        <m:t>2</m:t>
                      </m:r>
                      <m:r>
                        <a:rPr lang="en-US" sz="2400" i="1">
                          <a:solidFill>
                            <a:schemeClr val="dk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dk1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i="1">
                          <a:solidFill>
                            <a:schemeClr val="dk1"/>
                          </a:solidFill>
                          <a:latin typeface="Cambria Math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chemeClr val="dk1"/>
                          </a:solidFill>
                          <a:latin typeface="Cambria Math"/>
                        </a:rPr>
                        <m:t>6</m:t>
                      </m:r>
                      <m:r>
                        <a:rPr lang="en-US" sz="2400" i="1">
                          <a:solidFill>
                            <a:schemeClr val="dk1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ru-RU" sz="2400" dirty="0">
                  <a:solidFill>
                    <a:schemeClr val="dk1"/>
                  </a:solidFill>
                  <a:latin typeface="+mn-lt"/>
                </a:endParaRPr>
              </a:p>
              <a:p>
                <a:pPr marL="342900" marR="0" lvl="0" indent="-342900" algn="l" rtl="0"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endParaRPr lang="ru-RU" sz="32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342900" marR="0" lvl="0" indent="-342900" algn="l" rtl="0">
                  <a:spcBef>
                    <a:spcPts val="640"/>
                  </a:spcBef>
                  <a:buClr>
                    <a:schemeClr val="dk1"/>
                  </a:buClr>
                  <a:buSzPct val="100000"/>
                  <a:buFont typeface="Arial"/>
                  <a:buNone/>
                </a:pPr>
                <a:endParaRPr sz="32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mc:Choice>
        <mc:Fallback xmlns="">
          <p:sp>
            <p:nvSpPr>
              <p:cNvPr id="230" name="Shape 230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52596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Calibri"/>
                <a:cs typeface="Calibri"/>
                <a:sym typeface="Calibri"/>
              </a:rPr>
              <a:t>Решение 1 уравнения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1" name="Shape 241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5259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indent="-342900">
                  <a:spcBef>
                    <a:spcPts val="0"/>
                  </a:spcBef>
                  <a:buSzPct val="25000"/>
                  <a:buNone/>
                </a:pPr>
                <a:r>
                  <a:rPr lang="ru-RU" sz="2400" b="1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Первое уравнение: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</a:br>
                <a:endParaRPr lang="ru-RU" sz="2400" b="0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indent="-342900">
                  <a:spcBef>
                    <a:spcPts val="0"/>
                  </a:spcBef>
                  <a:buSzPct val="25000"/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solidFill>
                              <a:schemeClr val="dk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dk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dk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chemeClr val="dk1"/>
                        </a:solidFill>
                        <a:latin typeface="Cambria Math"/>
                      </a:rPr>
                      <m:t>−</m:t>
                    </m:r>
                    <m:r>
                      <a:rPr lang="en-US" sz="2400" i="1">
                        <a:solidFill>
                          <a:schemeClr val="dk1"/>
                        </a:solidFill>
                        <a:latin typeface="Cambria Math"/>
                      </a:rPr>
                      <m:t>2</m:t>
                    </m:r>
                    <m:r>
                      <a:rPr lang="en-US" sz="2400" i="1">
                        <a:solidFill>
                          <a:schemeClr val="dk1"/>
                        </a:solidFill>
                        <a:latin typeface="Cambria Math"/>
                      </a:rPr>
                      <m:t>𝑥</m:t>
                    </m:r>
                    <m:r>
                      <a:rPr lang="en-US" sz="2400" i="1">
                        <a:solidFill>
                          <a:schemeClr val="dk1"/>
                        </a:solidFill>
                        <a:latin typeface="Cambria Math"/>
                      </a:rPr>
                      <m:t>−</m:t>
                    </m:r>
                    <m:r>
                      <a:rPr lang="en-US" sz="2400" i="1">
                        <a:solidFill>
                          <a:schemeClr val="dk1"/>
                        </a:solidFill>
                        <a:latin typeface="Cambria Math"/>
                      </a:rPr>
                      <m:t>3</m:t>
                    </m:r>
                    <m:r>
                      <a:rPr lang="en-US" sz="2400" i="1">
                        <a:solidFill>
                          <a:schemeClr val="dk1"/>
                        </a:solidFill>
                        <a:latin typeface="Cambria Math"/>
                      </a:rPr>
                      <m:t>=</m:t>
                    </m:r>
                    <m:r>
                      <a:rPr lang="en-US" sz="2400" i="1">
                        <a:solidFill>
                          <a:schemeClr val="dk1"/>
                        </a:solidFill>
                        <a:latin typeface="Cambria Math"/>
                      </a:rPr>
                      <m:t>0</m:t>
                    </m:r>
                    <m:r>
                      <a:rPr lang="en-US" sz="2400" b="0" i="0" smtClean="0">
                        <a:solidFill>
                          <a:schemeClr val="dk1"/>
                        </a:solidFill>
                        <a:latin typeface="Cambria Math"/>
                      </a:rPr>
                      <m:t>  </m:t>
                    </m:r>
                  </m:oMath>
                </a14:m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⇒ </a:t>
                </a:r>
              </a:p>
              <a:p>
                <a:pPr marL="342900" marR="0" lvl="0" indent="-342900" algn="l" rtl="0">
                  <a:spcBef>
                    <a:spcPts val="6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1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a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= 1; </a:t>
                </a:r>
                <a:r>
                  <a:rPr lang="ru-RU" sz="2400" b="0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b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= −2; </a:t>
                </a:r>
                <a:r>
                  <a:rPr lang="ru-RU" sz="2400" b="0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c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= −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3;</a:t>
                </a:r>
              </a:p>
              <a:p>
                <a:pPr marL="342900" marR="0" lvl="0" indent="-342900" algn="l" rtl="0">
                  <a:spcBef>
                    <a:spcPts val="6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1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D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= (−2)</a:t>
                </a:r>
                <a:r>
                  <a:rPr lang="ru-RU" sz="2400" b="0" i="0" u="none" strike="noStrike" cap="none" baseline="30000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2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− 4 · 1 · (−3) = 16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.</a:t>
                </a:r>
                <a:endParaRPr lang="en-US" sz="2400" b="0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spcBef>
                    <a:spcPts val="6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1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D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&gt; 0 ⇒ уравнение имеет два корня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.</a:t>
                </a:r>
              </a:p>
              <a:p>
                <a:pPr marL="342900" marR="0" lvl="0" indent="-342900" algn="l" rtl="0">
                  <a:spcBef>
                    <a:spcPts val="6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endParaRPr lang="en-US" sz="2400" b="0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lvl="0" indent="-342900">
                  <a:buSzPct val="25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0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</m:ctrlPr>
                        </m:sSubPr>
                        <m:e>
                          <m:r>
                            <a:rPr lang="en-US" sz="2400" b="0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1</m:t>
                          </m:r>
                        </m:sub>
                      </m:sSub>
                      <m:r>
                        <a:rPr lang="en-US" sz="2400" b="0" i="1" u="none" strike="noStrike" cap="none" smtClean="0">
                          <a:solidFill>
                            <a:srgbClr val="FF0000"/>
                          </a:solidFill>
                          <a:latin typeface="Cambria Math"/>
                          <a:sym typeface="Calibri"/>
                        </a:rPr>
                        <m:t>=</m:t>
                      </m:r>
                      <m:f>
                        <m:fPr>
                          <m:ctrlPr>
                            <a:rPr lang="en-US" sz="2400" b="0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</m:ctrlPr>
                        </m:fPr>
                        <m:num>
                          <m:r>
                            <a:rPr lang="en-US" sz="2400" b="0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2</m:t>
                          </m:r>
                          <m:r>
                            <a:rPr lang="en-US" sz="2400" b="0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en-US" sz="2400" b="0" i="1" u="none" strike="noStrike" cap="none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sym typeface="Calibri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0" i="1" u="none" strike="noStrike" cap="none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sym typeface="Calibri"/>
                                </a:rPr>
                                <m:t>16</m:t>
                              </m:r>
                            </m:e>
                          </m:rad>
                        </m:num>
                        <m:den>
                          <m:r>
                            <a:rPr lang="en-US" sz="2400" b="0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2</m:t>
                          </m:r>
                          <m:r>
                            <a:rPr lang="en-US" sz="2400" b="0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∗</m:t>
                          </m:r>
                          <m:r>
                            <a:rPr lang="en-US" sz="2400" b="0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1</m:t>
                          </m:r>
                        </m:den>
                      </m:f>
                      <m:r>
                        <a:rPr lang="en-US" sz="2400" b="0" i="1" u="none" strike="noStrike" cap="none" smtClean="0">
                          <a:solidFill>
                            <a:srgbClr val="FF0000"/>
                          </a:solidFill>
                          <a:latin typeface="Cambria Math"/>
                          <a:sym typeface="Calibri"/>
                        </a:rPr>
                        <m:t>=</m:t>
                      </m:r>
                      <m:r>
                        <a:rPr lang="en-US" sz="2400" b="0" i="1" u="none" strike="noStrike" cap="none" smtClean="0">
                          <a:solidFill>
                            <a:srgbClr val="FF0000"/>
                          </a:solidFill>
                          <a:latin typeface="Cambria Math"/>
                          <a:sym typeface="Calibri"/>
                        </a:rPr>
                        <m:t>3</m:t>
                      </m:r>
                      <m:r>
                        <a:rPr lang="en-US" sz="2400" b="0" i="1" u="none" strike="noStrike" cap="none" smtClean="0">
                          <a:solidFill>
                            <a:srgbClr val="FF0000"/>
                          </a:solidFill>
                          <a:latin typeface="Cambria Math"/>
                          <a:sym typeface="Calibri"/>
                        </a:rPr>
                        <m:t> </m:t>
                      </m:r>
                      <m:sSub>
                        <m:sSubPr>
                          <m:ctrlPr>
                            <a:rPr lang="ru-RU" sz="2400" i="1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/>
                          <a:sym typeface="Calibri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2</m:t>
                          </m:r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latin typeface="Cambria Math"/>
                                  <a:sym typeface="Calibri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latin typeface="Cambria Math"/>
                                  <a:sym typeface="Calibri"/>
                                </a:rPr>
                                <m:t>16</m:t>
                              </m:r>
                            </m:e>
                          </m:rad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2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∗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1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/>
                          <a:sym typeface="Calibri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/>
                          <a:sym typeface="Calibri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/>
                          <a:sym typeface="Calibri"/>
                        </a:rPr>
                        <m:t>1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/>
                          <a:sym typeface="Calibri"/>
                        </a:rPr>
                        <m:t> </m:t>
                      </m:r>
                    </m:oMath>
                  </m:oMathPara>
                </a14:m>
                <a:endParaRPr lang="ru-RU" sz="2400" b="0" i="0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spcBef>
                    <a:spcPts val="640"/>
                  </a:spcBef>
                  <a:buClr>
                    <a:schemeClr val="dk1"/>
                  </a:buClr>
                  <a:buSzPct val="100000"/>
                  <a:buFont typeface="Arial"/>
                  <a:buNone/>
                </a:pPr>
                <a:endParaRPr sz="3200" b="0" i="0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</p:txBody>
          </p:sp>
        </mc:Choice>
        <mc:Fallback xmlns="">
          <p:sp>
            <p:nvSpPr>
              <p:cNvPr id="241" name="Shape 241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525963"/>
              </a:xfrm>
              <a:prstGeom prst="rect">
                <a:avLst/>
              </a:prstGeom>
              <a:blipFill rotWithShape="1">
                <a:blip r:embed="rId3"/>
                <a:stretch>
                  <a:fillRect l="-1185" t="-107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/>
                <a:cs typeface="Calibri"/>
                <a:sym typeface="Calibri"/>
              </a:rPr>
              <a:t>Решение 2 и 3 уравнения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3" name="Shape 253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90063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342900" marR="0" lvl="0" indent="-342900" algn="l" rtl="0">
                  <a:lnSpc>
                    <a:spcPct val="90000"/>
                  </a:lnSpc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1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Второе уравнение:</a:t>
                </a:r>
                <a:endParaRPr lang="en-US" sz="2400" b="1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90000"/>
                  </a:lnSpc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5x</a:t>
                </a:r>
                <a:r>
                  <a:rPr lang="ru-RU" sz="2400" b="0" i="0" u="none" strike="noStrike" cap="none" baseline="30000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2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+ 3 x +   7 = 0 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⇒</a:t>
                </a:r>
                <a:endParaRPr lang="en-US" sz="2400" b="0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90000"/>
                  </a:lnSpc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1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a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= 5; </a:t>
                </a:r>
                <a:r>
                  <a:rPr lang="ru-RU" sz="2400" b="0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b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= 3; </a:t>
                </a:r>
                <a:r>
                  <a:rPr lang="ru-RU" sz="2400" b="0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c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= 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7;</a:t>
                </a:r>
                <a:endParaRPr lang="en-US" sz="2400" b="0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90000"/>
                  </a:lnSpc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1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D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= 3</a:t>
                </a:r>
                <a:r>
                  <a:rPr lang="ru-RU" sz="2400" b="0" i="0" u="none" strike="noStrike" cap="none" baseline="30000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2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− 4 · 5 · 7 = 9 − 140 = −131.</a:t>
                </a:r>
              </a:p>
              <a:p>
                <a:pPr marL="342900" marR="0" lvl="0" indent="-342900" algn="l" rtl="0">
                  <a:lnSpc>
                    <a:spcPct val="90000"/>
                  </a:lnSpc>
                  <a:spcBef>
                    <a:spcPts val="52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Дискриминант отрицательный, корней нет. </a:t>
                </a:r>
              </a:p>
              <a:p>
                <a:pPr marL="342900" marR="0" lvl="0" indent="-342900" algn="l" rtl="0">
                  <a:lnSpc>
                    <a:spcPct val="90000"/>
                  </a:lnSpc>
                  <a:spcBef>
                    <a:spcPts val="52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endParaRPr lang="ru-RU" sz="2400" b="0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90000"/>
                  </a:lnSpc>
                  <a:spcBef>
                    <a:spcPts val="52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1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Третье уравнение:</a:t>
                </a:r>
                <a:endParaRPr lang="en-US" sz="2400" b="1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90000"/>
                  </a:lnSpc>
                  <a:spcBef>
                    <a:spcPts val="52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1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x</a:t>
                </a:r>
                <a:r>
                  <a:rPr lang="ru-RU" sz="2400" b="0" i="0" u="none" strike="noStrike" cap="none" baseline="30000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2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+ 12</a:t>
                </a:r>
                <a:r>
                  <a:rPr lang="ru-RU" sz="2400" b="0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x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+ 36 = 0 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⇒</a:t>
                </a:r>
                <a:endParaRPr lang="en-US" sz="2400" b="0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90000"/>
                  </a:lnSpc>
                  <a:spcBef>
                    <a:spcPts val="52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a 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= 1; b = 12; c = </a:t>
                </a: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36;</a:t>
                </a:r>
                <a:endParaRPr lang="en-US" sz="2400" b="0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90000"/>
                  </a:lnSpc>
                  <a:spcBef>
                    <a:spcPts val="52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D 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= 12</a:t>
                </a:r>
                <a:r>
                  <a:rPr lang="ru-RU" sz="2400" b="0" i="0" u="none" strike="noStrike" cap="none" baseline="30000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2</a:t>
                </a: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− 4 · 1 · 36 = 0.</a:t>
                </a:r>
              </a:p>
              <a:p>
                <a:pPr marL="342900" marR="0" lvl="0" indent="-342900" algn="l" rtl="0">
                  <a:lnSpc>
                    <a:spcPct val="90000"/>
                  </a:lnSpc>
                  <a:spcBef>
                    <a:spcPts val="52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D = 0 ⇒ уравнение имеет один корень </a:t>
                </a:r>
                <a:endParaRPr lang="en-US" sz="2400" b="0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90000"/>
                  </a:lnSpc>
                  <a:spcBef>
                    <a:spcPts val="52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u="none" strike="noStrike" cap="none" smtClean="0">
                          <a:solidFill>
                            <a:srgbClr val="FF0000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𝒙</m:t>
                      </m:r>
                      <m:r>
                        <a:rPr lang="en-US" sz="2400" b="1" i="1" u="none" strike="noStrike" cap="none" smtClean="0">
                          <a:solidFill>
                            <a:srgbClr val="FF0000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=</m:t>
                      </m:r>
                      <m:f>
                        <m:fPr>
                          <m:ctrlPr>
                            <a:rPr lang="en-US" sz="2400" b="1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</m:ctrlPr>
                        </m:fPr>
                        <m:num>
                          <m:r>
                            <a:rPr lang="en-US" sz="2400" b="1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−</m:t>
                          </m:r>
                          <m:r>
                            <a:rPr lang="en-US" sz="2400" b="1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𝟏𝟐</m:t>
                          </m:r>
                        </m:num>
                        <m:den>
                          <m:r>
                            <a:rPr lang="en-US" sz="2400" b="1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𝟐</m:t>
                          </m:r>
                          <m:r>
                            <a:rPr lang="en-US" sz="2400" b="1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∗</m:t>
                          </m:r>
                          <m:r>
                            <a:rPr lang="en-US" sz="2400" b="1" i="1" u="none" strike="noStrike" cap="none" smtClean="0">
                              <a:solidFill>
                                <a:srgbClr val="FF0000"/>
                              </a:solidFill>
                              <a:latin typeface="Cambria Math"/>
                              <a:sym typeface="Calibri"/>
                            </a:rPr>
                            <m:t>𝟏</m:t>
                          </m:r>
                        </m:den>
                      </m:f>
                      <m:r>
                        <a:rPr lang="en-US" sz="2400" b="1" i="1" u="none" strike="noStrike" cap="none" smtClean="0">
                          <a:solidFill>
                            <a:srgbClr val="FF0000"/>
                          </a:solidFill>
                          <a:latin typeface="Cambria Math"/>
                          <a:sym typeface="Calibri"/>
                        </a:rPr>
                        <m:t>=−</m:t>
                      </m:r>
                      <m:r>
                        <a:rPr lang="en-US" sz="2400" b="1" i="1" u="none" strike="noStrike" cap="none" smtClean="0">
                          <a:solidFill>
                            <a:srgbClr val="FF0000"/>
                          </a:solidFill>
                          <a:latin typeface="Cambria Math"/>
                          <a:sym typeface="Calibri"/>
                        </a:rPr>
                        <m:t>𝟔</m:t>
                      </m:r>
                    </m:oMath>
                  </m:oMathPara>
                </a14:m>
                <a:endParaRPr lang="ru-RU" sz="2400" b="1" i="0" u="none" strike="noStrike" cap="none" dirty="0">
                  <a:solidFill>
                    <a:srgbClr val="FF0000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90000"/>
                  </a:lnSpc>
                  <a:spcBef>
                    <a:spcPts val="52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600" b="0" i="0" u="none" strike="noStrike" cap="none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</a:p>
              <a:p>
                <a:pPr marL="342900" marR="0" lvl="0" indent="-342900" algn="l" rtl="0">
                  <a:lnSpc>
                    <a:spcPct val="90000"/>
                  </a:lnSpc>
                  <a:spcBef>
                    <a:spcPts val="592"/>
                  </a:spcBef>
                  <a:buClr>
                    <a:schemeClr val="dk1"/>
                  </a:buClr>
                  <a:buSzPct val="98666"/>
                  <a:buFont typeface="Arial"/>
                  <a:buNone/>
                </a:pPr>
                <a:endParaRPr sz="295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mc:Choice>
        <mc:Fallback xmlns="">
          <p:sp>
            <p:nvSpPr>
              <p:cNvPr id="253" name="Shape 253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900634"/>
              </a:xfrm>
              <a:prstGeom prst="rect">
                <a:avLst/>
              </a:prstGeom>
              <a:blipFill rotWithShape="1">
                <a:blip r:embed="rId3"/>
                <a:stretch>
                  <a:fillRect l="-1185" t="-174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Calibri"/>
                <a:cs typeface="Calibri"/>
                <a:sym typeface="Calibri"/>
              </a:rPr>
              <a:t>Словесная модель</a:t>
            </a:r>
          </a:p>
        </p:txBody>
      </p:sp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457200" y="1196751"/>
            <a:ext cx="8686800" cy="49294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1" indent="22225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ru-RU" sz="2400" b="1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Называем </a:t>
            </a:r>
            <a:r>
              <a:rPr lang="ru-RU" sz="2400" b="1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программу</a:t>
            </a:r>
          </a:p>
          <a:p>
            <a:pPr marL="0" marR="0" lvl="1" indent="22225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endParaRPr lang="ru-RU" sz="2400" b="1" i="0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1" indent="22225" algn="l" rtl="0">
              <a:spcBef>
                <a:spcPts val="40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ru-RU" sz="2400" b="1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Описываем необходимые </a:t>
            </a:r>
            <a:r>
              <a:rPr lang="ru-RU" sz="2400" b="1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данные</a:t>
            </a:r>
          </a:p>
          <a:p>
            <a:pPr marL="0" marR="0" lvl="1" indent="22225" algn="l" rtl="0">
              <a:spcBef>
                <a:spcPts val="40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endParaRPr lang="ru-RU" sz="2400" b="1" i="0" u="none" strike="noStrike" cap="none" dirty="0" smtClean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1" indent="22225" algn="l" rtl="0">
              <a:spcBef>
                <a:spcPts val="40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ru-RU" sz="2400" b="1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Вводим  </a:t>
            </a:r>
            <a:r>
              <a:rPr lang="ru-RU" sz="2400" b="1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коэффициенты  a, b, c</a:t>
            </a:r>
            <a:r>
              <a:rPr lang="ru-RU" sz="2400" b="1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</a:t>
            </a:r>
          </a:p>
          <a:p>
            <a:pPr marL="0" marR="0" lvl="1" indent="22225" algn="l" rtl="0">
              <a:spcBef>
                <a:spcPts val="40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endParaRPr lang="ru-RU" sz="2400" b="1" i="0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1" indent="22225" algn="l" rtl="0">
              <a:spcBef>
                <a:spcPts val="40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ru-RU" sz="2400" b="1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Считаем  </a:t>
            </a:r>
            <a:r>
              <a:rPr lang="ru-RU" sz="2400" b="1" i="1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</a:t>
            </a:r>
            <a:r>
              <a:rPr lang="ru-RU" sz="2400" b="1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= </a:t>
            </a:r>
            <a:r>
              <a:rPr lang="ru-RU" sz="2400" b="1" i="1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b</a:t>
            </a:r>
            <a:r>
              <a:rPr lang="ru-RU" sz="2400" b="1" i="0" u="none" strike="noStrike" cap="none" baseline="300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2</a:t>
            </a:r>
            <a:r>
              <a:rPr lang="ru-RU" sz="2400" b="1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− 4</a:t>
            </a:r>
            <a:r>
              <a:rPr lang="ru-RU" sz="2400" b="1" i="1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ac</a:t>
            </a:r>
            <a:r>
              <a:rPr lang="ru-RU" sz="2400" b="1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</a:t>
            </a:r>
          </a:p>
          <a:p>
            <a:pPr marL="0" marR="0" lvl="1" indent="22225" algn="l" rtl="0">
              <a:spcBef>
                <a:spcPts val="40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endParaRPr lang="ru-RU" sz="2400" b="1" i="0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1" indent="22225" algn="l" rtl="0">
              <a:spcBef>
                <a:spcPts val="40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ru-RU" sz="2400" b="1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Проверяем условие с помощью полного условного оператора IF </a:t>
            </a:r>
            <a:endParaRPr lang="ru-RU" sz="2400" b="1" i="0" u="none" strike="noStrike" cap="none" dirty="0" smtClean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1" indent="22225" algn="l" rtl="0">
              <a:spcBef>
                <a:spcPts val="40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endParaRPr lang="ru-RU" sz="2400" b="1" i="0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22225" algn="l" rtl="0">
              <a:spcBef>
                <a:spcPts val="4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b="1" i="1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/>
            </a:r>
            <a:br>
              <a:rPr lang="ru-RU" sz="2400" b="1" i="1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</a:br>
            <a:endParaRPr lang="ru-RU" sz="2400" b="1" i="1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22225" algn="l" rtl="0">
              <a:spcBef>
                <a:spcPts val="4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b="1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 </a:t>
            </a:r>
          </a:p>
          <a:p>
            <a:pPr marL="0" marR="0" lvl="0" indent="22225" algn="l" rtl="0">
              <a:spcBef>
                <a:spcPts val="4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b="1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 </a:t>
            </a:r>
            <a:endParaRPr sz="2400" b="0" i="0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>
            <a:spLocks noGrp="1"/>
          </p:cNvSpPr>
          <p:nvPr>
            <p:ph type="title"/>
          </p:nvPr>
        </p:nvSpPr>
        <p:spPr>
          <a:xfrm>
            <a:off x="539552" y="13545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Calibri"/>
                <a:cs typeface="Calibri"/>
                <a:sym typeface="Calibri"/>
              </a:rPr>
              <a:t>Словесная модель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8" name="Shape 278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457200" y="1196751"/>
                <a:ext cx="8686800" cy="49294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lvl="1" indent="0">
                  <a:spcBef>
                    <a:spcPts val="0"/>
                  </a:spcBef>
                  <a:buSzPct val="100000"/>
                  <a:buNone/>
                </a:pPr>
                <a:r>
                  <a:rPr lang="ru-RU" sz="2400" b="1" dirty="0" smtClean="0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6</a:t>
                </a:r>
                <a:r>
                  <a:rPr lang="ru-RU" sz="2400" b="1" dirty="0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. Если D &gt;0, </a:t>
                </a:r>
                <a:r>
                  <a:rPr lang="ru-RU" sz="2400" b="1" dirty="0" smtClean="0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то</a:t>
                </a:r>
                <a:endParaRPr lang="ru-RU" sz="2400" b="1" i="1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0" lvl="1" indent="0">
                  <a:spcBef>
                    <a:spcPts val="0"/>
                  </a:spcBef>
                  <a:buSzPct val="100000"/>
                  <a:buNone/>
                </a:pPr>
                <a:endParaRPr lang="ru-RU" sz="2000" b="1" i="1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0" lvl="1" indent="0">
                  <a:spcBef>
                    <a:spcPts val="0"/>
                  </a:spcBef>
                  <a:buSzPct val="100000"/>
                  <a:buNone/>
                </a:pPr>
                <a:r>
                  <a:rPr lang="ru-RU" sz="2400" b="1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7</a:t>
                </a:r>
                <a:r>
                  <a:rPr lang="ru-RU" sz="2400" b="1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.   </a:t>
                </a:r>
                <a:r>
                  <a:rPr lang="ru-RU" sz="2400" b="1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Вывод ответа</a:t>
                </a:r>
              </a:p>
              <a:p>
                <a:pPr marL="0" lvl="1" indent="0">
                  <a:spcBef>
                    <a:spcPts val="0"/>
                  </a:spcBef>
                  <a:buSzPct val="100000"/>
                  <a:buNone/>
                </a:pPr>
                <a:endParaRPr lang="ru-RU" sz="2400" b="1" i="0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0" marR="0" lvl="1" indent="0" algn="l" rtl="0">
                  <a:spcBef>
                    <a:spcPts val="400"/>
                  </a:spcBef>
                  <a:buClr>
                    <a:schemeClr val="dk1"/>
                  </a:buClr>
                  <a:buSzPct val="100000"/>
                  <a:buFont typeface="Arial"/>
                  <a:buAutoNum type="arabicPeriod" startAt="8"/>
                </a:pPr>
                <a:r>
                  <a:rPr lang="ru-RU" sz="2400" b="1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  Иначе, если  D =0, то </a:t>
                </a:r>
                <a:r>
                  <a:rPr lang="ru-RU" sz="2400" b="1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ru-RU" sz="2400" b="1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chemeClr val="dk1"/>
                        </a:solidFill>
                        <a:latin typeface="Cambria Math"/>
                        <a:ea typeface="Calibri"/>
                        <a:cs typeface="Calibri"/>
                        <a:sym typeface="Calibri"/>
                      </a:rPr>
                      <m:t>𝒙</m:t>
                    </m:r>
                    <m:r>
                      <a:rPr lang="en-US" sz="2800" b="1" i="1">
                        <a:solidFill>
                          <a:schemeClr val="dk1"/>
                        </a:solidFill>
                        <a:latin typeface="Cambria Math"/>
                        <a:ea typeface="Calibri"/>
                        <a:cs typeface="Calibri"/>
                        <a:sym typeface="Calibri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solidFill>
                              <a:schemeClr val="dk1"/>
                            </a:solidFill>
                            <a:latin typeface="Cambria Math"/>
                            <a:sym typeface="Calibri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chemeClr val="dk1"/>
                            </a:solidFill>
                            <a:latin typeface="Cambria Math"/>
                            <a:sym typeface="Calibri"/>
                          </a:rPr>
                          <m:t>−</m:t>
                        </m:r>
                        <m:r>
                          <a:rPr lang="en-US" sz="2800" b="1" i="1">
                            <a:solidFill>
                              <a:schemeClr val="dk1"/>
                            </a:solidFill>
                            <a:latin typeface="Cambria Math"/>
                            <a:sym typeface="Calibri"/>
                          </a:rPr>
                          <m:t>𝒃</m:t>
                        </m:r>
                      </m:num>
                      <m:den>
                        <m:r>
                          <a:rPr lang="en-US" sz="2800" b="1" i="1">
                            <a:solidFill>
                              <a:schemeClr val="dk1"/>
                            </a:solidFill>
                            <a:latin typeface="Cambria Math"/>
                            <a:sym typeface="Calibri"/>
                          </a:rPr>
                          <m:t>𝟐</m:t>
                        </m:r>
                        <m:r>
                          <a:rPr lang="en-US" sz="2800" b="1" i="1">
                            <a:solidFill>
                              <a:schemeClr val="dk1"/>
                            </a:solidFill>
                            <a:latin typeface="Cambria Math"/>
                            <a:sym typeface="Calibri"/>
                          </a:rPr>
                          <m:t>𝒂</m:t>
                        </m:r>
                      </m:den>
                    </m:f>
                  </m:oMath>
                </a14:m>
                <a:endParaRPr lang="en-US" sz="2400" b="1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0" marR="0" lvl="1" indent="0" algn="l" rtl="0">
                  <a:spcBef>
                    <a:spcPts val="400"/>
                  </a:spcBef>
                  <a:buClr>
                    <a:schemeClr val="dk1"/>
                  </a:buClr>
                  <a:buSzPct val="100000"/>
                  <a:buNone/>
                </a:pPr>
                <a:endParaRPr lang="ru-RU" sz="2400" b="1" i="0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0" marR="0" lvl="1" indent="0" algn="l" rtl="0">
                  <a:spcBef>
                    <a:spcPts val="400"/>
                  </a:spcBef>
                  <a:buClr>
                    <a:schemeClr val="dk1"/>
                  </a:buClr>
                  <a:buSzPct val="100000"/>
                  <a:buNone/>
                </a:pPr>
                <a:r>
                  <a:rPr lang="ru-RU" sz="2400" b="1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9. </a:t>
                </a:r>
                <a:r>
                  <a:rPr lang="ru-RU" sz="2400" b="1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Вывод ответа</a:t>
                </a:r>
              </a:p>
              <a:p>
                <a:pPr marL="0" marR="0" lvl="1" indent="0" algn="l" rtl="0">
                  <a:spcBef>
                    <a:spcPts val="400"/>
                  </a:spcBef>
                  <a:buClr>
                    <a:schemeClr val="dk1"/>
                  </a:buClr>
                  <a:buSzPct val="100000"/>
                  <a:buFont typeface="Arial"/>
                  <a:buAutoNum type="arabicPeriod" startAt="8"/>
                </a:pPr>
                <a:endParaRPr lang="ru-RU" sz="2400" b="1" i="0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0" marR="0" lvl="1" indent="0" algn="l" rtl="0">
                  <a:spcBef>
                    <a:spcPts val="40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1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10.  </a:t>
                </a:r>
                <a:r>
                  <a:rPr lang="ru-RU" sz="2400" b="1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Иначе </a:t>
                </a:r>
                <a:r>
                  <a:rPr lang="ru-RU" sz="2400" b="1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D &lt; 0, то корней нет </a:t>
                </a:r>
                <a:r>
                  <a:rPr lang="ru-RU" sz="2400" b="1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</a:t>
                </a:r>
              </a:p>
              <a:p>
                <a:pPr marL="0" marR="0" lvl="1" indent="0" algn="l" rtl="0">
                  <a:spcBef>
                    <a:spcPts val="40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endParaRPr lang="ru-RU" sz="2400" b="1" i="0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0" marR="0" lvl="1" indent="0" algn="l" rtl="0">
                  <a:spcBef>
                    <a:spcPts val="400"/>
                  </a:spcBef>
                  <a:buClr>
                    <a:schemeClr val="dk1"/>
                  </a:buClr>
                  <a:buSzPct val="25000"/>
                  <a:buNone/>
                </a:pPr>
                <a:r>
                  <a:rPr lang="ru-RU" sz="2400" b="1" i="0" u="none" strike="noStrike" cap="none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11. Вывод ответа</a:t>
                </a:r>
              </a:p>
              <a:p>
                <a:pPr marL="457200" marR="0" lvl="1" indent="-457200" algn="l" rtl="0">
                  <a:spcBef>
                    <a:spcPts val="400"/>
                  </a:spcBef>
                  <a:buClr>
                    <a:schemeClr val="dk1"/>
                  </a:buClr>
                  <a:buSzPct val="25000"/>
                  <a:buFont typeface="Arial"/>
                  <a:buAutoNum type="arabicPeriod" startAt="11"/>
                </a:pPr>
                <a:endParaRPr lang="ru-RU" sz="2400" b="1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0" marR="0" lvl="1" indent="0" algn="l" rtl="0">
                  <a:spcBef>
                    <a:spcPts val="400"/>
                  </a:spcBef>
                  <a:buClr>
                    <a:schemeClr val="dk1"/>
                  </a:buClr>
                  <a:buSzPct val="25000"/>
                  <a:buNone/>
                </a:pPr>
                <a:r>
                  <a:rPr lang="ru-RU" sz="2400" b="1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12.  Конец.</a:t>
                </a:r>
              </a:p>
              <a:p>
                <a:pPr marL="457200" marR="0" lvl="1" indent="-457200" algn="l" rtl="0">
                  <a:spcBef>
                    <a:spcPts val="400"/>
                  </a:spcBef>
                  <a:buClr>
                    <a:schemeClr val="dk1"/>
                  </a:buClr>
                  <a:buSzPct val="25000"/>
                  <a:buFont typeface="Arial"/>
                  <a:buAutoNum type="arabicPeriod" startAt="12"/>
                </a:pPr>
                <a:endParaRPr lang="ru-RU" sz="2400" b="1" i="0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spcBef>
                    <a:spcPts val="400"/>
                  </a:spcBef>
                  <a:buClr>
                    <a:schemeClr val="dk1"/>
                  </a:buClr>
                  <a:buSzPct val="100000"/>
                  <a:buFont typeface="Arial"/>
                  <a:buNone/>
                </a:pPr>
                <a:endParaRPr sz="2000" b="0" i="0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</p:txBody>
          </p:sp>
        </mc:Choice>
        <mc:Fallback xmlns="">
          <p:sp>
            <p:nvSpPr>
              <p:cNvPr id="278" name="Shape 278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96751"/>
                <a:ext cx="8686800" cy="4929410"/>
              </a:xfrm>
              <a:prstGeom prst="rect">
                <a:avLst/>
              </a:prstGeom>
              <a:blipFill rotWithShape="1">
                <a:blip r:embed="rId3"/>
                <a:stretch>
                  <a:fillRect l="-1123" t="-865" b="-1446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3208465" y="894728"/>
                <a:ext cx="4248472" cy="869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sz="2400" b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𝒃</m:t>
                          </m:r>
                          <m:r>
                            <a:rPr lang="en-US" sz="2400" b="1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ru-RU" sz="24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400" b="1" i="1">
                                  <a:latin typeface="Cambria Math"/>
                                </a:rPr>
                                <m:t>𝑫</m:t>
                              </m:r>
                            </m:e>
                          </m:rad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𝒂</m:t>
                          </m:r>
                        </m:den>
                      </m:f>
                      <m:sSub>
                        <m:sSub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en-US" sz="2400" b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𝒃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ru-RU" sz="24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400" b="1" i="1">
                                  <a:latin typeface="Cambria Math"/>
                                </a:rPr>
                                <m:t>𝑫</m:t>
                              </m:r>
                            </m:e>
                          </m:rad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ru-RU" sz="2400" b="1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8465" y="894728"/>
                <a:ext cx="4248472" cy="86927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6785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Shape 329"/>
          <p:cNvSpPr/>
          <p:nvPr/>
        </p:nvSpPr>
        <p:spPr>
          <a:xfrm>
            <a:off x="0" y="1416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Shape 33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Rectangle 3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51" name="Group 71"/>
          <p:cNvGrpSpPr>
            <a:grpSpLocks/>
          </p:cNvGrpSpPr>
          <p:nvPr/>
        </p:nvGrpSpPr>
        <p:grpSpPr bwMode="auto">
          <a:xfrm>
            <a:off x="569611" y="228600"/>
            <a:ext cx="7340533" cy="6335383"/>
            <a:chOff x="268" y="1088"/>
            <a:chExt cx="11637" cy="14953"/>
          </a:xfrm>
        </p:grpSpPr>
        <p:cxnSp>
          <p:nvCxnSpPr>
            <p:cNvPr id="53" name="AutoShape 6"/>
            <p:cNvCxnSpPr>
              <a:cxnSpLocks noChangeShapeType="1"/>
            </p:cNvCxnSpPr>
            <p:nvPr/>
          </p:nvCxnSpPr>
          <p:spPr bwMode="auto">
            <a:xfrm>
              <a:off x="4789" y="1993"/>
              <a:ext cx="0" cy="46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4" name="AutoShape 7"/>
            <p:cNvSpPr>
              <a:spLocks noChangeArrowheads="1"/>
            </p:cNvSpPr>
            <p:nvPr/>
          </p:nvSpPr>
          <p:spPr bwMode="auto">
            <a:xfrm>
              <a:off x="2595" y="2462"/>
              <a:ext cx="4069" cy="1155"/>
            </a:xfrm>
            <a:prstGeom prst="parallelogram">
              <a:avLst>
                <a:gd name="adj" fmla="val 88074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 err="1">
                  <a:effectLst/>
                  <a:latin typeface="Calibri"/>
                  <a:ea typeface="Times New Roman"/>
                  <a:cs typeface="Times New Roman"/>
                </a:rPr>
                <a:t>a,b,c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55" name="Rectangle 8"/>
            <p:cNvSpPr>
              <a:spLocks noChangeArrowheads="1"/>
            </p:cNvSpPr>
            <p:nvPr/>
          </p:nvSpPr>
          <p:spPr bwMode="auto">
            <a:xfrm>
              <a:off x="2981" y="4471"/>
              <a:ext cx="3265" cy="7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effectLst/>
                  <a:latin typeface="Calibri"/>
                  <a:ea typeface="Times New Roman"/>
                  <a:cs typeface="Times New Roman"/>
                </a:rPr>
                <a:t>D</a:t>
              </a:r>
              <a:r>
                <a:rPr lang="ru-RU" sz="2000" dirty="0">
                  <a:effectLst/>
                  <a:latin typeface="Calibri"/>
                  <a:ea typeface="Times New Roman"/>
                  <a:cs typeface="Times New Roman"/>
                </a:rPr>
                <a:t>=</a:t>
              </a:r>
              <a:r>
                <a:rPr lang="en-US" sz="2000" dirty="0">
                  <a:effectLst/>
                  <a:latin typeface="Calibri"/>
                  <a:ea typeface="Times New Roman"/>
                  <a:cs typeface="Times New Roman"/>
                </a:rPr>
                <a:t>b</a:t>
              </a:r>
              <a:r>
                <a:rPr lang="en-US" sz="2000" baseline="30000" dirty="0">
                  <a:effectLst/>
                  <a:latin typeface="Calibri"/>
                  <a:ea typeface="Times New Roman"/>
                  <a:cs typeface="Times New Roman"/>
                </a:rPr>
                <a:t>2 </a:t>
              </a:r>
              <a:r>
                <a:rPr lang="en-US" sz="2000" dirty="0">
                  <a:effectLst/>
                  <a:latin typeface="Calibri"/>
                  <a:ea typeface="Times New Roman"/>
                  <a:cs typeface="Times New Roman"/>
                </a:rPr>
                <a:t>- 4ac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cxnSp>
          <p:nvCxnSpPr>
            <p:cNvPr id="56" name="AutoShape 9"/>
            <p:cNvCxnSpPr>
              <a:cxnSpLocks noChangeShapeType="1"/>
            </p:cNvCxnSpPr>
            <p:nvPr/>
          </p:nvCxnSpPr>
          <p:spPr bwMode="auto">
            <a:xfrm>
              <a:off x="4789" y="3617"/>
              <a:ext cx="0" cy="85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" name="AutoShape 10"/>
            <p:cNvSpPr>
              <a:spLocks noChangeArrowheads="1"/>
            </p:cNvSpPr>
            <p:nvPr/>
          </p:nvSpPr>
          <p:spPr bwMode="auto">
            <a:xfrm>
              <a:off x="2913" y="6029"/>
              <a:ext cx="3751" cy="2377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>
                  <a:effectLst/>
                  <a:latin typeface="Calibri"/>
                  <a:ea typeface="Times New Roman"/>
                  <a:cs typeface="Times New Roman"/>
                </a:rPr>
                <a:t>D&gt;0</a:t>
              </a:r>
              <a:endParaRPr lang="ru-RU" sz="110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cxnSp>
          <p:nvCxnSpPr>
            <p:cNvPr id="58" name="AutoShape 11"/>
            <p:cNvCxnSpPr>
              <a:cxnSpLocks noChangeShapeType="1"/>
            </p:cNvCxnSpPr>
            <p:nvPr/>
          </p:nvCxnSpPr>
          <p:spPr bwMode="auto">
            <a:xfrm>
              <a:off x="4789" y="5241"/>
              <a:ext cx="0" cy="85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AutoShape 13"/>
            <p:cNvCxnSpPr>
              <a:cxnSpLocks noChangeShapeType="1"/>
            </p:cNvCxnSpPr>
            <p:nvPr/>
          </p:nvCxnSpPr>
          <p:spPr bwMode="auto">
            <a:xfrm flipH="1">
              <a:off x="1926" y="7183"/>
              <a:ext cx="98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Rectangle 15"/>
                <p:cNvSpPr>
                  <a:spLocks noChangeArrowheads="1"/>
                </p:cNvSpPr>
                <p:nvPr/>
              </p:nvSpPr>
              <p:spPr bwMode="auto">
                <a:xfrm>
                  <a:off x="804" y="8406"/>
                  <a:ext cx="2947" cy="296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0"/>
                    </a:spcAft>
                  </a:pPr>
                  <a:r>
                    <a:rPr lang="ru-RU" sz="1600" b="1" dirty="0" smtClean="0">
                      <a:solidFill>
                        <a:srgbClr val="000000"/>
                      </a:solidFill>
                      <a:effectLst/>
                      <a:latin typeface="+mn-lt"/>
                      <a:ea typeface="Times New Roman"/>
                      <a:cs typeface="Times New Roman"/>
                    </a:rPr>
                    <a:t> 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ru-RU" sz="18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</a:rPr>
                            <m:t>𝟏</m:t>
                          </m:r>
                          <m:r>
                            <a:rPr lang="en-US" sz="18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</a:rPr>
                            <m:t> </m:t>
                          </m:r>
                        </m:sub>
                      </m:sSub>
                      <m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8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</a:rPr>
                            <m:t>𝒃</m:t>
                          </m:r>
                          <m:r>
                            <a:rPr lang="en-US" sz="1800" b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ru-RU" sz="1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1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</a:rPr>
                                <m:t>𝑫</m:t>
                              </m:r>
                            </m:e>
                          </m:rad>
                        </m:num>
                        <m:den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</a:rPr>
                            <m:t>𝟐</m:t>
                          </m:r>
                          <m:r>
                            <a:rPr lang="en-US" sz="18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a14:m>
                  <a:endParaRPr lang="ru-RU" sz="1600" b="1" dirty="0">
                    <a:effectLst/>
                    <a:latin typeface="+mn-lt"/>
                    <a:ea typeface="Times New Roman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ru-RU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1" i="0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𝐱</m:t>
                            </m:r>
                          </m:e>
                          <m:sub>
                            <m:r>
                              <a:rPr lang="en-US" b="1" i="0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  <m:r>
                          <a:rPr lang="en-US" b="1" i="0">
                            <a:solidFill>
                              <a:srgbClr val="000000"/>
                            </a:solidFill>
                            <a:effectLst/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ru-RU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1" i="0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−</m:t>
                            </m:r>
                            <m:r>
                              <a:rPr lang="en-US" b="1" i="0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𝐛</m:t>
                            </m:r>
                            <m:r>
                              <a:rPr lang="en-US" b="1" i="0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ru-RU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b="1" i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𝐃</m:t>
                                </m:r>
                              </m:e>
                            </m:rad>
                          </m:num>
                          <m:den>
                            <m:r>
                              <a:rPr lang="en-US" b="1" i="0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𝟐𝐚</m:t>
                            </m:r>
                          </m:den>
                        </m:f>
                      </m:oMath>
                    </m:oMathPara>
                  </a14:m>
                  <a:endParaRPr lang="ru-RU" b="1" dirty="0">
                    <a:effectLst/>
                    <a:latin typeface="+mn-lt"/>
                    <a:ea typeface="Times New Roman"/>
                    <a:cs typeface="Times New Roman"/>
                  </a:endParaRPr>
                </a:p>
              </p:txBody>
            </p:sp>
          </mc:Choice>
          <mc:Fallback xmlns="">
            <p:sp>
              <p:nvSpPr>
                <p:cNvPr id="60" name="Rectangle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04" y="8406"/>
                  <a:ext cx="2947" cy="2962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1" name="AutoShape 16"/>
            <p:cNvCxnSpPr>
              <a:cxnSpLocks noChangeShapeType="1"/>
            </p:cNvCxnSpPr>
            <p:nvPr/>
          </p:nvCxnSpPr>
          <p:spPr bwMode="auto">
            <a:xfrm>
              <a:off x="1926" y="7183"/>
              <a:ext cx="0" cy="122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2" name="AutoShape 19"/>
            <p:cNvSpPr>
              <a:spLocks noChangeArrowheads="1"/>
            </p:cNvSpPr>
            <p:nvPr/>
          </p:nvSpPr>
          <p:spPr bwMode="auto">
            <a:xfrm>
              <a:off x="268" y="12130"/>
              <a:ext cx="3700" cy="1221"/>
            </a:xfrm>
            <a:prstGeom prst="parallelogram">
              <a:avLst>
                <a:gd name="adj" fmla="val 83635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effectLst/>
                  <a:latin typeface="Calibri"/>
                  <a:ea typeface="Times New Roman"/>
                  <a:cs typeface="Times New Roman"/>
                </a:rPr>
                <a:t>X</a:t>
              </a:r>
              <a:r>
                <a:rPr lang="en-US" sz="2000" baseline="-25000" dirty="0">
                  <a:effectLst/>
                  <a:latin typeface="Calibri"/>
                  <a:ea typeface="Times New Roman"/>
                  <a:cs typeface="Times New Roman"/>
                </a:rPr>
                <a:t>1, </a:t>
              </a:r>
              <a:r>
                <a:rPr lang="en-US" sz="2000" dirty="0">
                  <a:effectLst/>
                  <a:latin typeface="Calibri"/>
                  <a:ea typeface="Times New Roman"/>
                  <a:cs typeface="Times New Roman"/>
                </a:rPr>
                <a:t>      X</a:t>
              </a:r>
              <a:r>
                <a:rPr lang="en-US" sz="2000" baseline="-25000" dirty="0">
                  <a:effectLst/>
                  <a:latin typeface="Calibri"/>
                  <a:ea typeface="Times New Roman"/>
                  <a:cs typeface="Times New Roman"/>
                </a:rPr>
                <a:t>2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 dirty="0">
                  <a:effectLst/>
                  <a:latin typeface="Calibri"/>
                  <a:ea typeface="Times New Roman"/>
                  <a:cs typeface="Times New Roman"/>
                </a:rPr>
                <a:t> </a:t>
              </a:r>
            </a:p>
          </p:txBody>
        </p:sp>
        <p:cxnSp>
          <p:nvCxnSpPr>
            <p:cNvPr id="63" name="AutoShape 21"/>
            <p:cNvCxnSpPr>
              <a:cxnSpLocks noChangeShapeType="1"/>
            </p:cNvCxnSpPr>
            <p:nvPr/>
          </p:nvCxnSpPr>
          <p:spPr bwMode="auto">
            <a:xfrm flipH="1">
              <a:off x="6664" y="7183"/>
              <a:ext cx="98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AutoShape 22"/>
            <p:cNvCxnSpPr>
              <a:cxnSpLocks noChangeShapeType="1"/>
            </p:cNvCxnSpPr>
            <p:nvPr/>
          </p:nvCxnSpPr>
          <p:spPr bwMode="auto">
            <a:xfrm>
              <a:off x="7652" y="7183"/>
              <a:ext cx="0" cy="122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5" name="AutoShape 23"/>
            <p:cNvSpPr>
              <a:spLocks noChangeArrowheads="1"/>
            </p:cNvSpPr>
            <p:nvPr/>
          </p:nvSpPr>
          <p:spPr bwMode="auto">
            <a:xfrm>
              <a:off x="5810" y="8406"/>
              <a:ext cx="3751" cy="2377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>
                  <a:effectLst/>
                  <a:latin typeface="Calibri"/>
                  <a:ea typeface="Times New Roman"/>
                  <a:cs typeface="Times New Roman"/>
                </a:rPr>
                <a:t>D=0</a:t>
              </a:r>
              <a:endParaRPr lang="ru-RU" sz="110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cxnSp>
          <p:nvCxnSpPr>
            <p:cNvPr id="66" name="AutoShape 24"/>
            <p:cNvCxnSpPr>
              <a:cxnSpLocks noChangeShapeType="1"/>
            </p:cNvCxnSpPr>
            <p:nvPr/>
          </p:nvCxnSpPr>
          <p:spPr bwMode="auto">
            <a:xfrm flipH="1">
              <a:off x="4822" y="9578"/>
              <a:ext cx="98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AutoShape 25"/>
            <p:cNvCxnSpPr>
              <a:cxnSpLocks noChangeShapeType="1"/>
            </p:cNvCxnSpPr>
            <p:nvPr/>
          </p:nvCxnSpPr>
          <p:spPr bwMode="auto">
            <a:xfrm>
              <a:off x="4789" y="9578"/>
              <a:ext cx="0" cy="122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8" name="AutoShape 27"/>
            <p:cNvCxnSpPr>
              <a:cxnSpLocks noChangeShapeType="1"/>
            </p:cNvCxnSpPr>
            <p:nvPr/>
          </p:nvCxnSpPr>
          <p:spPr bwMode="auto">
            <a:xfrm flipH="1">
              <a:off x="9561" y="9578"/>
              <a:ext cx="98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" name="AutoShape 28"/>
            <p:cNvCxnSpPr>
              <a:cxnSpLocks noChangeShapeType="1"/>
            </p:cNvCxnSpPr>
            <p:nvPr/>
          </p:nvCxnSpPr>
          <p:spPr bwMode="auto">
            <a:xfrm>
              <a:off x="10549" y="9578"/>
              <a:ext cx="0" cy="194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Rectangle 29"/>
                <p:cNvSpPr>
                  <a:spLocks noChangeArrowheads="1"/>
                </p:cNvSpPr>
                <p:nvPr/>
              </p:nvSpPr>
              <p:spPr bwMode="auto">
                <a:xfrm>
                  <a:off x="4119" y="10801"/>
                  <a:ext cx="2428" cy="154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15000"/>
                    </a:lnSpc>
                    <a:spcBef>
                      <a:spcPts val="400"/>
                    </a:spcBef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Calibri"/>
                          </a:rPr>
                          <m:t>𝒙</m:t>
                        </m:r>
                        <m:r>
                          <a:rPr lang="en-US" sz="1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Calibri"/>
                          </a:rPr>
                          <m:t>=</m:t>
                        </m:r>
                        <m:f>
                          <m:fPr>
                            <m:ctrlPr>
                              <a:rPr lang="ru-RU" sz="1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Arial"/>
                                <a:cs typeface="Arial"/>
                              </a:rPr>
                            </m:ctrlPr>
                          </m:fPr>
                          <m:num>
                            <m:r>
                              <a:rPr lang="en-US" sz="1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Arial"/>
                                <a:cs typeface="Arial"/>
                              </a:rPr>
                              <m:t>−</m:t>
                            </m:r>
                            <m:r>
                              <a:rPr lang="en-US" sz="1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Arial"/>
                                <a:cs typeface="Arial"/>
                              </a:rPr>
                              <m:t>𝒃</m:t>
                            </m:r>
                          </m:num>
                          <m:den>
                            <m:r>
                              <a:rPr lang="en-US" sz="1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Arial"/>
                                <a:cs typeface="Arial"/>
                              </a:rPr>
                              <m:t>𝟐</m:t>
                            </m:r>
                            <m:r>
                              <a:rPr lang="en-US" sz="1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Arial"/>
                                <a:cs typeface="Arial"/>
                              </a:rPr>
                              <m:t>𝒂</m:t>
                            </m:r>
                          </m:den>
                        </m:f>
                      </m:oMath>
                    </m:oMathPara>
                  </a14:m>
                  <a:endParaRPr lang="ru-RU" sz="1100" dirty="0">
                    <a:effectLst/>
                    <a:latin typeface="Calibri"/>
                    <a:ea typeface="Times New Roman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100" dirty="0">
                      <a:effectLst/>
                      <a:latin typeface="Calibri"/>
                      <a:ea typeface="Times New Roman"/>
                      <a:cs typeface="Times New Roman"/>
                    </a:rPr>
                    <a:t> </a:t>
                  </a:r>
                </a:p>
              </p:txBody>
            </p:sp>
          </mc:Choice>
          <mc:Fallback xmlns="">
            <p:sp>
              <p:nvSpPr>
                <p:cNvPr id="70" name="Rectangle 2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119" y="10801"/>
                  <a:ext cx="2428" cy="1548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1" name="AutoShape 30"/>
            <p:cNvSpPr>
              <a:spLocks noChangeArrowheads="1"/>
            </p:cNvSpPr>
            <p:nvPr/>
          </p:nvSpPr>
          <p:spPr bwMode="auto">
            <a:xfrm>
              <a:off x="3214" y="13034"/>
              <a:ext cx="3700" cy="1106"/>
            </a:xfrm>
            <a:prstGeom prst="parallelogram">
              <a:avLst>
                <a:gd name="adj" fmla="val 83635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>
                  <a:effectLst/>
                  <a:latin typeface="Calibri"/>
                  <a:ea typeface="Times New Roman"/>
                  <a:cs typeface="Times New Roman"/>
                </a:rPr>
                <a:t>X</a:t>
              </a:r>
              <a:endParaRPr lang="ru-RU" sz="1100">
                <a:effectLst/>
                <a:latin typeface="Calibri"/>
                <a:ea typeface="Times New Roman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</a:p>
          </p:txBody>
        </p:sp>
        <p:sp>
          <p:nvSpPr>
            <p:cNvPr id="72" name="AutoShape 31"/>
            <p:cNvSpPr>
              <a:spLocks noChangeArrowheads="1"/>
            </p:cNvSpPr>
            <p:nvPr/>
          </p:nvSpPr>
          <p:spPr bwMode="auto">
            <a:xfrm>
              <a:off x="8205" y="11577"/>
              <a:ext cx="3700" cy="1106"/>
            </a:xfrm>
            <a:prstGeom prst="parallelogram">
              <a:avLst>
                <a:gd name="adj" fmla="val 83635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800" dirty="0">
                  <a:effectLst/>
                  <a:latin typeface="Calibri"/>
                  <a:ea typeface="Times New Roman"/>
                  <a:cs typeface="Times New Roman"/>
                </a:rPr>
                <a:t>Корней нет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 dirty="0">
                  <a:effectLst/>
                  <a:latin typeface="Calibri"/>
                  <a:ea typeface="Times New Roman"/>
                  <a:cs typeface="Times New Roman"/>
                </a:rPr>
                <a:t> </a:t>
              </a:r>
            </a:p>
          </p:txBody>
        </p:sp>
        <p:cxnSp>
          <p:nvCxnSpPr>
            <p:cNvPr id="73" name="AutoShape 32"/>
            <p:cNvCxnSpPr>
              <a:cxnSpLocks noChangeShapeType="1"/>
            </p:cNvCxnSpPr>
            <p:nvPr/>
          </p:nvCxnSpPr>
          <p:spPr bwMode="auto">
            <a:xfrm>
              <a:off x="4821" y="12262"/>
              <a:ext cx="1" cy="66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4" name="AutoShape 33"/>
            <p:cNvCxnSpPr>
              <a:cxnSpLocks noChangeShapeType="1"/>
            </p:cNvCxnSpPr>
            <p:nvPr/>
          </p:nvCxnSpPr>
          <p:spPr bwMode="auto">
            <a:xfrm flipH="1">
              <a:off x="10548" y="12741"/>
              <a:ext cx="1" cy="192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5" name="AutoShape 35"/>
            <p:cNvCxnSpPr>
              <a:cxnSpLocks noChangeShapeType="1"/>
            </p:cNvCxnSpPr>
            <p:nvPr/>
          </p:nvCxnSpPr>
          <p:spPr bwMode="auto">
            <a:xfrm>
              <a:off x="2043" y="13587"/>
              <a:ext cx="0" cy="108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" name="AutoShape 36"/>
            <p:cNvCxnSpPr>
              <a:cxnSpLocks noChangeShapeType="1"/>
            </p:cNvCxnSpPr>
            <p:nvPr/>
          </p:nvCxnSpPr>
          <p:spPr bwMode="auto">
            <a:xfrm flipV="1">
              <a:off x="2043" y="14551"/>
              <a:ext cx="8505" cy="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7" name="Oval 37"/>
            <p:cNvSpPr>
              <a:spLocks noChangeArrowheads="1"/>
            </p:cNvSpPr>
            <p:nvPr/>
          </p:nvSpPr>
          <p:spPr bwMode="auto">
            <a:xfrm>
              <a:off x="3767" y="15220"/>
              <a:ext cx="3885" cy="82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Calibri"/>
                  <a:ea typeface="Times New Roman"/>
                  <a:cs typeface="Times New Roman"/>
                </a:rPr>
                <a:t>конец</a:t>
              </a:r>
            </a:p>
          </p:txBody>
        </p:sp>
        <p:cxnSp>
          <p:nvCxnSpPr>
            <p:cNvPr id="78" name="AutoShape 38"/>
            <p:cNvCxnSpPr>
              <a:cxnSpLocks noChangeShapeType="1"/>
            </p:cNvCxnSpPr>
            <p:nvPr/>
          </p:nvCxnSpPr>
          <p:spPr bwMode="auto">
            <a:xfrm>
              <a:off x="5810" y="14584"/>
              <a:ext cx="1" cy="5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9" name="Rectangle 39"/>
            <p:cNvSpPr>
              <a:spLocks noChangeArrowheads="1"/>
            </p:cNvSpPr>
            <p:nvPr/>
          </p:nvSpPr>
          <p:spPr bwMode="auto">
            <a:xfrm>
              <a:off x="2127" y="6396"/>
              <a:ext cx="787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>
                  <a:effectLst/>
                  <a:latin typeface="Calibri"/>
                  <a:ea typeface="Times New Roman"/>
                  <a:cs typeface="Times New Roman"/>
                </a:rPr>
                <a:t>ДА</a:t>
              </a:r>
              <a:endParaRPr lang="ru-RU" sz="110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80" name="Rectangle 40"/>
            <p:cNvSpPr>
              <a:spLocks noChangeArrowheads="1"/>
            </p:cNvSpPr>
            <p:nvPr/>
          </p:nvSpPr>
          <p:spPr bwMode="auto">
            <a:xfrm>
              <a:off x="6664" y="6396"/>
              <a:ext cx="787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1348740" indent="-1348740"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>
                  <a:effectLst/>
                  <a:latin typeface="Calibri"/>
                  <a:ea typeface="Times New Roman"/>
                  <a:cs typeface="Times New Roman"/>
                </a:rPr>
                <a:t>НЕТ</a:t>
              </a:r>
              <a:endParaRPr lang="ru-RU" sz="110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81" name="Rectangle 41"/>
            <p:cNvSpPr>
              <a:spLocks noChangeArrowheads="1"/>
            </p:cNvSpPr>
            <p:nvPr/>
          </p:nvSpPr>
          <p:spPr bwMode="auto">
            <a:xfrm>
              <a:off x="9661" y="8824"/>
              <a:ext cx="787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1348740" indent="-1348740"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>
                  <a:effectLst/>
                  <a:latin typeface="Calibri"/>
                  <a:ea typeface="Times New Roman"/>
                  <a:cs typeface="Times New Roman"/>
                </a:rPr>
                <a:t>НЕТ</a:t>
              </a:r>
              <a:endParaRPr lang="ru-RU" sz="110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82" name="Rectangle 42"/>
            <p:cNvSpPr>
              <a:spLocks noChangeArrowheads="1"/>
            </p:cNvSpPr>
            <p:nvPr/>
          </p:nvSpPr>
          <p:spPr bwMode="auto">
            <a:xfrm>
              <a:off x="4924" y="8824"/>
              <a:ext cx="787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>
                  <a:effectLst/>
                  <a:latin typeface="Calibri"/>
                  <a:ea typeface="Times New Roman"/>
                  <a:cs typeface="Times New Roman"/>
                </a:rPr>
                <a:t>ДА</a:t>
              </a:r>
              <a:endParaRPr lang="ru-RU" sz="110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83" name="Oval 70"/>
            <p:cNvSpPr>
              <a:spLocks noChangeArrowheads="1"/>
            </p:cNvSpPr>
            <p:nvPr/>
          </p:nvSpPr>
          <p:spPr bwMode="auto">
            <a:xfrm>
              <a:off x="2914" y="1088"/>
              <a:ext cx="3885" cy="82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800">
                  <a:effectLst/>
                  <a:latin typeface="Calibri"/>
                  <a:ea typeface="Times New Roman"/>
                  <a:cs typeface="Times New Roman"/>
                </a:rPr>
                <a:t>Начало</a:t>
              </a:r>
              <a:endParaRPr lang="ru-RU" sz="110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cxnSp>
          <p:nvCxnSpPr>
            <p:cNvPr id="93" name="AutoShape 32"/>
            <p:cNvCxnSpPr>
              <a:cxnSpLocks noChangeShapeType="1"/>
            </p:cNvCxnSpPr>
            <p:nvPr/>
          </p:nvCxnSpPr>
          <p:spPr bwMode="auto">
            <a:xfrm>
              <a:off x="4907" y="14040"/>
              <a:ext cx="1" cy="66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9" name="AutoShape 32"/>
          <p:cNvCxnSpPr>
            <a:cxnSpLocks noChangeShapeType="1"/>
          </p:cNvCxnSpPr>
          <p:nvPr/>
        </p:nvCxnSpPr>
        <p:spPr bwMode="auto">
          <a:xfrm>
            <a:off x="1696350" y="4584054"/>
            <a:ext cx="631" cy="28344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Правильный вид программы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41" name="Shape 34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en-US" sz="1800" b="1" i="0" u="none" strike="noStrike" cap="none" dirty="0" smtClean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2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105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208"/>
              </a:spcBef>
              <a:buClr>
                <a:schemeClr val="dk1"/>
              </a:buClr>
              <a:buSzPct val="94545"/>
              <a:buFont typeface="Arial"/>
              <a:buNone/>
            </a:pPr>
            <a:endParaRPr sz="105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059314"/>
              </p:ext>
            </p:extLst>
          </p:nvPr>
        </p:nvGraphicFramePr>
        <p:xfrm>
          <a:off x="611560" y="1453808"/>
          <a:ext cx="8136904" cy="471149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960440"/>
                <a:gridCol w="4176464"/>
              </a:tblGrid>
              <a:tr h="4711496"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program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 </a:t>
                      </a:r>
                      <a:r>
                        <a:rPr lang="ru-RU" sz="2400" u="none" strike="noStrike" cap="none" dirty="0" err="1" smtClean="0">
                          <a:sym typeface="Calibri"/>
                        </a:rPr>
                        <a:t>uravneniye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;</a:t>
                      </a: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var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 D,a,b,c,x1,x2:real;</a:t>
                      </a: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begin</a:t>
                      </a:r>
                      <a:endParaRPr lang="ru-RU" sz="2400" u="none" strike="noStrike" cap="none" dirty="0" smtClean="0">
                        <a:sym typeface="Calibri"/>
                      </a:endParaRP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writeln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  ('введите</a:t>
                      </a: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smtClean="0">
                          <a:sym typeface="Calibri"/>
                        </a:rPr>
                        <a:t>коэффициенты </a:t>
                      </a:r>
                      <a:r>
                        <a:rPr lang="ru-RU" sz="2400" u="none" strike="noStrike" cap="none" dirty="0" err="1" smtClean="0">
                          <a:sym typeface="Calibri"/>
                        </a:rPr>
                        <a:t>a,b,c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');</a:t>
                      </a: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readln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 (</a:t>
                      </a:r>
                      <a:r>
                        <a:rPr lang="ru-RU" sz="2400" u="none" strike="noStrike" cap="none" dirty="0" err="1" smtClean="0">
                          <a:sym typeface="Calibri"/>
                        </a:rPr>
                        <a:t>a,b,c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);</a:t>
                      </a: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writeln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  ('посчитаем  D');</a:t>
                      </a: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smtClean="0">
                          <a:sym typeface="Calibri"/>
                        </a:rPr>
                        <a:t>D:= </a:t>
                      </a:r>
                      <a:r>
                        <a:rPr lang="ru-RU" sz="2400" u="none" strike="noStrike" cap="none" dirty="0" err="1" smtClean="0">
                          <a:sym typeface="Calibri"/>
                        </a:rPr>
                        <a:t>sqr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(b)-4*a*c;</a:t>
                      </a: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if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 D&gt;0 </a:t>
                      </a:r>
                      <a:r>
                        <a:rPr lang="ru-RU" sz="2400" u="none" strike="noStrike" cap="none" dirty="0" err="1" smtClean="0">
                          <a:sym typeface="Calibri"/>
                        </a:rPr>
                        <a:t>then</a:t>
                      </a:r>
                      <a:endParaRPr lang="ru-RU" sz="2400" u="none" strike="noStrike" cap="none" dirty="0" smtClean="0">
                        <a:sym typeface="Calibri"/>
                      </a:endParaRP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begin</a:t>
                      </a:r>
                      <a:endParaRPr lang="ru-RU" sz="2400" u="none" strike="noStrike" cap="none" dirty="0" smtClean="0">
                        <a:sym typeface="Calibri"/>
                      </a:endParaRP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smtClean="0">
                          <a:sym typeface="Calibri"/>
                        </a:rPr>
                        <a:t>X1:=(-</a:t>
                      </a:r>
                      <a:r>
                        <a:rPr lang="ru-RU" sz="2400" u="none" strike="noStrike" cap="none" dirty="0" err="1" smtClean="0">
                          <a:sym typeface="Calibri"/>
                        </a:rPr>
                        <a:t>b+sqrt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(D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))/(2*a);</a:t>
                      </a:r>
                      <a:endParaRPr lang="ru-RU" sz="2400" u="none" strike="noStrike" cap="none" dirty="0" smtClean="0">
                        <a:sym typeface="Calibri"/>
                      </a:endParaRP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smtClean="0">
                          <a:sym typeface="Calibri"/>
                        </a:rPr>
                        <a:t>X2:=(-b-</a:t>
                      </a:r>
                      <a:r>
                        <a:rPr lang="ru-RU" sz="2400" u="none" strike="noStrike" cap="none" dirty="0" err="1" smtClean="0">
                          <a:sym typeface="Calibri"/>
                        </a:rPr>
                        <a:t>sqrt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(D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))/(2*a);</a:t>
                      </a:r>
                      <a:endParaRPr lang="ru-RU" sz="2400" u="none" strike="noStrike" cap="none" dirty="0" smtClean="0">
                        <a:sym typeface="Calibri"/>
                      </a:endParaRPr>
                    </a:p>
                    <a:p>
                      <a:endParaRPr lang="ru-RU" sz="2400" b="0" i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400" u="none" strike="noStrike" cap="none" dirty="0" smtClean="0">
                          <a:sym typeface="Calibri"/>
                        </a:rPr>
                        <a:t>W</a:t>
                      </a:r>
                      <a:r>
                        <a:rPr lang="ru-RU" sz="2400" u="none" strike="noStrike" cap="none" dirty="0" err="1" smtClean="0">
                          <a:sym typeface="Calibri"/>
                        </a:rPr>
                        <a:t>riteln</a:t>
                      </a:r>
                      <a:endParaRPr lang="ru-RU" sz="2400" u="none" strike="noStrike" cap="none" dirty="0" smtClean="0">
                        <a:sym typeface="Calibri"/>
                      </a:endParaRP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smtClean="0">
                          <a:sym typeface="Calibri"/>
                        </a:rPr>
                        <a:t>('X1=',x1:3:2,'X2=',x2:3:2);</a:t>
                      </a: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end</a:t>
                      </a:r>
                      <a:endParaRPr lang="ru-RU" sz="2400" u="none" strike="noStrike" cap="none" dirty="0" smtClean="0">
                        <a:sym typeface="Calibri"/>
                      </a:endParaRP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else</a:t>
                      </a:r>
                      <a:endParaRPr lang="ru-RU" sz="2400" u="none" strike="noStrike" cap="none" dirty="0" smtClean="0">
                        <a:sym typeface="Calibri"/>
                      </a:endParaRP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if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 D=0 </a:t>
                      </a:r>
                      <a:r>
                        <a:rPr lang="ru-RU" sz="2400" u="none" strike="noStrike" cap="none" dirty="0" err="1" smtClean="0">
                          <a:sym typeface="Calibri"/>
                        </a:rPr>
                        <a:t>then</a:t>
                      </a:r>
                      <a:endParaRPr lang="ru-RU" sz="2400" u="none" strike="noStrike" cap="none" dirty="0" smtClean="0">
                        <a:sym typeface="Calibri"/>
                      </a:endParaRP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begin</a:t>
                      </a:r>
                      <a:endParaRPr lang="ru-RU" sz="2400" u="none" strike="noStrike" cap="none" dirty="0" smtClean="0">
                        <a:sym typeface="Calibri"/>
                      </a:endParaRP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smtClean="0">
                          <a:sym typeface="Calibri"/>
                        </a:rPr>
                        <a:t>X1:=-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b/(2*a);</a:t>
                      </a:r>
                      <a:endParaRPr lang="ru-RU" sz="2400" u="none" strike="noStrike" cap="none" dirty="0" smtClean="0">
                        <a:sym typeface="Calibri"/>
                      </a:endParaRP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writeln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 ('X1=X2= ',x1:3:2)</a:t>
                      </a: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end</a:t>
                      </a:r>
                      <a:endParaRPr lang="ru-RU" sz="2400" u="none" strike="noStrike" cap="none" dirty="0" smtClean="0">
                        <a:sym typeface="Calibri"/>
                      </a:endParaRP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else</a:t>
                      </a:r>
                      <a:endParaRPr lang="ru-RU" sz="2400" u="none" strike="noStrike" cap="none" dirty="0" smtClean="0">
                        <a:sym typeface="Calibri"/>
                      </a:endParaRP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writeln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  ('корней нет');</a:t>
                      </a:r>
                    </a:p>
                    <a:p>
                      <a:pPr marL="342900" marR="0" lvl="0" indent="-342900" algn="l" rtl="0">
                        <a:lnSpc>
                          <a:spcPct val="80000"/>
                        </a:lnSpc>
                        <a:spcBef>
                          <a:spcPts val="36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 err="1" smtClean="0">
                          <a:sym typeface="Calibri"/>
                        </a:rPr>
                        <a:t>end</a:t>
                      </a:r>
                      <a:r>
                        <a:rPr lang="ru-RU" sz="2400" u="none" strike="noStrike" cap="none" dirty="0" smtClean="0">
                          <a:sym typeface="Calibri"/>
                        </a:rPr>
                        <a:t>.</a:t>
                      </a:r>
                    </a:p>
                    <a:p>
                      <a:endParaRPr lang="ru-RU" sz="2400" b="0" i="1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70609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/>
                <a:cs typeface="Calibri"/>
                <a:sym typeface="Calibri"/>
              </a:rPr>
              <a:t>Тестируемые данные</a:t>
            </a:r>
          </a:p>
        </p:txBody>
      </p:sp>
      <p:sp>
        <p:nvSpPr>
          <p:cNvPr id="352" name="Shape 352"/>
          <p:cNvSpPr txBox="1">
            <a:spLocks noGrp="1"/>
          </p:cNvSpPr>
          <p:nvPr>
            <p:ph type="body" idx="1"/>
          </p:nvPr>
        </p:nvSpPr>
        <p:spPr>
          <a:xfrm>
            <a:off x="457200" y="1052736"/>
            <a:ext cx="8229600" cy="507342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53" name="Shape 353"/>
          <p:cNvGraphicFramePr/>
          <p:nvPr>
            <p:extLst>
              <p:ext uri="{D42A27DB-BD31-4B8C-83A1-F6EECF244321}">
                <p14:modId xmlns:p14="http://schemas.microsoft.com/office/powerpoint/2010/main" val="1828665544"/>
              </p:ext>
            </p:extLst>
          </p:nvPr>
        </p:nvGraphicFramePr>
        <p:xfrm>
          <a:off x="467545" y="1484784"/>
          <a:ext cx="8208911" cy="369177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677803"/>
                <a:gridCol w="1355606"/>
                <a:gridCol w="1581540"/>
                <a:gridCol w="1204974"/>
                <a:gridCol w="3388988"/>
              </a:tblGrid>
              <a:tr h="85710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№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 dirty="0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a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 dirty="0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b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 dirty="0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c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решение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1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1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-2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 dirty="0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-3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 dirty="0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X</a:t>
                      </a:r>
                      <a:r>
                        <a:rPr lang="ru-RU" sz="2400" u="none" strike="noStrike" cap="none" baseline="-25000" dirty="0">
                          <a:sym typeface="Arial"/>
                        </a:rPr>
                        <a:t>1, </a:t>
                      </a:r>
                      <a:r>
                        <a:rPr lang="ru-RU" sz="2400" u="none" strike="noStrike" cap="none" dirty="0">
                          <a:sym typeface="Arial"/>
                        </a:rPr>
                        <a:t> = 3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X</a:t>
                      </a:r>
                      <a:r>
                        <a:rPr lang="ru-RU" sz="2400" u="none" strike="noStrike" cap="none" baseline="-25000" dirty="0">
                          <a:sym typeface="Arial"/>
                        </a:rPr>
                        <a:t>2    </a:t>
                      </a:r>
                      <a:r>
                        <a:rPr lang="ru-RU" sz="2400" u="none" strike="noStrike" cap="none" dirty="0">
                          <a:sym typeface="Arial"/>
                        </a:rPr>
                        <a:t>= -1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 dirty="0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2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5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3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7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Корней нет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 dirty="0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3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 dirty="0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1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12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36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X</a:t>
                      </a:r>
                      <a:r>
                        <a:rPr lang="ru-RU" sz="2400" u="none" strike="noStrike" cap="none" baseline="-25000" dirty="0">
                          <a:sym typeface="Arial"/>
                        </a:rPr>
                        <a:t>1,</a:t>
                      </a:r>
                      <a:r>
                        <a:rPr lang="ru-RU" sz="2400" u="none" strike="noStrike" cap="none" dirty="0">
                          <a:sym typeface="Arial"/>
                        </a:rPr>
                        <a:t>= X</a:t>
                      </a:r>
                      <a:r>
                        <a:rPr lang="ru-RU" sz="2400" u="none" strike="noStrike" cap="none" baseline="-25000" dirty="0">
                          <a:sym typeface="Arial"/>
                        </a:rPr>
                        <a:t>2</a:t>
                      </a:r>
                      <a:r>
                        <a:rPr lang="ru-RU" sz="2400" u="none" strike="noStrike" cap="none" dirty="0">
                          <a:sym typeface="Arial"/>
                        </a:rPr>
                        <a:t>=  -6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400" u="none" strike="noStrike" cap="none" dirty="0"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/>
                <a:cs typeface="Calibri"/>
                <a:sym typeface="Calibri"/>
              </a:rPr>
              <a:t>Домашнее задание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4" name="Shape 364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57158" y="1214421"/>
                <a:ext cx="8463314" cy="52149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342900" marR="0" lvl="0" indent="-342900" algn="l" rtl="0">
                  <a:lnSpc>
                    <a:spcPct val="80000"/>
                  </a:lnSpc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1" i="1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I . уровень.</a:t>
                </a:r>
                <a:r>
                  <a:rPr lang="ru-RU" sz="2400" b="1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“удовлетворительно</a:t>
                </a:r>
                <a:r>
                  <a:rPr lang="ru-RU" sz="2400" b="1" i="0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”.</a:t>
                </a: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endParaRPr lang="ru-RU" sz="2400" b="1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−</m:t>
                      </m:r>
                      <m:r>
                        <a:rPr lang="ru-RU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𝟒</m:t>
                      </m:r>
                      <m:sSup>
                        <m:sSupPr>
                          <m:ctrlPr>
                            <a:rPr lang="ru-RU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</m:ctrlPr>
                        </m:sSupPr>
                        <m:e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𝟐</m:t>
                          </m:r>
                        </m:sup>
                      </m:sSup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+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𝟓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𝒙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=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𝟎</m:t>
                      </m:r>
                    </m:oMath>
                  </m:oMathPara>
                </a14:m>
                <a:endParaRPr lang="en-US" sz="2400" b="1" i="0" u="none" strike="noStrike" cap="none" dirty="0" smtClean="0">
                  <a:solidFill>
                    <a:schemeClr val="dk1"/>
                  </a:solidFill>
                  <a:latin typeface="+mn-lt"/>
                  <a:sym typeface="Calibri"/>
                </a:endParaRP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</m:ctrlPr>
                        </m:sSupPr>
                        <m:e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𝟐</m:t>
                          </m:r>
                        </m:sup>
                      </m:sSup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+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𝟑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𝒙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−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𝟏𝟎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=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𝟎</m:t>
                      </m:r>
                    </m:oMath>
                  </m:oMathPara>
                </a14:m>
                <a:endParaRPr lang="en-US" sz="2400" b="1" i="0" u="none" strike="noStrike" cap="none" dirty="0" smtClean="0">
                  <a:solidFill>
                    <a:schemeClr val="dk1"/>
                  </a:solidFill>
                  <a:latin typeface="+mn-lt"/>
                  <a:sym typeface="Calibri"/>
                </a:endParaRPr>
              </a:p>
              <a:p>
                <a:pPr marL="342900" marR="0" lvl="0" indent="-342900" algn="ctr" rtl="0">
                  <a:lnSpc>
                    <a:spcPct val="80000"/>
                  </a:lnSpc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14:m>
                  <m:oMath xmlns:m="http://schemas.openxmlformats.org/officeDocument/2006/math">
                    <m:r>
                      <a:rPr lang="en-US" sz="2400" b="1" i="1" u="none" strike="noStrike" cap="none" smtClean="0">
                        <a:solidFill>
                          <a:schemeClr val="dk1"/>
                        </a:solidFill>
                        <a:latin typeface="Cambria Math"/>
                        <a:ea typeface="Calibri"/>
                        <a:cs typeface="Calibri"/>
                        <a:sym typeface="Calibri"/>
                      </a:rPr>
                      <m:t>−</m:t>
                    </m:r>
                    <m:sSup>
                      <m:sSupPr>
                        <m:ctrlPr>
                          <a:rPr lang="en-US" sz="2400" b="1" i="1" u="none" strike="noStrike" cap="none" smtClean="0">
                            <a:solidFill>
                              <a:schemeClr val="dk1"/>
                            </a:solidFill>
                            <a:latin typeface="Cambria Math"/>
                            <a:sym typeface="Calibri"/>
                          </a:rPr>
                        </m:ctrlPr>
                      </m:sSupPr>
                      <m:e>
                        <m:r>
                          <a:rPr lang="en-US" sz="2400" b="1" i="1" u="none" strike="noStrike" cap="none" smtClean="0">
                            <a:solidFill>
                              <a:schemeClr val="dk1"/>
                            </a:solidFill>
                            <a:latin typeface="Cambria Math"/>
                            <a:sym typeface="Calibri"/>
                          </a:rPr>
                          <m:t>𝒙</m:t>
                        </m:r>
                      </m:e>
                      <m:sup>
                        <m:r>
                          <a:rPr lang="en-US" sz="2400" b="1" i="1" u="none" strike="noStrike" cap="none" smtClean="0">
                            <a:solidFill>
                              <a:schemeClr val="dk1"/>
                            </a:solidFill>
                            <a:latin typeface="Cambria Math"/>
                            <a:sym typeface="Calibri"/>
                          </a:rPr>
                          <m:t>𝟐</m:t>
                        </m:r>
                      </m:sup>
                    </m:sSup>
                    <m:r>
                      <a:rPr lang="en-US" sz="2400" b="1" i="1" u="none" strike="noStrike" cap="none" smtClean="0">
                        <a:solidFill>
                          <a:schemeClr val="dk1"/>
                        </a:solidFill>
                        <a:latin typeface="Cambria Math"/>
                        <a:sym typeface="Calibri"/>
                      </a:rPr>
                      <m:t>+</m:t>
                    </m:r>
                    <m:r>
                      <a:rPr lang="en-US" sz="2400" b="1" i="1" u="none" strike="noStrike" cap="none" smtClean="0">
                        <a:solidFill>
                          <a:schemeClr val="dk1"/>
                        </a:solidFill>
                        <a:latin typeface="Cambria Math"/>
                        <a:sym typeface="Calibri"/>
                      </a:rPr>
                      <m:t>𝟖</m:t>
                    </m:r>
                    <m:r>
                      <a:rPr lang="en-US" sz="2400" b="1" i="1" u="none" strike="noStrike" cap="none" smtClean="0">
                        <a:solidFill>
                          <a:schemeClr val="dk1"/>
                        </a:solidFill>
                        <a:latin typeface="Cambria Math"/>
                        <a:sym typeface="Calibri"/>
                      </a:rPr>
                      <m:t>𝒙</m:t>
                    </m:r>
                    <m:r>
                      <a:rPr lang="en-US" sz="2400" b="1" i="1" u="none" strike="noStrike" cap="none" smtClean="0">
                        <a:solidFill>
                          <a:schemeClr val="dk1"/>
                        </a:solidFill>
                        <a:latin typeface="Cambria Math"/>
                        <a:sym typeface="Calibri"/>
                      </a:rPr>
                      <m:t>+</m:t>
                    </m:r>
                    <m:r>
                      <a:rPr lang="en-US" sz="2400" b="1" i="1" u="none" strike="noStrike" cap="none" smtClean="0">
                        <a:solidFill>
                          <a:schemeClr val="dk1"/>
                        </a:solidFill>
                        <a:latin typeface="Cambria Math"/>
                        <a:sym typeface="Calibri"/>
                      </a:rPr>
                      <m:t>𝟏</m:t>
                    </m:r>
                    <m:r>
                      <a:rPr lang="en-US" sz="2400" b="1" i="1" u="none" strike="noStrike" cap="none" smtClean="0">
                        <a:solidFill>
                          <a:schemeClr val="dk1"/>
                        </a:solidFill>
                        <a:latin typeface="Cambria Math"/>
                        <a:sym typeface="Calibri"/>
                      </a:rPr>
                      <m:t>=</m:t>
                    </m:r>
                    <m:r>
                      <a:rPr lang="en-US" sz="2400" b="1" i="1" u="none" strike="noStrike" cap="none" smtClean="0">
                        <a:solidFill>
                          <a:schemeClr val="dk1"/>
                        </a:solidFill>
                        <a:latin typeface="Cambria Math"/>
                        <a:sym typeface="Calibri"/>
                      </a:rPr>
                      <m:t>𝟎</m:t>
                    </m:r>
                  </m:oMath>
                </a14:m>
                <a:r>
                  <a:rPr lang="ru-RU" sz="2400" b="1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 </a:t>
                </a:r>
                <a:endParaRPr lang="ru-RU" sz="2400" b="1" i="0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ctr" rtl="0">
                  <a:lnSpc>
                    <a:spcPct val="80000"/>
                  </a:lnSpc>
                  <a:spcBef>
                    <a:spcPts val="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endParaRPr lang="ru-RU" sz="2400" b="1" i="0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1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 </a:t>
                </a:r>
                <a:r>
                  <a:rPr lang="ru-RU" sz="2400" b="1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I I уровень. “хорошо</a:t>
                </a:r>
                <a:r>
                  <a:rPr lang="ru-RU" sz="2400" b="1" i="1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”.</a:t>
                </a: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endParaRPr lang="en-US" sz="2400" b="1" i="1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−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𝟒</m:t>
                      </m:r>
                      <m:sSup>
                        <m:sSupPr>
                          <m:ctrlP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</m:ctrlPr>
                        </m:sSupPr>
                        <m:e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𝟐</m:t>
                          </m:r>
                        </m:sup>
                      </m:sSup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+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𝟑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𝒙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+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𝟕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=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𝟐</m:t>
                      </m:r>
                      <m:sSup>
                        <m:sSupPr>
                          <m:ctrlP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</m:ctrlPr>
                        </m:sSupPr>
                        <m:e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𝟐</m:t>
                          </m:r>
                        </m:sup>
                      </m:sSup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+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𝒙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+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𝟕</m:t>
                      </m:r>
                    </m:oMath>
                  </m:oMathPara>
                </a14:m>
                <a:endParaRPr lang="en-US" sz="2400" b="1" i="1" u="none" strike="noStrike" cap="none" dirty="0" smtClean="0">
                  <a:solidFill>
                    <a:schemeClr val="dk1"/>
                  </a:solidFill>
                  <a:latin typeface="+mn-lt"/>
                  <a:sym typeface="Calibri"/>
                </a:endParaRP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−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𝟓</m:t>
                      </m:r>
                      <m:sSup>
                        <m:sSupPr>
                          <m:ctrlP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</m:ctrlPr>
                        </m:sSupPr>
                        <m:e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𝟐</m:t>
                          </m:r>
                        </m:sup>
                      </m:sSup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+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𝒙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+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𝟕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=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𝟖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𝒙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+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𝟑</m:t>
                      </m:r>
                    </m:oMath>
                  </m:oMathPara>
                </a14:m>
                <a:endParaRPr lang="en-US" sz="2400" b="1" i="1" u="none" strike="noStrike" cap="none" dirty="0" smtClean="0">
                  <a:solidFill>
                    <a:schemeClr val="dk1"/>
                  </a:solidFill>
                  <a:latin typeface="+mn-lt"/>
                  <a:sym typeface="Calibri"/>
                </a:endParaRP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𝟏𝟎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−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𝟑</m:t>
                      </m:r>
                      <m:sSup>
                        <m:sSupPr>
                          <m:ctrlP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</m:ctrlPr>
                        </m:sSupPr>
                        <m:e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𝟐</m:t>
                          </m:r>
                        </m:sup>
                      </m:sSup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=</m:t>
                      </m:r>
                      <m:sSup>
                        <m:sSupPr>
                          <m:ctrlP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</m:ctrlPr>
                        </m:sSupPr>
                        <m:e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𝟐</m:t>
                          </m:r>
                        </m:sup>
                      </m:sSup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−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𝒙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+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𝟏𝟎</m:t>
                      </m:r>
                    </m:oMath>
                  </m:oMathPara>
                </a14:m>
                <a:endParaRPr lang="ru-RU" sz="2400" b="1" i="1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1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 </a:t>
                </a: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1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 I I I уровень. “отлично</a:t>
                </a:r>
                <a:r>
                  <a:rPr lang="ru-RU" sz="2400" b="1" i="1" u="none" strike="noStrike" cap="none" dirty="0" smtClean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”.</a:t>
                </a: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endParaRPr lang="en-US" sz="2400" b="1" i="1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</m:ctrlPr>
                        </m:sSupPr>
                        <m:e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𝟐</m:t>
                          </m:r>
                        </m:sup>
                      </m:sSup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−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𝟓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=(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𝒙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+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𝟓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)(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𝟐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𝒙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−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𝟏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)</m:t>
                      </m:r>
                    </m:oMath>
                  </m:oMathPara>
                </a14:m>
                <a:endParaRPr lang="en-US" sz="2400" b="1" i="1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ea typeface="Calibri"/>
                              <a:cs typeface="Calibri"/>
                              <a:sym typeface="Calibri"/>
                            </a:rPr>
                          </m:ctrlPr>
                        </m:dPr>
                        <m:e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ea typeface="Calibri"/>
                              <a:cs typeface="Calibri"/>
                              <a:sym typeface="Calibri"/>
                            </a:rPr>
                            <m:t>𝟐</m:t>
                          </m:r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ea typeface="Calibri"/>
                              <a:cs typeface="Calibri"/>
                              <a:sym typeface="Calibri"/>
                            </a:rPr>
                            <m:t>𝒙</m:t>
                          </m:r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ea typeface="Calibri"/>
                              <a:cs typeface="Calibri"/>
                              <a:sym typeface="Calibri"/>
                            </a:rPr>
                            <m:t>+</m:t>
                          </m:r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ea typeface="Calibri"/>
                              <a:cs typeface="Calibri"/>
                              <a:sym typeface="Calibri"/>
                            </a:rPr>
                            <m:t>𝟑</m:t>
                          </m:r>
                        </m:e>
                      </m:d>
                      <m:d>
                        <m:dPr>
                          <m:ctrlP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ea typeface="Calibri"/>
                              <a:cs typeface="Calibri"/>
                              <a:sym typeface="Calibri"/>
                            </a:rPr>
                          </m:ctrlPr>
                        </m:dPr>
                        <m:e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ea typeface="Calibri"/>
                              <a:cs typeface="Calibri"/>
                              <a:sym typeface="Calibri"/>
                            </a:rPr>
                            <m:t>𝟑</m:t>
                          </m:r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ea typeface="Calibri"/>
                              <a:cs typeface="Calibri"/>
                              <a:sym typeface="Calibri"/>
                            </a:rPr>
                            <m:t>𝒙</m:t>
                          </m:r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ea typeface="Calibri"/>
                              <a:cs typeface="Calibri"/>
                              <a:sym typeface="Calibri"/>
                            </a:rPr>
                            <m:t>+</m:t>
                          </m:r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ea typeface="Calibri"/>
                              <a:cs typeface="Calibri"/>
                              <a:sym typeface="Calibri"/>
                            </a:rPr>
                            <m:t>𝟏</m:t>
                          </m:r>
                        </m:e>
                      </m:d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=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𝟏𝟏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𝒙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+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𝟑𝟎</m:t>
                      </m:r>
                    </m:oMath>
                  </m:oMathPara>
                </a14:m>
                <a:endParaRPr lang="en-US" sz="2400" b="1" i="1" u="none" strike="noStrike" cap="none" dirty="0" smtClean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𝟐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𝒙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ea typeface="Calibri"/>
                          <a:cs typeface="Calibri"/>
                          <a:sym typeface="Calibri"/>
                        </a:rPr>
                        <m:t>−</m:t>
                      </m:r>
                      <m:sSup>
                        <m:sSupPr>
                          <m:ctrlP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 u="none" strike="noStrike" cap="none" smtClean="0">
                                  <a:solidFill>
                                    <a:schemeClr val="dk1"/>
                                  </a:solidFill>
                                  <a:latin typeface="Cambria Math"/>
                                  <a:sym typeface="Calibri"/>
                                </a:rPr>
                              </m:ctrlPr>
                            </m:dPr>
                            <m:e>
                              <m:r>
                                <a:rPr lang="en-US" sz="2400" b="1" i="1" u="none" strike="noStrike" cap="none" smtClean="0">
                                  <a:solidFill>
                                    <a:schemeClr val="dk1"/>
                                  </a:solidFill>
                                  <a:latin typeface="Cambria Math"/>
                                  <a:sym typeface="Calibri"/>
                                </a:rPr>
                                <m:t>𝒙</m:t>
                              </m:r>
                              <m:r>
                                <a:rPr lang="en-US" sz="2400" b="1" i="1" u="none" strike="noStrike" cap="none" smtClean="0">
                                  <a:solidFill>
                                    <a:schemeClr val="dk1"/>
                                  </a:solidFill>
                                  <a:latin typeface="Cambria Math"/>
                                  <a:sym typeface="Calibri"/>
                                </a:rPr>
                                <m:t>+</m:t>
                              </m:r>
                              <m:r>
                                <a:rPr lang="en-US" sz="2400" b="1" i="1" u="none" strike="noStrike" cap="none" smtClean="0">
                                  <a:solidFill>
                                    <a:schemeClr val="dk1"/>
                                  </a:solidFill>
                                  <a:latin typeface="Cambria Math"/>
                                  <a:sym typeface="Calibri"/>
                                </a:rPr>
                                <m:t>𝟏</m:t>
                              </m:r>
                            </m:e>
                          </m:d>
                        </m:e>
                        <m:sup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𝟐</m:t>
                          </m:r>
                        </m:sup>
                      </m:sSup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=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𝟑</m:t>
                      </m:r>
                      <m:sSup>
                        <m:sSupPr>
                          <m:ctrlP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</m:ctrlPr>
                        </m:sSupPr>
                        <m:e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u="none" strike="noStrike" cap="none" smtClean="0">
                              <a:solidFill>
                                <a:schemeClr val="dk1"/>
                              </a:solidFill>
                              <a:latin typeface="Cambria Math"/>
                              <a:sym typeface="Calibri"/>
                            </a:rPr>
                            <m:t>𝟐</m:t>
                          </m:r>
                        </m:sup>
                      </m:sSup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−</m:t>
                      </m:r>
                      <m:r>
                        <a:rPr lang="en-US" sz="2400" b="1" i="1" u="none" strike="noStrike" cap="none" smtClean="0">
                          <a:solidFill>
                            <a:schemeClr val="dk1"/>
                          </a:solidFill>
                          <a:latin typeface="Cambria Math"/>
                          <a:sym typeface="Calibri"/>
                        </a:rPr>
                        <m:t>𝟔</m:t>
                      </m:r>
                    </m:oMath>
                  </m:oMathPara>
                </a14:m>
                <a:endParaRPr lang="ru-RU" sz="2400" b="1" i="1" u="none" strike="noStrike" cap="none" dirty="0">
                  <a:solidFill>
                    <a:schemeClr val="dk1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400" b="1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 </a:t>
                </a: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700" b="1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 </a:t>
                </a: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0"/>
                  </a:spcBef>
                  <a:buClr>
                    <a:schemeClr val="dk1"/>
                  </a:buClr>
                  <a:buSzPct val="25000"/>
                  <a:buFont typeface="Arial"/>
                  <a:buNone/>
                </a:pPr>
                <a:r>
                  <a:rPr lang="ru-RU" sz="2700" b="1" i="1" u="none" strike="noStrike" cap="none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 </a:t>
                </a:r>
              </a:p>
              <a:p>
                <a:pPr marL="342900" marR="0" lvl="0" indent="-342900" algn="l" rtl="0">
                  <a:lnSpc>
                    <a:spcPct val="80000"/>
                  </a:lnSpc>
                  <a:spcBef>
                    <a:spcPts val="544"/>
                  </a:spcBef>
                  <a:buClr>
                    <a:schemeClr val="dk1"/>
                  </a:buClr>
                  <a:buSzPct val="100740"/>
                  <a:buFont typeface="Arial"/>
                  <a:buNone/>
                </a:pPr>
                <a:endParaRPr sz="27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mc:Choice>
        <mc:Fallback xmlns="">
          <p:sp>
            <p:nvSpPr>
              <p:cNvPr id="364" name="Shape 364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57158" y="1214421"/>
                <a:ext cx="8463314" cy="5214973"/>
              </a:xfrm>
              <a:prstGeom prst="rect">
                <a:avLst/>
              </a:prstGeom>
              <a:blipFill rotWithShape="1">
                <a:blip r:embed="rId3"/>
                <a:stretch>
                  <a:fillRect l="-1153" t="-2220" b="-397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5" name="Shape 365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Shape 367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Shape 369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Shape 370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Shape 37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Shape 37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Shape 376"/>
          <p:cNvSpPr/>
          <p:nvPr/>
        </p:nvSpPr>
        <p:spPr>
          <a:xfrm>
            <a:off x="0" y="66675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Shape 377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Shape 379"/>
          <p:cNvSpPr/>
          <p:nvPr/>
        </p:nvSpPr>
        <p:spPr>
          <a:xfrm>
            <a:off x="0" y="66675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Shape 38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Shape 382"/>
          <p:cNvSpPr/>
          <p:nvPr/>
        </p:nvSpPr>
        <p:spPr>
          <a:xfrm>
            <a:off x="0" y="66675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Shape 38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Shape 385"/>
          <p:cNvSpPr/>
          <p:nvPr/>
        </p:nvSpPr>
        <p:spPr>
          <a:xfrm>
            <a:off x="0" y="66675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Shape 386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Shape 388"/>
          <p:cNvSpPr/>
          <p:nvPr/>
        </p:nvSpPr>
        <p:spPr>
          <a:xfrm>
            <a:off x="0" y="66675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457200" y="404663"/>
            <a:ext cx="8229600" cy="10129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3200" b="1" i="0" u="none" strike="noStrike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3200" b="1" i="0" u="none" strike="noStrike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lang="ru-RU" sz="3200" b="1" i="0" u="none" strike="noStrike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Тема «</a:t>
            </a: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Использование языка программирования  </a:t>
            </a:r>
            <a:r>
              <a:rPr lang="ru-RU" sz="3200" b="1" i="0" u="none" strike="noStrike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Pascal</a:t>
            </a: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 при решении квадратных уравнений»</a:t>
            </a:r>
          </a:p>
        </p:txBody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539552" y="1844824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3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</a:p>
        </p:txBody>
      </p:sp>
      <p:sp>
        <p:nvSpPr>
          <p:cNvPr id="115" name="Shape 115"/>
          <p:cNvSpPr/>
          <p:nvPr/>
        </p:nvSpPr>
        <p:spPr>
          <a:xfrm>
            <a:off x="539552" y="1628800"/>
            <a:ext cx="8208912" cy="378565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2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ru-RU" sz="2800" i="0" u="none" strike="noStrike" cap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i="0" u="none" strike="noStrike" cap="none" dirty="0" smtClean="0">
                <a:solidFill>
                  <a:schemeClr val="dk1"/>
                </a:solidFill>
                <a:sym typeface="Arial"/>
              </a:rPr>
              <a:t>Цели </a:t>
            </a: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урока</a:t>
            </a:r>
            <a:r>
              <a:rPr lang="ru-RU" sz="2400" i="0" u="none" strike="noStrike" cap="none" dirty="0" smtClean="0">
                <a:solidFill>
                  <a:schemeClr val="dk1"/>
                </a:solidFill>
                <a:sym typeface="Arial"/>
              </a:rPr>
              <a:t>: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Математика:</a:t>
            </a:r>
            <a:endParaRPr lang="ru-RU" sz="2400" i="0" u="none" strike="noStrike" cap="none" dirty="0">
              <a:solidFill>
                <a:schemeClr val="dk1"/>
              </a:solidFill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ymbol"/>
              <a:buChar char="✓"/>
            </a:pPr>
            <a:r>
              <a:rPr lang="ru-RU" sz="2400" i="0" u="none" strike="noStrike" cap="none" dirty="0" smtClean="0">
                <a:solidFill>
                  <a:schemeClr val="dk1"/>
                </a:solidFill>
                <a:sym typeface="Arial"/>
              </a:rPr>
              <a:t>Повторить </a:t>
            </a: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основные формулы решения квадратных уравнений. 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ymbol"/>
              <a:buChar char="✓"/>
            </a:pP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Закрепить навыки решения квадратных уравнений с помощью формул.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Информатика: 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ymbol"/>
              <a:buChar char="✓"/>
            </a:pP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Учится находить решение квадратные уравнения с использованием языка программирования </a:t>
            </a:r>
            <a:r>
              <a:rPr lang="ru-RU" sz="2400" i="0" u="none" strike="noStrike" cap="none" dirty="0" err="1">
                <a:solidFill>
                  <a:schemeClr val="dk1"/>
                </a:solidFill>
                <a:sym typeface="Arial"/>
              </a:rPr>
              <a:t>Pascal</a:t>
            </a: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39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70609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/>
                <a:cs typeface="Calibri"/>
                <a:sym typeface="Calibri"/>
              </a:rPr>
              <a:t>Итоги урока</a:t>
            </a:r>
          </a:p>
        </p:txBody>
      </p:sp>
      <p:sp>
        <p:nvSpPr>
          <p:cNvPr id="399" name="Shape 399"/>
          <p:cNvSpPr txBox="1">
            <a:spLocks noGrp="1"/>
          </p:cNvSpPr>
          <p:nvPr>
            <p:ph type="body" idx="1"/>
          </p:nvPr>
        </p:nvSpPr>
        <p:spPr>
          <a:xfrm>
            <a:off x="457200" y="1052736"/>
            <a:ext cx="8229600" cy="507342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Shape 400"/>
          <p:cNvSpPr/>
          <p:nvPr/>
        </p:nvSpPr>
        <p:spPr>
          <a:xfrm>
            <a:off x="611560" y="1268759"/>
            <a:ext cx="8064896" cy="452431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Находим </a:t>
            </a:r>
            <a: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сумму всех баллов за задания 1, 2, 3, </a:t>
            </a:r>
            <a:r>
              <a:rPr lang="ru-RU" sz="2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ru-RU"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Оценивание </a:t>
            </a:r>
            <a:endParaRPr lang="ru-RU" sz="2400" b="0" i="0" u="none" strike="noStrike" cap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ru-RU"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</a:t>
            </a:r>
            <a:r>
              <a:rPr lang="ru-RU" sz="2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единица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2, 3 </a:t>
            </a:r>
            <a:r>
              <a:rPr lang="ru-RU" sz="2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двойка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4,5,6 </a:t>
            </a:r>
            <a:r>
              <a:rPr lang="ru-RU" sz="2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тройка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7,8 </a:t>
            </a:r>
            <a:r>
              <a:rPr lang="ru-RU" sz="2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четверка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9,10 – пятерка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Shape 4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70609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/>
                <a:cs typeface="Calibri"/>
                <a:sym typeface="Calibri"/>
              </a:rPr>
              <a:t>Рефлексия</a:t>
            </a:r>
          </a:p>
        </p:txBody>
      </p:sp>
      <p:sp>
        <p:nvSpPr>
          <p:cNvPr id="411" name="Shape 411"/>
          <p:cNvSpPr txBox="1">
            <a:spLocks noGrp="1"/>
          </p:cNvSpPr>
          <p:nvPr>
            <p:ph type="body" idx="1"/>
          </p:nvPr>
        </p:nvSpPr>
        <p:spPr>
          <a:xfrm>
            <a:off x="457200" y="1052736"/>
            <a:ext cx="8229600" cy="507342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514350" marR="0" lvl="0" indent="-5143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ru-RU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Что мы с вами сегодня на уроке повторили?</a:t>
            </a:r>
          </a:p>
          <a:p>
            <a:pPr marL="514350" marR="0" lvl="0" indent="-5143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ru-RU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Чему научились?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342900" marR="0" lvl="0" indent="-342900" algn="ctr" rtl="0">
              <a:spcBef>
                <a:spcPts val="64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3200" b="1" i="0" u="none" strike="noStrike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Calibri"/>
                <a:cs typeface="Calibri"/>
                <a:sym typeface="Calibri"/>
              </a:rPr>
              <a:t>Спасибо </a:t>
            </a: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Calibri"/>
                <a:cs typeface="Calibri"/>
                <a:sym typeface="Calibri"/>
              </a:rPr>
              <a:t>за урок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814" y="4005064"/>
            <a:ext cx="1464163" cy="18002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hape 42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/>
                <a:cs typeface="Calibri"/>
                <a:sym typeface="Calibri"/>
              </a:rPr>
              <a:t>Список литературы</a:t>
            </a:r>
          </a:p>
        </p:txBody>
      </p:sp>
      <p:sp>
        <p:nvSpPr>
          <p:cNvPr id="422" name="Shape 422"/>
          <p:cNvSpPr txBox="1">
            <a:spLocks noGrp="1"/>
          </p:cNvSpPr>
          <p:nvPr>
            <p:ph type="body" idx="1"/>
          </p:nvPr>
        </p:nvSpPr>
        <p:spPr>
          <a:xfrm>
            <a:off x="395536" y="16288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98333"/>
              <a:buNone/>
            </a:pPr>
            <a:r>
              <a:rPr lang="ru-RU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1. </a:t>
            </a:r>
            <a:r>
              <a:rPr lang="ru-RU" sz="2400" b="0" i="0" u="none" strike="noStrike" cap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Огева</a:t>
            </a:r>
            <a:r>
              <a:rPr lang="ru-RU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М.В., Шуринова Е.В.  </a:t>
            </a:r>
            <a:r>
              <a:rPr lang="ru-RU" sz="2400" b="0" i="0" u="none" strike="noStrike" cap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Turbo</a:t>
            </a:r>
            <a:r>
              <a:rPr lang="ru-RU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ru-RU" sz="2400" b="0" i="0" u="none" strike="noStrike" cap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Pascal</a:t>
            </a:r>
            <a:r>
              <a:rPr lang="ru-RU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первые шаги. Примеры и упражнения: Учебное пособие изд.2-е переработанное и дополненное. Саратов: Издательство – «Стило», 2001</a:t>
            </a:r>
          </a:p>
          <a:p>
            <a:pPr marL="0" marR="0" lvl="0" indent="0" algn="just" rtl="0">
              <a:lnSpc>
                <a:spcPct val="80000"/>
              </a:lnSpc>
              <a:spcBef>
                <a:spcPts val="590"/>
              </a:spcBef>
              <a:buClr>
                <a:schemeClr val="dk1"/>
              </a:buClr>
              <a:buSzPct val="98333"/>
              <a:buNone/>
            </a:pPr>
            <a:r>
              <a:rPr lang="ru-RU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2. </a:t>
            </a:r>
            <a:r>
              <a:rPr lang="ru-RU" sz="2400" b="0" i="0" u="none" strike="noStrike" cap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Немлюгин</a:t>
            </a:r>
            <a:r>
              <a:rPr lang="ru-RU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С., </a:t>
            </a:r>
            <a:r>
              <a:rPr lang="ru-RU" sz="2400" b="0" i="0" u="none" strike="noStrike" cap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Перколаб</a:t>
            </a:r>
            <a:r>
              <a:rPr lang="ru-RU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Л. Изучаем </a:t>
            </a:r>
            <a:r>
              <a:rPr lang="ru-RU" sz="2400" b="0" i="0" u="none" strike="noStrike" cap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Turbo</a:t>
            </a:r>
            <a:r>
              <a:rPr lang="ru-RU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ru-RU" sz="2400" b="0" i="0" u="none" strike="noStrike" cap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Pascal</a:t>
            </a:r>
            <a:r>
              <a:rPr lang="ru-RU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СПб.: Питер, 2008</a:t>
            </a:r>
          </a:p>
          <a:p>
            <a:pPr marL="0" marR="0" lvl="0" indent="0" algn="just" rtl="0">
              <a:lnSpc>
                <a:spcPct val="80000"/>
              </a:lnSpc>
              <a:spcBef>
                <a:spcPts val="590"/>
              </a:spcBef>
              <a:buClr>
                <a:schemeClr val="dk1"/>
              </a:buClr>
              <a:buSzPct val="98333"/>
              <a:buNone/>
            </a:pPr>
            <a:r>
              <a:rPr lang="ru-RU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3. Макарычев «Алгебра 8 класс» учебник: М. Просвещение, 2011</a:t>
            </a:r>
          </a:p>
          <a:p>
            <a:pPr marL="0" marR="0" lvl="0" indent="0" algn="just" rtl="0">
              <a:lnSpc>
                <a:spcPct val="80000"/>
              </a:lnSpc>
              <a:spcBef>
                <a:spcPts val="590"/>
              </a:spcBef>
              <a:buClr>
                <a:schemeClr val="dk1"/>
              </a:buClr>
              <a:buSzPct val="98333"/>
              <a:buNone/>
            </a:pPr>
            <a:r>
              <a:rPr lang="ru-RU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4.Звавич Л.И. Дидактические материалы «Алгебра 8 класс»: М. Просвещение, 2011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Актуализация знаний по математике</a:t>
            </a:r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1. В</a:t>
            </a:r>
            <a:r>
              <a:rPr lang="ru-RU" sz="2400" i="0" u="none" strike="noStrike" cap="none" dirty="0" smtClean="0">
                <a:solidFill>
                  <a:schemeClr val="dk1"/>
                </a:solidFill>
                <a:sym typeface="Arial"/>
              </a:rPr>
              <a:t>ид  </a:t>
            </a: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квадратное уравнение</a:t>
            </a:r>
            <a:r>
              <a:rPr lang="ru-RU" sz="2400" i="0" u="none" strike="noStrike" cap="none" dirty="0" smtClean="0">
                <a:solidFill>
                  <a:schemeClr val="dk1"/>
                </a:solidFill>
                <a:sym typeface="Arial"/>
              </a:rPr>
              <a:t>?</a:t>
            </a:r>
          </a:p>
          <a:p>
            <a:pPr marL="514350" marR="0" lvl="0" indent="-514350" algn="l" rtl="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AutoNum type="arabicPeriod"/>
            </a:pPr>
            <a:endParaRPr lang="ru-RU" sz="2400" i="0" u="none" strike="noStrike" cap="none" dirty="0">
              <a:solidFill>
                <a:schemeClr val="dk1"/>
              </a:solidFill>
              <a:sym typeface="Arial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2. </a:t>
            </a:r>
            <a:r>
              <a:rPr lang="ru-RU" sz="2400" dirty="0" smtClean="0">
                <a:solidFill>
                  <a:schemeClr val="dk1"/>
                </a:solidFill>
              </a:rPr>
              <a:t>Название</a:t>
            </a:r>
            <a:r>
              <a:rPr lang="ru-RU" sz="2400" i="0" u="none" strike="noStrike" cap="none" dirty="0" smtClean="0">
                <a:solidFill>
                  <a:schemeClr val="dk1"/>
                </a:solidFill>
                <a:sym typeface="Arial"/>
              </a:rPr>
              <a:t> </a:t>
            </a: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квадратное уравнение, у которого коэффициент </a:t>
            </a:r>
            <a:r>
              <a:rPr lang="ru-RU" sz="2400" i="1" u="none" strike="noStrike" cap="none" dirty="0">
                <a:solidFill>
                  <a:schemeClr val="dk1"/>
                </a:solidFill>
                <a:sym typeface="Arial"/>
              </a:rPr>
              <a:t>а</a:t>
            </a: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=1</a:t>
            </a:r>
            <a:r>
              <a:rPr lang="ru-RU" sz="2400" i="0" u="none" strike="noStrike" cap="none" dirty="0" smtClean="0">
                <a:solidFill>
                  <a:schemeClr val="dk1"/>
                </a:solidFill>
                <a:sym typeface="Arial"/>
              </a:rPr>
              <a:t>?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ru-RU" sz="2400" i="0" u="none" strike="noStrike" cap="none" dirty="0">
              <a:solidFill>
                <a:schemeClr val="dk1"/>
              </a:solidFill>
              <a:sym typeface="Arial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3. </a:t>
            </a:r>
            <a:r>
              <a:rPr lang="ru-RU" sz="2400" dirty="0" smtClean="0">
                <a:solidFill>
                  <a:schemeClr val="dk1"/>
                </a:solidFill>
              </a:rPr>
              <a:t>Название</a:t>
            </a:r>
            <a:r>
              <a:rPr lang="ru-RU" sz="2400" i="0" u="none" strike="noStrike" cap="none" dirty="0" smtClean="0">
                <a:solidFill>
                  <a:schemeClr val="dk1"/>
                </a:solidFill>
                <a:sym typeface="Arial"/>
              </a:rPr>
              <a:t> </a:t>
            </a: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квадратное уравнение, у которого коэффициент  </a:t>
            </a:r>
            <a:r>
              <a:rPr lang="ru-RU" sz="2400" i="1" u="none" strike="noStrike" cap="none" dirty="0">
                <a:solidFill>
                  <a:schemeClr val="dk1"/>
                </a:solidFill>
                <a:sym typeface="Arial"/>
              </a:rPr>
              <a:t>в</a:t>
            </a: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=0 или </a:t>
            </a:r>
            <a:r>
              <a:rPr lang="ru-RU" sz="2400" i="1" u="none" strike="noStrike" cap="none" dirty="0">
                <a:solidFill>
                  <a:schemeClr val="dk1"/>
                </a:solidFill>
                <a:sym typeface="Arial"/>
              </a:rPr>
              <a:t>с</a:t>
            </a:r>
            <a:r>
              <a:rPr lang="ru-RU" sz="2400" i="0" u="none" strike="noStrike" cap="none" dirty="0">
                <a:solidFill>
                  <a:schemeClr val="dk1"/>
                </a:solidFill>
                <a:sym typeface="Arial"/>
              </a:rPr>
              <a:t>=0</a:t>
            </a:r>
            <a:r>
              <a:rPr lang="ru-RU" sz="2400" i="0" u="none" strike="noStrike" cap="none" dirty="0" smtClean="0">
                <a:solidFill>
                  <a:schemeClr val="dk1"/>
                </a:solidFill>
                <a:sym typeface="Arial"/>
              </a:rPr>
              <a:t>?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ru-RU" sz="2400" i="0" u="none" strike="noStrike" cap="none" dirty="0" smtClean="0">
              <a:solidFill>
                <a:schemeClr val="dk1"/>
              </a:solidFill>
              <a:sym typeface="Arial"/>
            </a:endParaRPr>
          </a:p>
          <a:p>
            <a:pPr lvl="0" indent="-342900">
              <a:lnSpc>
                <a:spcPct val="80000"/>
              </a:lnSpc>
              <a:spcBef>
                <a:spcPts val="540"/>
              </a:spcBef>
              <a:buSzPct val="25000"/>
              <a:buNone/>
            </a:pPr>
            <a:r>
              <a:rPr lang="ru-RU" sz="2400" dirty="0">
                <a:solidFill>
                  <a:schemeClr val="dk1"/>
                </a:solidFill>
              </a:rPr>
              <a:t>4. Формула дискриминанта </a:t>
            </a:r>
          </a:p>
          <a:p>
            <a:pPr lvl="0" indent="-342900">
              <a:lnSpc>
                <a:spcPct val="80000"/>
              </a:lnSpc>
              <a:spcBef>
                <a:spcPts val="540"/>
              </a:spcBef>
              <a:buSzPct val="25000"/>
              <a:buNone/>
            </a:pPr>
            <a:r>
              <a:rPr lang="ru-RU" sz="2400" dirty="0">
                <a:solidFill>
                  <a:schemeClr val="dk1"/>
                </a:solidFill>
              </a:rPr>
              <a:t>a) D= </a:t>
            </a:r>
            <a:r>
              <a:rPr lang="ru-RU" sz="2400" i="1" dirty="0">
                <a:solidFill>
                  <a:schemeClr val="dk1"/>
                </a:solidFill>
              </a:rPr>
              <a:t>в– 4ас</a:t>
            </a:r>
            <a:r>
              <a:rPr lang="ru-RU" sz="2400" dirty="0">
                <a:solidFill>
                  <a:schemeClr val="dk1"/>
                </a:solidFill>
              </a:rPr>
              <a:t> </a:t>
            </a:r>
          </a:p>
          <a:p>
            <a:pPr lvl="0" indent="-342900">
              <a:lnSpc>
                <a:spcPct val="80000"/>
              </a:lnSpc>
              <a:spcBef>
                <a:spcPts val="540"/>
              </a:spcBef>
              <a:buSzPct val="25000"/>
              <a:buNone/>
            </a:pPr>
            <a:r>
              <a:rPr lang="ru-RU" sz="2400" dirty="0">
                <a:solidFill>
                  <a:schemeClr val="dk1"/>
                </a:solidFill>
              </a:rPr>
              <a:t>b) D= </a:t>
            </a:r>
            <a:r>
              <a:rPr lang="ru-RU" sz="2400" i="1" dirty="0">
                <a:solidFill>
                  <a:schemeClr val="dk1"/>
                </a:solidFill>
              </a:rPr>
              <a:t>в</a:t>
            </a:r>
            <a:r>
              <a:rPr lang="ru-RU" sz="2400" i="1" baseline="30000" dirty="0">
                <a:solidFill>
                  <a:schemeClr val="dk1"/>
                </a:solidFill>
              </a:rPr>
              <a:t>2</a:t>
            </a:r>
            <a:r>
              <a:rPr lang="ru-RU" sz="2400" i="1" dirty="0">
                <a:solidFill>
                  <a:schemeClr val="dk1"/>
                </a:solidFill>
              </a:rPr>
              <a:t>- 4а</a:t>
            </a:r>
            <a:r>
              <a:rPr lang="ru-RU" sz="2400" dirty="0">
                <a:solidFill>
                  <a:schemeClr val="dk1"/>
                </a:solidFill>
              </a:rPr>
              <a:t> </a:t>
            </a:r>
          </a:p>
          <a:p>
            <a:pPr lvl="0" indent="-342900">
              <a:lnSpc>
                <a:spcPct val="80000"/>
              </a:lnSpc>
              <a:spcBef>
                <a:spcPts val="540"/>
              </a:spcBef>
              <a:buSzPct val="25000"/>
              <a:buNone/>
            </a:pPr>
            <a:r>
              <a:rPr lang="ru-RU" sz="2400" dirty="0">
                <a:solidFill>
                  <a:schemeClr val="dk1"/>
                </a:solidFill>
              </a:rPr>
              <a:t>c) D= </a:t>
            </a:r>
            <a:r>
              <a:rPr lang="ru-RU" sz="2400" i="1" dirty="0">
                <a:solidFill>
                  <a:schemeClr val="dk1"/>
                </a:solidFill>
              </a:rPr>
              <a:t>в</a:t>
            </a:r>
            <a:r>
              <a:rPr lang="ru-RU" sz="2400" i="1" baseline="30000" dirty="0">
                <a:solidFill>
                  <a:schemeClr val="dk1"/>
                </a:solidFill>
              </a:rPr>
              <a:t>2</a:t>
            </a:r>
            <a:r>
              <a:rPr lang="ru-RU" sz="2400" i="1" dirty="0">
                <a:solidFill>
                  <a:schemeClr val="dk1"/>
                </a:solidFill>
              </a:rPr>
              <a:t>- 4аc</a:t>
            </a:r>
          </a:p>
          <a:p>
            <a:pPr lvl="0" indent="-342900">
              <a:lnSpc>
                <a:spcPct val="80000"/>
              </a:lnSpc>
              <a:spcBef>
                <a:spcPts val="540"/>
              </a:spcBef>
              <a:buSzPct val="25000"/>
              <a:buNone/>
            </a:pPr>
            <a:endParaRPr lang="ru-RU" sz="2400" i="1" dirty="0">
              <a:solidFill>
                <a:schemeClr val="dk1"/>
              </a:solidFill>
            </a:endParaRPr>
          </a:p>
          <a:p>
            <a:pPr lvl="0" indent="-342900">
              <a:lnSpc>
                <a:spcPct val="80000"/>
              </a:lnSpc>
              <a:spcBef>
                <a:spcPts val="540"/>
              </a:spcBef>
              <a:buSzPct val="25000"/>
              <a:buNone/>
            </a:pPr>
            <a:r>
              <a:rPr lang="ru-RU" sz="2400" dirty="0">
                <a:solidFill>
                  <a:schemeClr val="dk1"/>
                </a:solidFill>
              </a:rPr>
              <a:t>5. Теореме </a:t>
            </a:r>
            <a:r>
              <a:rPr lang="ru-RU" sz="2400" dirty="0" smtClean="0">
                <a:solidFill>
                  <a:schemeClr val="dk1"/>
                </a:solidFill>
              </a:rPr>
              <a:t>Виета. </a:t>
            </a:r>
            <a:r>
              <a:rPr lang="ru-RU" sz="2400" dirty="0">
                <a:solidFill>
                  <a:schemeClr val="dk1"/>
                </a:solidFill>
              </a:rPr>
              <a:t>Основные формулы т. Виета.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i="0" u="none" strike="noStrike" cap="none" dirty="0" smtClean="0">
                <a:solidFill>
                  <a:schemeClr val="dk1"/>
                </a:solidFill>
                <a:sym typeface="Arial"/>
              </a:rPr>
              <a:t> 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ru-RU" sz="2800" i="0" u="none" strike="noStrike" cap="none" dirty="0">
              <a:solidFill>
                <a:schemeClr val="dk1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554975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5620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3200" b="1" i="0" u="none" strike="noStrike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ответы</a:t>
            </a:r>
            <a:endParaRPr lang="ru-RU" sz="3200" b="1" i="0" u="none" strike="noStrike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" name="Shape 148"/>
              <p:cNvGraphicFramePr/>
              <p:nvPr>
                <p:extLst>
                  <p:ext uri="{D42A27DB-BD31-4B8C-83A1-F6EECF244321}">
                    <p14:modId xmlns:p14="http://schemas.microsoft.com/office/powerpoint/2010/main" val="3460949986"/>
                  </p:ext>
                </p:extLst>
              </p:nvPr>
            </p:nvGraphicFramePr>
            <p:xfrm>
              <a:off x="467543" y="908720"/>
              <a:ext cx="8229600" cy="5759286"/>
            </p:xfrm>
            <a:graphic>
              <a:graphicData uri="http://schemas.openxmlformats.org/drawingml/2006/table">
                <a:tbl>
                  <a:tblPr firstRow="1" bandRow="1">
                    <a:tableStyleId>{ED083AE6-46FA-4A59-8FB0-9F97EB10719F}</a:tableStyleId>
                  </a:tblPr>
                  <a:tblGrid>
                    <a:gridCol w="2386600"/>
                    <a:gridCol w="3734081"/>
                    <a:gridCol w="2108919"/>
                  </a:tblGrid>
                  <a:tr h="1080120">
                    <a:tc gridSpan="2"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r>
                            <a:rPr lang="ru-RU" sz="2400" u="none" strike="noStrike" cap="none" dirty="0" smtClean="0">
                              <a:latin typeface="+mn-lt"/>
                              <a:sym typeface="Arial"/>
                            </a:rPr>
                            <a:t>ФИ</a:t>
                          </a:r>
                          <a:endParaRPr lang="ru-RU"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just" rtl="0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SzPct val="25000"/>
                            <a:buNone/>
                          </a:pPr>
                          <a:r>
                            <a:rPr lang="ru-RU" sz="2400" u="none" strike="noStrike" cap="none" dirty="0" smtClean="0">
                              <a:latin typeface="+mn-lt"/>
                              <a:sym typeface="Arial"/>
                            </a:rPr>
                            <a:t>+ </a:t>
                          </a:r>
                          <a:r>
                            <a:rPr lang="ru-RU" sz="2400" u="none" strike="noStrike" cap="none" dirty="0" smtClean="0">
                              <a:sym typeface="Arial"/>
                            </a:rPr>
                            <a:t>ответ – 1,</a:t>
                          </a:r>
                        </a:p>
                        <a:p>
                          <a:pPr marL="0" marR="0" lvl="0" indent="0" algn="just" rtl="0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SzPct val="25000"/>
                            <a:buNone/>
                          </a:pPr>
                          <a:r>
                            <a:rPr lang="ru-RU" sz="2400" u="none" strike="noStrike" cap="none" dirty="0" smtClean="0">
                              <a:sym typeface="Arial"/>
                            </a:rPr>
                            <a:t>-</a:t>
                          </a:r>
                          <a:r>
                            <a:rPr lang="ru-RU" sz="2400" u="none" strike="noStrike" cap="none" baseline="0" dirty="0" smtClean="0">
                              <a:sym typeface="Arial"/>
                            </a:rPr>
                            <a:t> ответ </a:t>
                          </a:r>
                          <a:r>
                            <a:rPr lang="ru-RU" sz="2400" u="none" strike="noStrike" cap="none" dirty="0" smtClean="0">
                              <a:sym typeface="Arial"/>
                            </a:rPr>
                            <a:t> -  0</a:t>
                          </a:r>
                          <a:endParaRPr lang="ru-RU" sz="2400" b="1" u="none" strike="noStrike" cap="none" dirty="0" smtClean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68575" marR="68575" marT="0" marB="0"/>
                    </a:tc>
                  </a:tr>
                  <a:tr h="630912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r>
                            <a:rPr lang="ru-RU" sz="2400" u="none" strike="noStrike" cap="none" dirty="0" smtClean="0">
                              <a:latin typeface="+mn-lt"/>
                              <a:sym typeface="Arial"/>
                            </a:rPr>
                            <a:t>Вид кв. </a:t>
                          </a:r>
                          <a:r>
                            <a:rPr lang="ru-RU" sz="2400" u="none" strike="noStrike" cap="none" dirty="0" err="1" smtClean="0">
                              <a:latin typeface="+mn-lt"/>
                              <a:sym typeface="Arial"/>
                            </a:rPr>
                            <a:t>ур</a:t>
                          </a:r>
                          <a:r>
                            <a:rPr lang="ru-RU" sz="2400" u="none" strike="noStrike" cap="none" dirty="0" smtClean="0">
                              <a:latin typeface="+mn-lt"/>
                              <a:sym typeface="Arial"/>
                            </a:rPr>
                            <a:t>.</a:t>
                          </a:r>
                          <a:endParaRPr lang="ru-RU"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ea typeface="Arial"/>
                                    <a:cs typeface="Arial"/>
                                    <a:sym typeface="Arial"/>
                                  </a:rPr>
                                  <m:t>𝒂</m:t>
                                </m:r>
                                <m:sSup>
                                  <m:sSupPr>
                                    <m:ctrlPr>
                                      <a:rPr lang="ar-AE" sz="2400" b="1" i="1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cs typeface="Arial"/>
                                        <a:sym typeface="Arial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cs typeface="Arial"/>
                                        <a:sym typeface="Arial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2400" b="1" i="1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cs typeface="Arial"/>
                                        <a:sym typeface="Arial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ar-AE" sz="2400" b="1" i="1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cs typeface="Arial"/>
                                    <a:sym typeface="Arial"/>
                                  </a:rPr>
                                  <m:t>+</m:t>
                                </m:r>
                                <m:r>
                                  <a:rPr lang="en-US" sz="2400" b="1" i="1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cs typeface="Arial"/>
                                    <a:sym typeface="Arial"/>
                                  </a:rPr>
                                  <m:t>𝒃𝒙</m:t>
                                </m:r>
                                <m:r>
                                  <a:rPr lang="en-US" sz="2400" b="1" i="1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cs typeface="Arial"/>
                                    <a:sym typeface="Arial"/>
                                  </a:rPr>
                                  <m:t>+</m:t>
                                </m:r>
                                <m:r>
                                  <a:rPr lang="en-US" sz="2400" b="1" i="1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cs typeface="Arial"/>
                                    <a:sym typeface="Arial"/>
                                  </a:rPr>
                                  <m:t>𝒄</m:t>
                                </m:r>
                                <m:r>
                                  <a:rPr lang="en-US" sz="2400" b="1" i="1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cs typeface="Arial"/>
                                    <a:sym typeface="Arial"/>
                                  </a:rPr>
                                  <m:t>=</m:t>
                                </m:r>
                                <m:r>
                                  <a:rPr lang="en-US" sz="2400" b="1" i="1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cs typeface="Arial"/>
                                    <a:sym typeface="Arial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400" b="1" u="none" strike="noStrike" cap="none" dirty="0">
                            <a:solidFill>
                              <a:srgbClr val="FF0000"/>
                            </a:solidFill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endParaRPr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</a:tr>
                  <a:tr h="488409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chemeClr val="dk1"/>
                            </a:buClr>
                            <a:buSzPct val="25000"/>
                            <a:buFont typeface="Arial"/>
                            <a:buNone/>
                          </a:pPr>
                          <a:r>
                            <a:rPr lang="ru-RU" sz="2400" u="none" strike="noStrike" cap="none" dirty="0">
                              <a:latin typeface="+mn-lt"/>
                              <a:sym typeface="Arial"/>
                            </a:rPr>
                            <a:t>В </a:t>
                          </a:r>
                          <a:r>
                            <a:rPr lang="ru-RU" sz="2400" u="none" strike="noStrike" cap="none" dirty="0" smtClean="0">
                              <a:latin typeface="+mn-lt"/>
                              <a:sym typeface="Arial"/>
                            </a:rPr>
                            <a:t>кв. </a:t>
                          </a:r>
                          <a:r>
                            <a:rPr lang="ru-RU" sz="2400" u="none" strike="noStrike" cap="none" dirty="0" err="1" smtClean="0">
                              <a:latin typeface="+mn-lt"/>
                              <a:sym typeface="Arial"/>
                            </a:rPr>
                            <a:t>ур</a:t>
                          </a:r>
                          <a:r>
                            <a:rPr lang="ru-RU" sz="2400" u="none" strike="noStrike" cap="none" dirty="0" smtClean="0">
                              <a:latin typeface="+mn-lt"/>
                              <a:sym typeface="Arial"/>
                            </a:rPr>
                            <a:t>.</a:t>
                          </a:r>
                          <a:endParaRPr lang="ru-RU"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ea typeface="Arial"/>
                                    <a:cs typeface="Arial"/>
                                    <a:sym typeface="Arial"/>
                                  </a:rPr>
                                  <m:t>𝑫</m:t>
                                </m:r>
                                <m:r>
                                  <a:rPr lang="en-US" sz="2400" b="1" i="1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ea typeface="Arial"/>
                                    <a:cs typeface="Arial"/>
                                    <a:sym typeface="Arial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2400" b="1" i="1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cs typeface="Arial"/>
                                        <a:sym typeface="Arial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cs typeface="Arial"/>
                                        <a:sym typeface="Arial"/>
                                      </a:rPr>
                                      <m:t>𝒃</m:t>
                                    </m:r>
                                  </m:e>
                                  <m:sup>
                                    <m:r>
                                      <a:rPr lang="en-US" sz="2400" b="1" i="1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cs typeface="Arial"/>
                                        <a:sym typeface="Arial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2400" b="1" i="1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cs typeface="Arial"/>
                                    <a:sym typeface="Arial"/>
                                  </a:rPr>
                                  <m:t>−</m:t>
                                </m:r>
                                <m:r>
                                  <a:rPr lang="en-US" sz="2400" b="1" i="1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cs typeface="Arial"/>
                                    <a:sym typeface="Arial"/>
                                  </a:rPr>
                                  <m:t>𝟒</m:t>
                                </m:r>
                                <m:r>
                                  <a:rPr lang="en-US" sz="2400" b="1" i="1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cs typeface="Arial"/>
                                    <a:sym typeface="Arial"/>
                                  </a:rPr>
                                  <m:t>𝒂𝒄</m:t>
                                </m:r>
                              </m:oMath>
                            </m:oMathPara>
                          </a14:m>
                          <a:endParaRPr lang="ru-RU" sz="2400" b="1" u="none" strike="noStrike" cap="none" dirty="0">
                            <a:solidFill>
                              <a:srgbClr val="FF0000"/>
                            </a:solidFill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endParaRPr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</a:tr>
                  <a:tr h="1861208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r>
                            <a:rPr lang="ru-RU" sz="2400" u="none" strike="noStrike" cap="none" dirty="0">
                              <a:latin typeface="+mn-lt"/>
                              <a:sym typeface="Arial"/>
                            </a:rPr>
                            <a:t>при D &gt; 0</a:t>
                          </a:r>
                          <a:endParaRPr lang="ru-RU"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535"/>
                            </a:spcAft>
                            <a:buSzPct val="25000"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400" i="1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sym typeface="Arial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i="1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−</m:t>
                                    </m:r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𝒃</m:t>
                                    </m:r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+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en-US" sz="2400" i="1" u="none" strike="noStrike" cap="none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  <a:sym typeface="Arial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2400" u="none" strike="noStrike" cap="none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  <a:sym typeface="Arial"/>
                                          </a:rPr>
                                          <m:t>𝑫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𝟐</m:t>
                                    </m:r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𝒂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u="none" strike="noStrike" cap="none" dirty="0" smtClean="0">
                            <a:latin typeface="+mn-lt"/>
                            <a:sym typeface="Arial"/>
                          </a:endParaRPr>
                        </a:p>
                        <a:p>
                          <a:pPr marL="0" marR="0" lvl="0" indent="0" algn="l" rtl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535"/>
                            </a:spcAft>
                            <a:buSzPct val="25000"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400" i="1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2400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sym typeface="Arial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i="1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−</m:t>
                                    </m:r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𝒃</m:t>
                                    </m:r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−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en-US" sz="2400" i="1" u="none" strike="noStrike" cap="none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  <a:sym typeface="Arial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2400" u="none" strike="noStrike" cap="none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  <a:sym typeface="Arial"/>
                                          </a:rPr>
                                          <m:t>𝑫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𝟐</m:t>
                                    </m:r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𝒂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400" b="1" u="none" strike="noStrike" cap="none" dirty="0">
                            <a:solidFill>
                              <a:srgbClr val="FF0000"/>
                            </a:solidFill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68575" marR="68575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endParaRPr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</a:tr>
                  <a:tr h="790575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Pct val="25000"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400" u="none" strike="noStrike" cap="none" dirty="0" smtClean="0">
                              <a:solidFill>
                                <a:srgbClr val="FF0000"/>
                              </a:solidFill>
                              <a:latin typeface="+mn-lt"/>
                              <a:sym typeface="Arial"/>
                            </a:rPr>
                            <a:t>D &lt;0</a:t>
                          </a:r>
                          <a:endParaRPr lang="ru-RU" sz="2400" b="1" u="none" strike="noStrike" cap="none" dirty="0" smtClean="0">
                            <a:solidFill>
                              <a:srgbClr val="FF0000"/>
                            </a:solidFill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Pct val="25000"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400" u="none" strike="noStrike" cap="none" dirty="0" smtClean="0">
                              <a:solidFill>
                                <a:schemeClr val="tx1"/>
                              </a:solidFill>
                              <a:latin typeface="+mn-lt"/>
                              <a:sym typeface="Arial"/>
                            </a:rPr>
                            <a:t>если в </a:t>
                          </a:r>
                          <a:r>
                            <a:rPr lang="en-US" sz="2400" u="none" strike="noStrike" cap="none" dirty="0" smtClean="0">
                              <a:solidFill>
                                <a:schemeClr val="tx1"/>
                              </a:solidFill>
                              <a:latin typeface="+mn-lt"/>
                              <a:sym typeface="Arial"/>
                            </a:rPr>
                            <a:t> </a:t>
                          </a:r>
                          <a:r>
                            <a:rPr lang="ru-RU" sz="2400" u="none" strike="noStrike" cap="none" dirty="0" smtClean="0">
                              <a:solidFill>
                                <a:schemeClr val="tx1"/>
                              </a:solidFill>
                              <a:latin typeface="+mn-lt"/>
                              <a:sym typeface="Arial"/>
                            </a:rPr>
                            <a:t>уравнении корней нет</a:t>
                          </a:r>
                          <a:endParaRPr lang="ru-RU" sz="2400" b="1" u="none" strike="noStrike" cap="none" dirty="0" smtClean="0">
                            <a:solidFill>
                              <a:schemeClr val="tx1"/>
                            </a:solidFill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endParaRPr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</a:tr>
                  <a:tr h="54520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Pct val="25000"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400" u="none" strike="noStrike" cap="none" dirty="0" smtClean="0">
                              <a:solidFill>
                                <a:srgbClr val="FF0000"/>
                              </a:solidFill>
                              <a:latin typeface="+mn-lt"/>
                              <a:sym typeface="Arial"/>
                            </a:rPr>
                            <a:t>D =</a:t>
                          </a:r>
                          <a:r>
                            <a:rPr lang="ru-RU" sz="2400" u="none" strike="noStrike" cap="none" baseline="0" dirty="0" smtClean="0">
                              <a:solidFill>
                                <a:srgbClr val="FF0000"/>
                              </a:solidFill>
                              <a:latin typeface="+mn-lt"/>
                              <a:sym typeface="Arial"/>
                            </a:rPr>
                            <a:t> </a:t>
                          </a:r>
                          <a:r>
                            <a:rPr lang="ru-RU" sz="2400" u="none" strike="noStrike" cap="none" dirty="0" smtClean="0">
                              <a:solidFill>
                                <a:srgbClr val="FF0000"/>
                              </a:solidFill>
                              <a:latin typeface="+mn-lt"/>
                              <a:sym typeface="Arial"/>
                            </a:rPr>
                            <a:t>0</a:t>
                          </a:r>
                          <a:endParaRPr lang="ru-RU" sz="2400" b="1" u="none" strike="noStrike" cap="none" dirty="0" smtClean="0">
                            <a:solidFill>
                              <a:srgbClr val="FF0000"/>
                            </a:solidFill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endParaRPr lang="ru-RU" sz="2400" b="1" u="none" strike="noStrike" cap="none" dirty="0">
                            <a:solidFill>
                              <a:srgbClr val="FF0000"/>
                            </a:solidFill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ctr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sz="2400" i="1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</m:ctrlPr>
                                  </m:sSubPr>
                                  <m:e>
                                    <m:r>
                                      <a:rPr lang="ru-RU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sym typeface="Arial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i="1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2400" u="none" strike="noStrike" cap="none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sym typeface="Arial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i="1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−</m:t>
                                    </m:r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𝒃</m:t>
                                    </m:r>
                                  </m:num>
                                  <m:den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𝟐</m:t>
                                    </m:r>
                                    <m:r>
                                      <a:rPr lang="en-US" sz="2400" u="none" strike="noStrike" cap="none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  <a:sym typeface="Arial"/>
                                      </a:rPr>
                                      <m:t>𝒂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endParaRPr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8" name="Shape 148"/>
              <p:cNvGraphicFramePr/>
              <p:nvPr>
                <p:extLst>
                  <p:ext uri="{D42A27DB-BD31-4B8C-83A1-F6EECF244321}">
                    <p14:modId xmlns:p14="http://schemas.microsoft.com/office/powerpoint/2010/main" val="3460949986"/>
                  </p:ext>
                </p:extLst>
              </p:nvPr>
            </p:nvGraphicFramePr>
            <p:xfrm>
              <a:off x="467543" y="908720"/>
              <a:ext cx="8229600" cy="5752202"/>
            </p:xfrm>
            <a:graphic>
              <a:graphicData uri="http://schemas.openxmlformats.org/drawingml/2006/table">
                <a:tbl>
                  <a:tblPr firstRow="1" bandRow="1">
                    <a:tableStyleId>{ED083AE6-46FA-4A59-8FB0-9F97EB10719F}</a:tableStyleId>
                  </a:tblPr>
                  <a:tblGrid>
                    <a:gridCol w="2386600"/>
                    <a:gridCol w="3734081"/>
                    <a:gridCol w="2108919"/>
                  </a:tblGrid>
                  <a:tr h="1080120">
                    <a:tc gridSpan="2"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r>
                            <a:rPr lang="ru-RU" sz="2400" u="none" strike="noStrike" cap="none" dirty="0" smtClean="0">
                              <a:latin typeface="+mn-lt"/>
                              <a:sym typeface="Arial"/>
                            </a:rPr>
                            <a:t>ФИ</a:t>
                          </a:r>
                          <a:endParaRPr lang="ru-RU"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just" rtl="0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SzPct val="25000"/>
                            <a:buNone/>
                          </a:pPr>
                          <a:r>
                            <a:rPr lang="ru-RU" sz="2400" u="none" strike="noStrike" cap="none" dirty="0" smtClean="0">
                              <a:latin typeface="+mn-lt"/>
                              <a:sym typeface="Arial"/>
                            </a:rPr>
                            <a:t>+ </a:t>
                          </a:r>
                          <a:r>
                            <a:rPr lang="ru-RU" sz="2400" u="none" strike="noStrike" cap="none" dirty="0" smtClean="0">
                              <a:sym typeface="Arial"/>
                            </a:rPr>
                            <a:t>ответ – 1,</a:t>
                          </a:r>
                        </a:p>
                        <a:p>
                          <a:pPr marL="0" marR="0" lvl="0" indent="0" algn="just" rtl="0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SzPct val="25000"/>
                            <a:buNone/>
                          </a:pPr>
                          <a:r>
                            <a:rPr lang="ru-RU" sz="2400" u="none" strike="noStrike" cap="none" dirty="0" smtClean="0">
                              <a:sym typeface="Arial"/>
                            </a:rPr>
                            <a:t>-</a:t>
                          </a:r>
                          <a:r>
                            <a:rPr lang="ru-RU" sz="2400" u="none" strike="noStrike" cap="none" baseline="0" dirty="0" smtClean="0">
                              <a:sym typeface="Arial"/>
                            </a:rPr>
                            <a:t> ответ </a:t>
                          </a:r>
                          <a:r>
                            <a:rPr lang="ru-RU" sz="2400" u="none" strike="noStrike" cap="none" dirty="0" smtClean="0">
                              <a:sym typeface="Arial"/>
                            </a:rPr>
                            <a:t> -  0</a:t>
                          </a:r>
                          <a:endParaRPr lang="ru-RU" sz="2400" b="1" u="none" strike="noStrike" cap="none" dirty="0" smtClean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68575" marR="68575" marT="0" marB="0"/>
                    </a:tc>
                  </a:tr>
                  <a:tr h="630912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r>
                            <a:rPr lang="ru-RU" sz="2400" u="none" strike="noStrike" cap="none" dirty="0" smtClean="0">
                              <a:latin typeface="+mn-lt"/>
                              <a:sym typeface="Arial"/>
                            </a:rPr>
                            <a:t>Вид кв. </a:t>
                          </a:r>
                          <a:r>
                            <a:rPr lang="ru-RU" sz="2400" u="none" strike="noStrike" cap="none" dirty="0" err="1" smtClean="0">
                              <a:latin typeface="+mn-lt"/>
                              <a:sym typeface="Arial"/>
                            </a:rPr>
                            <a:t>ур</a:t>
                          </a:r>
                          <a:r>
                            <a:rPr lang="ru-RU" sz="2400" u="none" strike="noStrike" cap="none" dirty="0" smtClean="0">
                              <a:latin typeface="+mn-lt"/>
                              <a:sym typeface="Arial"/>
                            </a:rPr>
                            <a:t>.</a:t>
                          </a:r>
                          <a:endParaRPr lang="ru-RU"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91450" marR="91450" marT="45725" marB="45725">
                        <a:blipFill rotWithShape="1">
                          <a:blip r:embed="rId3"/>
                          <a:stretch>
                            <a:fillRect l="-64216" t="-176923" r="-56536" b="-63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endParaRPr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</a:tr>
                  <a:tr h="498485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chemeClr val="dk1"/>
                            </a:buClr>
                            <a:buSzPct val="25000"/>
                            <a:buFont typeface="Arial"/>
                            <a:buNone/>
                          </a:pPr>
                          <a:r>
                            <a:rPr lang="ru-RU" sz="2400" u="none" strike="noStrike" cap="none" dirty="0">
                              <a:latin typeface="+mn-lt"/>
                              <a:sym typeface="Arial"/>
                            </a:rPr>
                            <a:t>В </a:t>
                          </a:r>
                          <a:r>
                            <a:rPr lang="ru-RU" sz="2400" u="none" strike="noStrike" cap="none" dirty="0" smtClean="0">
                              <a:latin typeface="+mn-lt"/>
                              <a:sym typeface="Arial"/>
                            </a:rPr>
                            <a:t>кв. </a:t>
                          </a:r>
                          <a:r>
                            <a:rPr lang="ru-RU" sz="2400" u="none" strike="noStrike" cap="none" dirty="0" err="1" smtClean="0">
                              <a:latin typeface="+mn-lt"/>
                              <a:sym typeface="Arial"/>
                            </a:rPr>
                            <a:t>ур</a:t>
                          </a:r>
                          <a:r>
                            <a:rPr lang="ru-RU" sz="2400" u="none" strike="noStrike" cap="none" dirty="0" smtClean="0">
                              <a:latin typeface="+mn-lt"/>
                              <a:sym typeface="Arial"/>
                            </a:rPr>
                            <a:t>.</a:t>
                          </a:r>
                          <a:endParaRPr lang="ru-RU"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91450" marR="91450" marT="45725" marB="45725">
                        <a:blipFill rotWithShape="1">
                          <a:blip r:embed="rId3"/>
                          <a:stretch>
                            <a:fillRect l="-64216" t="-351220" r="-56536" b="-7085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endParaRPr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</a:tr>
                  <a:tr h="1896745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r>
                            <a:rPr lang="ru-RU" sz="2400" u="none" strike="noStrike" cap="none" dirty="0">
                              <a:latin typeface="+mn-lt"/>
                              <a:sym typeface="Arial"/>
                            </a:rPr>
                            <a:t>при D &gt; 0</a:t>
                          </a:r>
                          <a:endParaRPr lang="ru-RU"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75" marR="68575" marT="0" marB="0">
                        <a:blipFill rotWithShape="1">
                          <a:blip r:embed="rId3"/>
                          <a:stretch>
                            <a:fillRect l="-64216" t="-118971" r="-56536" b="-86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endParaRPr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</a:tr>
                  <a:tr h="82297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Pct val="25000"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400" u="none" strike="noStrike" cap="none" dirty="0" smtClean="0">
                              <a:solidFill>
                                <a:srgbClr val="FF0000"/>
                              </a:solidFill>
                              <a:latin typeface="+mn-lt"/>
                              <a:sym typeface="Arial"/>
                            </a:rPr>
                            <a:t>D &lt;0</a:t>
                          </a:r>
                          <a:endParaRPr lang="ru-RU" sz="2400" b="1" u="none" strike="noStrike" cap="none" dirty="0" smtClean="0">
                            <a:solidFill>
                              <a:srgbClr val="FF0000"/>
                            </a:solidFill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Pct val="25000"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400" u="none" strike="noStrike" cap="none" dirty="0" smtClean="0">
                              <a:solidFill>
                                <a:schemeClr val="tx1"/>
                              </a:solidFill>
                              <a:latin typeface="+mn-lt"/>
                              <a:sym typeface="Arial"/>
                            </a:rPr>
                            <a:t>если в </a:t>
                          </a:r>
                          <a:r>
                            <a:rPr lang="en-US" sz="2400" u="none" strike="noStrike" cap="none" dirty="0" smtClean="0">
                              <a:solidFill>
                                <a:schemeClr val="tx1"/>
                              </a:solidFill>
                              <a:latin typeface="+mn-lt"/>
                              <a:sym typeface="Arial"/>
                            </a:rPr>
                            <a:t> </a:t>
                          </a:r>
                          <a:r>
                            <a:rPr lang="ru-RU" sz="2400" u="none" strike="noStrike" cap="none" dirty="0" smtClean="0">
                              <a:solidFill>
                                <a:schemeClr val="tx1"/>
                              </a:solidFill>
                              <a:latin typeface="+mn-lt"/>
                              <a:sym typeface="Arial"/>
                            </a:rPr>
                            <a:t>уравнении корней нет</a:t>
                          </a:r>
                          <a:endParaRPr lang="ru-RU" sz="2400" b="1" u="none" strike="noStrike" cap="none" dirty="0" smtClean="0">
                            <a:solidFill>
                              <a:schemeClr val="tx1"/>
                            </a:solidFill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endParaRPr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</a:tr>
                  <a:tr h="82297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Pct val="25000"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400" u="none" strike="noStrike" cap="none" dirty="0" smtClean="0">
                              <a:solidFill>
                                <a:srgbClr val="FF0000"/>
                              </a:solidFill>
                              <a:latin typeface="+mn-lt"/>
                              <a:sym typeface="Arial"/>
                            </a:rPr>
                            <a:t>D =</a:t>
                          </a:r>
                          <a:r>
                            <a:rPr lang="ru-RU" sz="2400" u="none" strike="noStrike" cap="none" baseline="0" dirty="0" smtClean="0">
                              <a:solidFill>
                                <a:srgbClr val="FF0000"/>
                              </a:solidFill>
                              <a:latin typeface="+mn-lt"/>
                              <a:sym typeface="Arial"/>
                            </a:rPr>
                            <a:t> </a:t>
                          </a:r>
                          <a:r>
                            <a:rPr lang="ru-RU" sz="2400" u="none" strike="noStrike" cap="none" dirty="0" smtClean="0">
                              <a:solidFill>
                                <a:srgbClr val="FF0000"/>
                              </a:solidFill>
                              <a:latin typeface="+mn-lt"/>
                              <a:sym typeface="Arial"/>
                            </a:rPr>
                            <a:t>0</a:t>
                          </a:r>
                          <a:endParaRPr lang="ru-RU" sz="2400" b="1" u="none" strike="noStrike" cap="none" dirty="0" smtClean="0">
                            <a:solidFill>
                              <a:srgbClr val="FF0000"/>
                            </a:solidFill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endParaRPr lang="ru-RU" sz="2400" b="1" u="none" strike="noStrike" cap="none" dirty="0">
                            <a:solidFill>
                              <a:srgbClr val="FF0000"/>
                            </a:solidFill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91450" marR="91450" marT="45725" marB="45725">
                        <a:blipFill rotWithShape="1">
                          <a:blip r:embed="rId3"/>
                          <a:stretch>
                            <a:fillRect l="-64216" t="-604444" r="-565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buSzPct val="25000"/>
                            <a:buNone/>
                          </a:pPr>
                          <a:endParaRPr sz="2400" b="1" u="none" strike="noStrike" cap="none" dirty="0">
                            <a:latin typeface="+mn-lt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91450" marR="91450" marT="45725" marB="45725"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«Соответствие оценки задания и оценочной таблицы»</a:t>
            </a:r>
          </a:p>
        </p:txBody>
      </p:sp>
      <p:graphicFrame>
        <p:nvGraphicFramePr>
          <p:cNvPr id="162" name="Shape 162"/>
          <p:cNvGraphicFramePr/>
          <p:nvPr>
            <p:extLst>
              <p:ext uri="{D42A27DB-BD31-4B8C-83A1-F6EECF244321}">
                <p14:modId xmlns:p14="http://schemas.microsoft.com/office/powerpoint/2010/main" val="2878658173"/>
              </p:ext>
            </p:extLst>
          </p:nvPr>
        </p:nvGraphicFramePr>
        <p:xfrm>
          <a:off x="539552" y="1988840"/>
          <a:ext cx="8229600" cy="21946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4114800"/>
                <a:gridCol w="4114800"/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количество правильных ответов</a:t>
                      </a:r>
                      <a:endParaRPr lang="ru-RU" sz="2400" b="1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оценка в оценочную</a:t>
                      </a: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таблицу</a:t>
                      </a:r>
                      <a:endParaRPr lang="ru-RU" sz="24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5</a:t>
                      </a:r>
                      <a:endParaRPr lang="ru-RU" sz="24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2</a:t>
                      </a:r>
                      <a:endParaRPr lang="ru-RU" sz="24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4-3</a:t>
                      </a:r>
                      <a:endParaRPr lang="ru-RU" sz="24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1</a:t>
                      </a:r>
                      <a:endParaRPr lang="ru-RU" sz="24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1-2</a:t>
                      </a:r>
                      <a:endParaRPr lang="ru-RU" sz="24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0</a:t>
                      </a:r>
                      <a:endParaRPr lang="ru-RU" sz="24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Ответы вариант № 1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179512" y="1600200"/>
            <a:ext cx="8712968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280"/>
              </a:spcBef>
              <a:buClr>
                <a:schemeClr val="dk1"/>
              </a:buClr>
              <a:buSzPct val="25000"/>
              <a:buNone/>
            </a:pPr>
            <a:r>
              <a:rPr lang="ru-RU" sz="2400" b="1" i="0" u="none" strike="noStrike" cap="none" dirty="0" smtClean="0">
                <a:solidFill>
                  <a:schemeClr val="tx1"/>
                </a:solidFill>
                <a:sym typeface="Arial"/>
              </a:rPr>
              <a:t>1. Как </a:t>
            </a:r>
            <a:r>
              <a:rPr lang="ru-RU" sz="2400" b="1" i="0" u="none" strike="noStrike" cap="none" dirty="0">
                <a:solidFill>
                  <a:schemeClr val="tx1"/>
                </a:solidFill>
                <a:sym typeface="Arial"/>
              </a:rPr>
              <a:t>записывается заголовок программы на </a:t>
            </a:r>
            <a:r>
              <a:rPr lang="ru-RU" sz="2400" b="1" i="0" u="none" strike="noStrike" cap="none" dirty="0" smtClean="0">
                <a:solidFill>
                  <a:schemeClr val="tx1"/>
                </a:solidFill>
                <a:sym typeface="Arial"/>
              </a:rPr>
              <a:t>Паскале</a:t>
            </a:r>
          </a:p>
          <a:p>
            <a:pPr marL="0" marR="0" lvl="0" indent="0" algn="l" rtl="0">
              <a:spcBef>
                <a:spcPts val="280"/>
              </a:spcBef>
              <a:buClr>
                <a:schemeClr val="dk1"/>
              </a:buClr>
              <a:buSzPct val="25000"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С . </a:t>
            </a:r>
            <a:r>
              <a:rPr lang="ru-RU" sz="2400" b="1" i="0" u="none" strike="noStrike" cap="none" dirty="0" err="1" smtClean="0">
                <a:solidFill>
                  <a:srgbClr val="FF0000"/>
                </a:solidFill>
                <a:sym typeface="Arial"/>
              </a:rPr>
              <a:t>Program</a:t>
            </a:r>
            <a:endParaRPr lang="ru-RU" sz="2400" b="1" i="0" u="none" strike="noStrike" cap="none" dirty="0">
              <a:solidFill>
                <a:srgbClr val="FF0000"/>
              </a:solidFill>
              <a:sym typeface="Arial"/>
            </a:endParaRPr>
          </a:p>
          <a:p>
            <a:pPr marL="342900" marR="0" lvl="0" indent="-342900" algn="l" rtl="0">
              <a:spcBef>
                <a:spcPts val="28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b="1" i="0" u="none" strike="noStrike" cap="none" dirty="0">
                <a:solidFill>
                  <a:schemeClr val="tx1"/>
                </a:solidFill>
                <a:sym typeface="Arial"/>
              </a:rPr>
              <a:t>2. Как записывается тип целых величин на Паскале</a:t>
            </a:r>
            <a:r>
              <a:rPr lang="ru-RU" sz="2400" b="1" i="0" u="none" strike="noStrike" cap="none" dirty="0" smtClean="0">
                <a:solidFill>
                  <a:schemeClr val="tx1"/>
                </a:solidFill>
                <a:sym typeface="Arial"/>
              </a:rPr>
              <a:t>?</a:t>
            </a:r>
            <a:endParaRPr lang="ru-RU" sz="2400" b="1" i="0" u="none" strike="noStrike" cap="none" dirty="0">
              <a:solidFill>
                <a:schemeClr val="tx1"/>
              </a:solidFill>
              <a:sym typeface="Arial"/>
            </a:endParaRPr>
          </a:p>
          <a:p>
            <a:pPr marL="0" marR="0" lvl="0" indent="0" algn="l" rtl="0">
              <a:spcBef>
                <a:spcPts val="280"/>
              </a:spcBef>
              <a:buClr>
                <a:srgbClr val="FF0000"/>
              </a:buClr>
              <a:buSzPct val="100000"/>
              <a:buNone/>
            </a:pPr>
            <a:r>
              <a:rPr lang="ru-RU" sz="2400" b="1" i="0" u="none" strike="noStrike" cap="none" dirty="0" smtClean="0">
                <a:solidFill>
                  <a:srgbClr val="FF0000"/>
                </a:solidFill>
                <a:sym typeface="Arial"/>
              </a:rPr>
              <a:t>С. </a:t>
            </a:r>
            <a:r>
              <a:rPr lang="ru-RU" sz="2400" b="1" i="0" u="none" strike="noStrike" cap="none" dirty="0" err="1" smtClean="0">
                <a:solidFill>
                  <a:srgbClr val="FF0000"/>
                </a:solidFill>
                <a:sym typeface="Arial"/>
              </a:rPr>
              <a:t>Integer</a:t>
            </a:r>
            <a:endParaRPr lang="ru-RU" sz="2400" b="1" i="0" u="none" strike="noStrike" cap="none" dirty="0">
              <a:solidFill>
                <a:srgbClr val="FF0000"/>
              </a:solidFill>
              <a:sym typeface="Arial"/>
            </a:endParaRPr>
          </a:p>
          <a:p>
            <a:pPr marL="342900" marR="0" lvl="0" indent="-342900" algn="l" rtl="0">
              <a:spcBef>
                <a:spcPts val="28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b="1" i="0" u="none" strike="noStrike" cap="none" dirty="0">
                <a:solidFill>
                  <a:schemeClr val="tx1"/>
                </a:solidFill>
                <a:sym typeface="Arial"/>
              </a:rPr>
              <a:t>3. Как записывается оператор ввода на </a:t>
            </a:r>
            <a:r>
              <a:rPr lang="ru-RU" sz="2400" b="1" i="0" u="none" strike="noStrike" cap="none" dirty="0" smtClean="0">
                <a:solidFill>
                  <a:schemeClr val="tx1"/>
                </a:solidFill>
                <a:sym typeface="Arial"/>
              </a:rPr>
              <a:t>Паскале?</a:t>
            </a:r>
            <a:endParaRPr lang="en-US" sz="2400" b="1" i="0" u="none" strike="noStrike" cap="none" dirty="0" smtClean="0">
              <a:solidFill>
                <a:schemeClr val="tx1"/>
              </a:solidFill>
              <a:sym typeface="Arial"/>
            </a:endParaRPr>
          </a:p>
          <a:p>
            <a:pPr marL="342900" marR="0" lvl="0" indent="-342900" algn="l" rtl="0">
              <a:spcBef>
                <a:spcPts val="28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D. </a:t>
            </a:r>
            <a:r>
              <a:rPr lang="ru-RU" sz="2400" b="1" i="0" u="none" strike="noStrike" cap="none" dirty="0" err="1" smtClean="0">
                <a:solidFill>
                  <a:srgbClr val="FF0000"/>
                </a:solidFill>
                <a:sym typeface="Arial"/>
              </a:rPr>
              <a:t>Readln</a:t>
            </a:r>
            <a:endParaRPr lang="ru-RU" sz="2400" b="1" i="0" u="none" strike="noStrike" cap="none" dirty="0">
              <a:solidFill>
                <a:srgbClr val="FF0000"/>
              </a:solidFill>
              <a:sym typeface="Arial"/>
            </a:endParaRPr>
          </a:p>
          <a:p>
            <a:pPr marL="342900" marR="0" lvl="0" indent="-342900" algn="l" rtl="0">
              <a:spcBef>
                <a:spcPts val="28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b="1" i="0" u="none" strike="noStrike" cap="none" dirty="0">
                <a:solidFill>
                  <a:schemeClr val="tx1"/>
                </a:solidFill>
                <a:sym typeface="Arial"/>
              </a:rPr>
              <a:t>4. Как записывается условный оператор при полном ветвлении на Паскале</a:t>
            </a:r>
            <a:r>
              <a:rPr lang="ru-RU" sz="2400" b="1" i="0" u="none" strike="noStrike" cap="none" dirty="0" smtClean="0">
                <a:solidFill>
                  <a:schemeClr val="tx1"/>
                </a:solidFill>
                <a:sym typeface="Arial"/>
              </a:rPr>
              <a:t>?</a:t>
            </a:r>
            <a:endParaRPr lang="ru-RU" sz="2400" b="1" i="0" u="none" strike="noStrike" cap="none" dirty="0">
              <a:solidFill>
                <a:schemeClr val="tx1"/>
              </a:solidFill>
              <a:sym typeface="Arial"/>
            </a:endParaRPr>
          </a:p>
          <a:p>
            <a:pPr marL="0" marR="0" lvl="0" indent="0" algn="l" rtl="0">
              <a:spcBef>
                <a:spcPts val="280"/>
              </a:spcBef>
              <a:buClr>
                <a:srgbClr val="FF0000"/>
              </a:buClr>
              <a:buSzPct val="100000"/>
              <a:buNone/>
            </a:pPr>
            <a:r>
              <a:rPr lang="en-US" sz="2400" b="1" i="0" u="none" strike="noStrike" cap="none" dirty="0" smtClean="0">
                <a:solidFill>
                  <a:srgbClr val="FF0000"/>
                </a:solidFill>
                <a:sym typeface="Arial"/>
              </a:rPr>
              <a:t>B. </a:t>
            </a:r>
            <a:r>
              <a:rPr lang="ru-RU" sz="2400" b="1" i="0" u="none" strike="noStrike" cap="none" dirty="0" smtClean="0">
                <a:solidFill>
                  <a:srgbClr val="FF0000"/>
                </a:solidFill>
                <a:sym typeface="Arial"/>
              </a:rPr>
              <a:t>IF </a:t>
            </a:r>
            <a:r>
              <a:rPr lang="ru-RU" sz="2400" b="1" i="0" u="none" strike="noStrike" cap="none" dirty="0">
                <a:solidFill>
                  <a:srgbClr val="FF0000"/>
                </a:solidFill>
                <a:sym typeface="Arial"/>
              </a:rPr>
              <a:t>&lt;условие&gt;THEN&lt;оператор&gt; ELSE &lt;</a:t>
            </a:r>
            <a:r>
              <a:rPr lang="ru-RU" sz="2400" b="1" i="0" u="none" strike="noStrike" cap="none" dirty="0" smtClean="0">
                <a:solidFill>
                  <a:srgbClr val="FF0000"/>
                </a:solidFill>
                <a:sym typeface="Arial"/>
              </a:rPr>
              <a:t>оператор&gt;</a:t>
            </a:r>
          </a:p>
          <a:p>
            <a:pPr marL="342900" marR="0" lvl="0" indent="-342900" algn="l" rtl="0">
              <a:spcBef>
                <a:spcPts val="28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b="1" i="0" u="none" strike="noStrike" cap="none" dirty="0" smtClean="0">
                <a:solidFill>
                  <a:schemeClr val="tx1"/>
                </a:solidFill>
                <a:sym typeface="Arial"/>
              </a:rPr>
              <a:t>5</a:t>
            </a:r>
            <a:r>
              <a:rPr lang="ru-RU" sz="2400" b="1" i="0" u="none" strike="noStrike" cap="none" dirty="0">
                <a:solidFill>
                  <a:schemeClr val="tx1"/>
                </a:solidFill>
                <a:sym typeface="Arial"/>
              </a:rPr>
              <a:t>. Эта геометрическая фигура используется в блок-схемах:</a:t>
            </a:r>
          </a:p>
          <a:p>
            <a:pPr marL="0" marR="0" lvl="0" indent="0" algn="l" rtl="0">
              <a:spcBef>
                <a:spcPts val="280"/>
              </a:spcBef>
              <a:buClr>
                <a:srgbClr val="FF0000"/>
              </a:buClr>
              <a:buSzPct val="100000"/>
              <a:buNone/>
            </a:pPr>
            <a:r>
              <a:rPr lang="en-US" sz="2400" b="1" i="0" u="none" strike="noStrike" cap="none" dirty="0" smtClean="0">
                <a:solidFill>
                  <a:srgbClr val="FF0000"/>
                </a:solidFill>
                <a:sym typeface="Arial"/>
              </a:rPr>
              <a:t>A. </a:t>
            </a:r>
            <a:r>
              <a:rPr lang="ru-RU" sz="2400" b="1" i="0" u="none" strike="noStrike" cap="none" dirty="0" smtClean="0">
                <a:solidFill>
                  <a:srgbClr val="FF0000"/>
                </a:solidFill>
                <a:sym typeface="Arial"/>
              </a:rPr>
              <a:t>Для </a:t>
            </a:r>
            <a:r>
              <a:rPr lang="ru-RU" sz="2400" b="1" i="0" u="none" strike="noStrike" cap="none" dirty="0">
                <a:solidFill>
                  <a:srgbClr val="FF0000"/>
                </a:solidFill>
                <a:sym typeface="Arial"/>
              </a:rPr>
              <a:t>ввода вывода данных на </a:t>
            </a:r>
            <a:r>
              <a:rPr lang="ru-RU" sz="2400" b="1" i="0" u="none" strike="noStrike" cap="none" dirty="0" smtClean="0">
                <a:solidFill>
                  <a:srgbClr val="FF0000"/>
                </a:solidFill>
                <a:sym typeface="Arial"/>
              </a:rPr>
              <a:t>экран</a:t>
            </a:r>
          </a:p>
          <a:p>
            <a:pPr marL="0" marR="0" lvl="0" indent="0" algn="l" rtl="0">
              <a:spcBef>
                <a:spcPts val="280"/>
              </a:spcBef>
              <a:buClr>
                <a:schemeClr val="dk1"/>
              </a:buClr>
              <a:buSzPct val="100000"/>
              <a:buNone/>
            </a:pPr>
            <a:endParaRPr lang="en-US" sz="1400" b="1" i="0" u="none" strike="noStrike" cap="none" dirty="0" smtClean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indent="-342900">
              <a:lnSpc>
                <a:spcPct val="80000"/>
              </a:lnSpc>
              <a:spcBef>
                <a:spcPts val="0"/>
              </a:spcBef>
              <a:buClr>
                <a:srgbClr val="FF0000"/>
              </a:buClr>
              <a:buSzPct val="25000"/>
              <a:buNone/>
            </a:pPr>
            <a:endParaRPr lang="ru-RU" sz="12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2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12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Shape 173"/>
          <p:cNvSpPr/>
          <p:nvPr/>
        </p:nvSpPr>
        <p:spPr>
          <a:xfrm>
            <a:off x="1907704" y="5661248"/>
            <a:ext cx="1296143" cy="360040"/>
          </a:xfrm>
          <a:prstGeom prst="parallelogram">
            <a:avLst>
              <a:gd name="adj" fmla="val 25000"/>
            </a:avLst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Ответы вариант № 2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179512" y="1600200"/>
            <a:ext cx="8784976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280"/>
              </a:spcBef>
              <a:buClr>
                <a:schemeClr val="dk1"/>
              </a:buClr>
              <a:buSzPct val="100000"/>
              <a:buNone/>
            </a:pPr>
            <a:endParaRPr lang="en-US" sz="1400" b="1" i="0" u="none" strike="noStrike" cap="none" dirty="0" smtClean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indent="-342900">
              <a:lnSpc>
                <a:spcPct val="80000"/>
              </a:lnSpc>
              <a:spcBef>
                <a:spcPts val="320"/>
              </a:spcBef>
              <a:buSzPct val="25000"/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1</a:t>
            </a:r>
            <a:r>
              <a:rPr lang="en-US" sz="2400" b="1" dirty="0">
                <a:solidFill>
                  <a:schemeClr val="tx1"/>
                </a:solidFill>
              </a:rPr>
              <a:t>. </a:t>
            </a:r>
            <a:r>
              <a:rPr lang="ru-RU" sz="2400" b="1" dirty="0">
                <a:solidFill>
                  <a:schemeClr val="tx1"/>
                </a:solidFill>
              </a:rPr>
              <a:t>Как записывается раздел описания переменных?</a:t>
            </a:r>
          </a:p>
          <a:p>
            <a:pPr marL="0" lvl="0" indent="0">
              <a:lnSpc>
                <a:spcPct val="80000"/>
              </a:lnSpc>
              <a:spcBef>
                <a:spcPts val="320"/>
              </a:spcBef>
              <a:buSzPct val="100000"/>
              <a:buNone/>
            </a:pPr>
            <a:r>
              <a:rPr lang="en-US" sz="2400" b="1" dirty="0">
                <a:solidFill>
                  <a:srgbClr val="FF0000"/>
                </a:solidFill>
              </a:rPr>
              <a:t>C. </a:t>
            </a:r>
            <a:r>
              <a:rPr lang="ru-RU" sz="2400" b="1" dirty="0" err="1">
                <a:solidFill>
                  <a:srgbClr val="FF0000"/>
                </a:solidFill>
              </a:rPr>
              <a:t>Var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lvl="0" indent="-342900">
              <a:lnSpc>
                <a:spcPct val="80000"/>
              </a:lnSpc>
              <a:spcBef>
                <a:spcPts val="320"/>
              </a:spcBef>
              <a:buSzPct val="25000"/>
              <a:buNone/>
            </a:pPr>
            <a:r>
              <a:rPr lang="en-US" sz="2400" b="1" dirty="0">
                <a:solidFill>
                  <a:schemeClr val="tx1"/>
                </a:solidFill>
              </a:rPr>
              <a:t>2. </a:t>
            </a:r>
            <a:r>
              <a:rPr lang="ru-RU" sz="2400" b="1" dirty="0">
                <a:solidFill>
                  <a:schemeClr val="tx1"/>
                </a:solidFill>
              </a:rPr>
              <a:t>Как записывается тип нецелых числовых величин на Паскале?</a:t>
            </a:r>
          </a:p>
          <a:p>
            <a:pPr marL="0" lvl="0" indent="0">
              <a:lnSpc>
                <a:spcPct val="80000"/>
              </a:lnSpc>
              <a:spcBef>
                <a:spcPts val="320"/>
              </a:spcBef>
              <a:buClr>
                <a:srgbClr val="FF0000"/>
              </a:buClr>
              <a:buSzPct val="100000"/>
              <a:buNone/>
            </a:pPr>
            <a:r>
              <a:rPr lang="en-US" sz="2400" b="1" dirty="0">
                <a:solidFill>
                  <a:srgbClr val="FF0000"/>
                </a:solidFill>
              </a:rPr>
              <a:t>C. </a:t>
            </a:r>
            <a:r>
              <a:rPr lang="ru-RU" sz="2400" b="1" dirty="0" err="1">
                <a:solidFill>
                  <a:srgbClr val="FF0000"/>
                </a:solidFill>
              </a:rPr>
              <a:t>Real</a:t>
            </a:r>
            <a:endParaRPr lang="ru-RU" sz="2400" b="1" dirty="0">
              <a:solidFill>
                <a:srgbClr val="FF0000"/>
              </a:solidFill>
            </a:endParaRPr>
          </a:p>
          <a:p>
            <a:pPr lvl="0" indent="-342900">
              <a:lnSpc>
                <a:spcPct val="80000"/>
              </a:lnSpc>
              <a:spcBef>
                <a:spcPts val="320"/>
              </a:spcBef>
              <a:buSzPct val="25000"/>
              <a:buNone/>
            </a:pPr>
            <a:r>
              <a:rPr lang="en-US" sz="2400" b="1" dirty="0">
                <a:solidFill>
                  <a:schemeClr val="tx1"/>
                </a:solidFill>
              </a:rPr>
              <a:t>3. </a:t>
            </a:r>
            <a:r>
              <a:rPr lang="ru-RU" sz="2400" b="1" dirty="0">
                <a:solidFill>
                  <a:schemeClr val="tx1"/>
                </a:solidFill>
              </a:rPr>
              <a:t>Как записывается оператор вывода на Паскале?</a:t>
            </a:r>
          </a:p>
          <a:p>
            <a:pPr marL="0" lvl="0" indent="0">
              <a:lnSpc>
                <a:spcPct val="80000"/>
              </a:lnSpc>
              <a:spcBef>
                <a:spcPts val="320"/>
              </a:spcBef>
              <a:buClr>
                <a:srgbClr val="FF0000"/>
              </a:buClr>
              <a:buSzPct val="100000"/>
              <a:buNone/>
            </a:pPr>
            <a:r>
              <a:rPr lang="en-US" sz="2400" b="1" dirty="0">
                <a:solidFill>
                  <a:srgbClr val="FF0000"/>
                </a:solidFill>
              </a:rPr>
              <a:t>D. </a:t>
            </a:r>
            <a:r>
              <a:rPr lang="ru-RU" sz="2400" b="1" dirty="0" err="1">
                <a:solidFill>
                  <a:srgbClr val="FF0000"/>
                </a:solidFill>
              </a:rPr>
              <a:t>Writeln</a:t>
            </a:r>
            <a:endParaRPr lang="ru-RU" sz="2400" b="1" dirty="0">
              <a:solidFill>
                <a:srgbClr val="FF0000"/>
              </a:solidFill>
            </a:endParaRPr>
          </a:p>
          <a:p>
            <a:pPr lvl="0" indent="-342900">
              <a:lnSpc>
                <a:spcPct val="80000"/>
              </a:lnSpc>
              <a:spcBef>
                <a:spcPts val="320"/>
              </a:spcBef>
              <a:buSzPct val="25000"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4. Как </a:t>
            </a:r>
            <a:r>
              <a:rPr lang="ru-RU" sz="2400" b="1" dirty="0">
                <a:solidFill>
                  <a:schemeClr val="tx1"/>
                </a:solidFill>
              </a:rPr>
              <a:t>записывается условный оператор при неполном ветвлении на Паскале?</a:t>
            </a:r>
          </a:p>
          <a:p>
            <a:pPr marL="0" lvl="0" indent="0">
              <a:lnSpc>
                <a:spcPct val="80000"/>
              </a:lnSpc>
              <a:spcBef>
                <a:spcPts val="320"/>
              </a:spcBef>
              <a:buClr>
                <a:srgbClr val="FF0000"/>
              </a:buClr>
              <a:buSzPct val="100000"/>
              <a:buNone/>
            </a:pPr>
            <a:r>
              <a:rPr lang="en-US" sz="2400" b="1" dirty="0">
                <a:solidFill>
                  <a:srgbClr val="FF0000"/>
                </a:solidFill>
              </a:rPr>
              <a:t>B. </a:t>
            </a:r>
            <a:r>
              <a:rPr lang="ru-RU" sz="2400" b="1" dirty="0">
                <a:solidFill>
                  <a:srgbClr val="FF0000"/>
                </a:solidFill>
              </a:rPr>
              <a:t>IF &lt;условие&gt;THEN&lt;оператор&gt; </a:t>
            </a:r>
          </a:p>
          <a:p>
            <a:pPr lvl="0" indent="-342900">
              <a:lnSpc>
                <a:spcPct val="80000"/>
              </a:lnSpc>
              <a:spcBef>
                <a:spcPts val="320"/>
              </a:spcBef>
              <a:buSzPct val="25000"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5. Эта </a:t>
            </a:r>
            <a:r>
              <a:rPr lang="ru-RU" sz="2400" b="1" dirty="0">
                <a:solidFill>
                  <a:schemeClr val="tx1"/>
                </a:solidFill>
              </a:rPr>
              <a:t>геометрическая фигура используется в блок-схемах для</a:t>
            </a:r>
            <a:r>
              <a:rPr lang="ru-RU" sz="2400" b="1" dirty="0" smtClean="0">
                <a:solidFill>
                  <a:schemeClr val="tx1"/>
                </a:solidFill>
              </a:rPr>
              <a:t>:</a:t>
            </a:r>
          </a:p>
          <a:p>
            <a:pPr marL="0" lvl="0" indent="0">
              <a:lnSpc>
                <a:spcPct val="80000"/>
              </a:lnSpc>
              <a:spcBef>
                <a:spcPts val="320"/>
              </a:spcBef>
              <a:buClr>
                <a:srgbClr val="FF0000"/>
              </a:buClr>
              <a:buSzPct val="100000"/>
              <a:buNone/>
            </a:pPr>
            <a:endParaRPr lang="ru-RU" sz="2400" b="1" dirty="0">
              <a:solidFill>
                <a:schemeClr val="tx1"/>
              </a:solidFill>
            </a:endParaRPr>
          </a:p>
          <a:p>
            <a:pPr marL="0" lvl="0" indent="0">
              <a:lnSpc>
                <a:spcPct val="80000"/>
              </a:lnSpc>
              <a:spcBef>
                <a:spcPts val="320"/>
              </a:spcBef>
              <a:buClr>
                <a:srgbClr val="FF0000"/>
              </a:buClr>
              <a:buSzPct val="100000"/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A</a:t>
            </a:r>
            <a:r>
              <a:rPr lang="en-US" sz="2400" b="1" dirty="0">
                <a:solidFill>
                  <a:srgbClr val="FF0000"/>
                </a:solidFill>
              </a:rPr>
              <a:t>. </a:t>
            </a:r>
            <a:r>
              <a:rPr lang="ru-RU" sz="2400" b="1" dirty="0">
                <a:solidFill>
                  <a:srgbClr val="FF0000"/>
                </a:solidFill>
              </a:rPr>
              <a:t>Обозначения любого вычисления</a:t>
            </a:r>
          </a:p>
          <a:p>
            <a:pPr marL="0" marR="0" lvl="0" indent="0" algn="l" rtl="0">
              <a:spcBef>
                <a:spcPts val="280"/>
              </a:spcBef>
              <a:buClr>
                <a:schemeClr val="dk1"/>
              </a:buClr>
              <a:buSzPct val="100000"/>
              <a:buNone/>
            </a:pPr>
            <a:endParaRPr lang="ru-RU" sz="1400" b="1" i="0" u="none" strike="noStrike" cap="none" dirty="0" smtClean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24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12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pPr marL="342900" marR="0" lvl="0" indent="-342900" algn="l" rtl="0">
              <a:spcBef>
                <a:spcPts val="2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12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Shape 173"/>
          <p:cNvSpPr/>
          <p:nvPr/>
        </p:nvSpPr>
        <p:spPr>
          <a:xfrm>
            <a:off x="2915816" y="5490204"/>
            <a:ext cx="1296143" cy="360040"/>
          </a:xfrm>
          <a:prstGeom prst="parallelogram">
            <a:avLst>
              <a:gd name="adj" fmla="val 25000"/>
            </a:avLst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55952751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3200" b="1" i="0" u="none" strike="noStrike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3200" b="1" i="0" u="none" strike="noStrike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lang="ru-RU" sz="3200" b="1" i="0" u="none" strike="noStrike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Соответствие оценки задания и оценочной таблицы</a:t>
            </a:r>
            <a:r>
              <a:rPr lang="ru-RU" sz="3200" b="1" i="0" u="none" strike="noStrike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ea typeface="Arial"/>
                <a:cs typeface="Arial"/>
                <a:sym typeface="Arial"/>
              </a:rPr>
              <a:t>»</a:t>
            </a:r>
            <a:endParaRPr lang="ru-RU" sz="3200" b="1" i="0" u="none" strike="noStrike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95" name="Shape 195"/>
          <p:cNvGraphicFramePr/>
          <p:nvPr>
            <p:extLst>
              <p:ext uri="{D42A27DB-BD31-4B8C-83A1-F6EECF244321}">
                <p14:modId xmlns:p14="http://schemas.microsoft.com/office/powerpoint/2010/main" val="1904050435"/>
              </p:ext>
            </p:extLst>
          </p:nvPr>
        </p:nvGraphicFramePr>
        <p:xfrm>
          <a:off x="539552" y="2636912"/>
          <a:ext cx="8229600" cy="21946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4114800"/>
                <a:gridCol w="4114800"/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количество правильных ответов</a:t>
                      </a:r>
                      <a:endParaRPr lang="ru-RU" sz="2400" b="1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оценка в оценочную</a:t>
                      </a: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таблицу</a:t>
                      </a:r>
                      <a:endParaRPr lang="ru-RU" sz="24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5</a:t>
                      </a:r>
                      <a:endParaRPr lang="ru-RU" sz="24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2</a:t>
                      </a:r>
                      <a:endParaRPr lang="ru-RU" sz="24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4-3</a:t>
                      </a:r>
                      <a:endParaRPr lang="ru-RU" sz="24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1</a:t>
                      </a:r>
                      <a:endParaRPr lang="ru-RU" sz="24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>
                          <a:sym typeface="Arial"/>
                        </a:rPr>
                        <a:t>1-2</a:t>
                      </a:r>
                      <a:endParaRPr lang="ru-RU" sz="24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2400" u="none" strike="noStrike" cap="none" dirty="0">
                          <a:sym typeface="Arial"/>
                        </a:rPr>
                        <a:t>0</a:t>
                      </a:r>
                      <a:endParaRPr lang="ru-RU" sz="24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200" b="1" i="0" u="none" strike="noStrike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/>
                <a:cs typeface="Calibri"/>
                <a:sym typeface="Calibri"/>
              </a:rPr>
              <a:t>Физическая минутка</a:t>
            </a:r>
          </a:p>
        </p:txBody>
      </p:sp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467543" y="1268759"/>
            <a:ext cx="8229600" cy="525658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ru-RU" sz="2400" dirty="0"/>
              <a:t>КЛАВИАТУРА, </a:t>
            </a:r>
            <a:endParaRPr lang="ru-RU" sz="2400" dirty="0" smtClean="0"/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ru-RU" sz="2400" dirty="0" smtClean="0"/>
              <a:t>ПРИНТЕР,</a:t>
            </a:r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ru-RU" sz="2400" dirty="0" smtClean="0"/>
              <a:t>ПРОЦЕССОР, </a:t>
            </a:r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ru-RU" sz="2400" dirty="0" smtClean="0"/>
              <a:t>ДИСК,</a:t>
            </a:r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ru-RU" sz="2400" dirty="0" smtClean="0"/>
              <a:t>КОЛОНКИ,  </a:t>
            </a:r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ru-RU" sz="2400" dirty="0" smtClean="0"/>
              <a:t>СКАНЕР, </a:t>
            </a:r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ru-RU" sz="2400" dirty="0" smtClean="0"/>
              <a:t>ПРОЦЕССОР, </a:t>
            </a:r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ru-RU" sz="2400" dirty="0" smtClean="0"/>
              <a:t>ФЛЕШКАРТА, </a:t>
            </a:r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ru-RU" sz="2400" dirty="0" smtClean="0"/>
              <a:t>КЛАВИАТУРА,  </a:t>
            </a:r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ru-RU" sz="2400" dirty="0" smtClean="0"/>
              <a:t>МОНИТОР, </a:t>
            </a:r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ru-RU" sz="2400" dirty="0" smtClean="0"/>
              <a:t>ПРОЦЕСОР, </a:t>
            </a:r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ru-RU" sz="2400" dirty="0" smtClean="0"/>
              <a:t>ЖЕСТКИЙ ДИСК,</a:t>
            </a:r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ru-RU" sz="2400" dirty="0" smtClean="0"/>
              <a:t>ПРОЦЕССОР, </a:t>
            </a:r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en-US" sz="2400" dirty="0" smtClean="0"/>
              <a:t>CD</a:t>
            </a:r>
            <a:r>
              <a:rPr lang="ru-RU" sz="2400" dirty="0" smtClean="0"/>
              <a:t>, </a:t>
            </a:r>
          </a:p>
          <a:p>
            <a:pPr indent="-342900">
              <a:lnSpc>
                <a:spcPct val="80000"/>
              </a:lnSpc>
              <a:spcBef>
                <a:spcPts val="544"/>
              </a:spcBef>
              <a:buSzPct val="25000"/>
              <a:buNone/>
            </a:pPr>
            <a:r>
              <a:rPr lang="en-US" sz="2400" dirty="0" smtClean="0"/>
              <a:t>DVD</a:t>
            </a:r>
            <a:r>
              <a:rPr lang="ru-RU" sz="2400" dirty="0"/>
              <a:t>.</a:t>
            </a:r>
            <a:endParaRPr sz="2700" b="0" i="0" u="none" strike="noStrike" cap="none" dirty="0" smtClean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544"/>
              </a:spcBef>
              <a:buClr>
                <a:schemeClr val="dk1"/>
              </a:buClr>
              <a:buSzPct val="100740"/>
              <a:buFont typeface="Arial"/>
              <a:buNone/>
            </a:pPr>
            <a:endParaRPr sz="2700" b="0" i="0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1074</Words>
  <Application>Microsoft Office PowerPoint</Application>
  <PresentationFormat>Экран (4:3)</PresentationFormat>
  <Paragraphs>297</Paragraphs>
  <Slides>22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Интегрированный урок  (Информатика + математике) Тема: «Использование языка программирования Pascal  при решении квадратных уравнений» </vt:lpstr>
      <vt:lpstr> Тема «Использование языка программирования  Pascal при решении квадратных уравнений»</vt:lpstr>
      <vt:lpstr>Актуализация знаний по математике</vt:lpstr>
      <vt:lpstr>ответы</vt:lpstr>
      <vt:lpstr>«Соответствие оценки задания и оценочной таблицы»</vt:lpstr>
      <vt:lpstr>Ответы вариант № 1 </vt:lpstr>
      <vt:lpstr>Ответы вариант № 2</vt:lpstr>
      <vt:lpstr> «Соответствие оценки задания и оценочной таблицы»</vt:lpstr>
      <vt:lpstr>Физическая минутка</vt:lpstr>
      <vt:lpstr>Квадратное уравнение</vt:lpstr>
      <vt:lpstr>Задание </vt:lpstr>
      <vt:lpstr>Решение 1 уравнения</vt:lpstr>
      <vt:lpstr>Решение 2 и 3 уравнения</vt:lpstr>
      <vt:lpstr>Словесная модель</vt:lpstr>
      <vt:lpstr>Словесная модель</vt:lpstr>
      <vt:lpstr>Презентация PowerPoint</vt:lpstr>
      <vt:lpstr>Правильный вид программы</vt:lpstr>
      <vt:lpstr>Тестируемые данные</vt:lpstr>
      <vt:lpstr>Домашнее задание</vt:lpstr>
      <vt:lpstr>Итоги урока</vt:lpstr>
      <vt:lpstr>Рефлексия</vt:lpstr>
      <vt:lpstr>Список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  (Информатика + математике) Тема: «Использование языка программирования Pascal при решении квадратных уравнений»</dc:title>
  <dc:creator>User</dc:creator>
  <cp:lastModifiedBy>User</cp:lastModifiedBy>
  <cp:revision>37</cp:revision>
  <dcterms:modified xsi:type="dcterms:W3CDTF">2016-05-16T15:07:16Z</dcterms:modified>
</cp:coreProperties>
</file>