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22"/>
  </p:notesMasterIdLst>
  <p:sldIdLst>
    <p:sldId id="290" r:id="rId2"/>
    <p:sldId id="291" r:id="rId3"/>
    <p:sldId id="276" r:id="rId4"/>
    <p:sldId id="286" r:id="rId5"/>
    <p:sldId id="274" r:id="rId6"/>
    <p:sldId id="272" r:id="rId7"/>
    <p:sldId id="292" r:id="rId8"/>
    <p:sldId id="293" r:id="rId9"/>
    <p:sldId id="287" r:id="rId10"/>
    <p:sldId id="294" r:id="rId11"/>
    <p:sldId id="295" r:id="rId12"/>
    <p:sldId id="284" r:id="rId13"/>
    <p:sldId id="285" r:id="rId14"/>
    <p:sldId id="278" r:id="rId15"/>
    <p:sldId id="296" r:id="rId16"/>
    <p:sldId id="297" r:id="rId17"/>
    <p:sldId id="299" r:id="rId18"/>
    <p:sldId id="298" r:id="rId19"/>
    <p:sldId id="271" r:id="rId20"/>
    <p:sldId id="2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6A8C"/>
    <a:srgbClr val="BFF2F9"/>
    <a:srgbClr val="874396"/>
    <a:srgbClr val="DEC2E4"/>
    <a:srgbClr val="2ED03A"/>
    <a:srgbClr val="EBC0C9"/>
    <a:srgbClr val="D788A3"/>
    <a:srgbClr val="9FA7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36" autoAdjust="0"/>
  </p:normalViewPr>
  <p:slideViewPr>
    <p:cSldViewPr>
      <p:cViewPr>
        <p:scale>
          <a:sx n="67" d="100"/>
          <a:sy n="67" d="100"/>
        </p:scale>
        <p:origin x="-121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9D54073-AB2E-4FB6-AE8D-950DA61AE5AA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D67D704-BF3E-457D-8762-FF6568F1E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8A2D44-F03C-4A33-8994-FA314674ED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  <p:sp>
        <p:nvSpPr>
          <p:cNvPr id="16387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3628BB-84F9-4C90-8D94-8102CF3D944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916FA55B-AAE2-41FE-8C9B-679E2A67A33E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9504D49B-1E06-44A1-82ED-81DB6BD90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A7F2B7ED-A5F5-418D-B313-7E6DDC611892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5B42A89B-D8E1-4A45-B05E-03D2420C0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9CFDD53C-0FE5-4B5F-BD56-330915873F58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2B92B22D-3396-4CA4-A0D3-EDFC8DAC7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370013"/>
            <a:ext cx="6962775" cy="20542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301625" y="6242050"/>
            <a:ext cx="1779588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2257425" y="6248400"/>
            <a:ext cx="3452813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5867400" y="6248400"/>
            <a:ext cx="1752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EF713-624C-490A-A367-B43FFC963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3FB1A4B3-7CBA-4F76-B4C8-26730D086D67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CDE84AEF-3393-44FB-B940-13D7ED789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1855E6A2-124C-4550-9496-0FCA315EDB57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EE9CC151-71F1-4D11-B331-011F2EEB4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EC16EBBF-D9AB-4C36-B39D-E30086A3CDCE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D42375C8-EDB6-41CE-A621-2FB9DB2FB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16CE801C-FFF5-4F05-99C4-ADF756331905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6EB5C958-48B9-42F0-8EE9-F3C8DFF29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3AD8FA6B-A77A-430A-9913-ED7BB89F2927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5334C402-6356-4778-B80B-6DD9E17EB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37E23D3E-3E45-48C3-9749-926333CF42D1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F393CEFF-0D08-45CD-9FA1-118357EBB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ACCEA3F5-27A1-4BB8-96F5-4B9DD3B24CBD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F5622381-D631-4AA2-BAAA-991F66D4E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E9FC99AE-7C13-44B7-B5D2-C5D5961FFC1A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fld id="{E1E658DE-B3D7-4982-AA80-E0EE5EDA8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rgbClr val="DEC2E4"/>
            </a:gs>
            <a:gs pos="100000">
              <a:srgbClr val="874396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26503CF-F090-45E7-8D64-9476669525A1}" type="datetimeFigureOut">
              <a:rPr lang="ru-RU"/>
              <a:pPr>
                <a:defRPr/>
              </a:pPr>
              <a:t>17.04.2017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E8C5370-B401-45F5-A4F9-F1D53C7B5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Documents and Settings\User\Мои документы\baikal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716338"/>
            <a:ext cx="22479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C:\Documents and Settings\User\Мои документы\gerb_irkutskoj_ob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2205038"/>
            <a:ext cx="2376487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979613" y="2420938"/>
            <a:ext cx="6697662" cy="2952750"/>
          </a:xfrm>
        </p:spPr>
        <p:txBody>
          <a:bodyPr lIns="90000" tIns="46800" rIns="90000" bIns="46800" rtlCol="0">
            <a:normAutofit lnSpcReduction="10000"/>
          </a:bodyPr>
          <a:lstStyle/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sz="800" dirty="0">
                <a:latin typeface="Times New Roman" pitchFamily="18" charset="0"/>
              </a:rPr>
              <a:t>                   </a:t>
            </a:r>
            <a:r>
              <a:rPr lang="ru-RU" sz="800" b="1" dirty="0">
                <a:latin typeface="Times New Roman" pitchFamily="18" charset="0"/>
              </a:rPr>
              <a:t>                             </a:t>
            </a:r>
            <a:endParaRPr lang="ru-RU" sz="800" b="1" dirty="0" smtClean="0">
              <a:latin typeface="Times New Roman" pitchFamily="18" charset="0"/>
            </a:endParaRP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sz="800" b="1" dirty="0" smtClean="0">
                <a:latin typeface="Times New Roman" pitchFamily="18" charset="0"/>
              </a:rPr>
              <a:t>   </a:t>
            </a:r>
            <a:r>
              <a:rPr lang="ru-RU" b="1" i="1" u="sng" dirty="0">
                <a:solidFill>
                  <a:schemeClr val="tx1"/>
                </a:solidFill>
                <a:latin typeface="Calibri" pitchFamily="34" charset="0"/>
              </a:rPr>
              <a:t>Выполнила: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           ученица </a:t>
            </a:r>
            <a:r>
              <a:rPr lang="ru-RU" b="1" i="1" dirty="0" smtClean="0">
                <a:solidFill>
                  <a:schemeClr val="tx1"/>
                </a:solidFill>
                <a:latin typeface="Calibri" pitchFamily="34" charset="0"/>
              </a:rPr>
              <a:t>2 </a:t>
            </a: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«А» класса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          МБОУ НШДС № 16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          </a:t>
            </a:r>
            <a:r>
              <a:rPr lang="ru-RU" b="1" i="1" dirty="0" smtClean="0">
                <a:solidFill>
                  <a:schemeClr val="tx1"/>
                </a:solidFill>
                <a:latin typeface="Calibri" pitchFamily="34" charset="0"/>
              </a:rPr>
              <a:t>Кириллова Алиса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        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</a:t>
            </a:r>
            <a:r>
              <a:rPr lang="ru-RU" b="1" i="1" u="sng" dirty="0">
                <a:solidFill>
                  <a:schemeClr val="tx1"/>
                </a:solidFill>
                <a:latin typeface="Calibri" pitchFamily="34" charset="0"/>
              </a:rPr>
              <a:t>Руководитель</a:t>
            </a: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: 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                       Поклонская Т.М.</a:t>
            </a:r>
          </a:p>
          <a:p>
            <a:pPr marL="0" indent="0" algn="r" fontAlgn="auto">
              <a:lnSpc>
                <a:spcPct val="80000"/>
              </a:lnSpc>
              <a:spcBef>
                <a:spcPts val="450"/>
              </a:spcBef>
              <a:spcAft>
                <a:spcPts val="0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  <a:defRPr/>
            </a:pPr>
            <a:r>
              <a:rPr lang="ru-RU" b="1" i="1" dirty="0">
                <a:solidFill>
                  <a:schemeClr val="tx1"/>
                </a:solidFill>
                <a:latin typeface="Calibri" pitchFamily="34" charset="0"/>
              </a:rPr>
              <a:t>               учитель начальных классов</a:t>
            </a:r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1763713" y="5876925"/>
            <a:ext cx="597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Байкальск</a:t>
            </a:r>
            <a:r>
              <a:rPr lang="ru-RU" sz="2000">
                <a:latin typeface="Calibri" pitchFamily="34" charset="0"/>
              </a:rPr>
              <a:t>  </a:t>
            </a:r>
          </a:p>
          <a:p>
            <a:pPr algn="ctr"/>
            <a:r>
              <a:rPr lang="ru-RU" sz="2000" b="1" i="1">
                <a:latin typeface="Calibri" pitchFamily="34" charset="0"/>
              </a:rPr>
              <a:t>2017 г.</a:t>
            </a:r>
          </a:p>
        </p:txBody>
      </p:sp>
      <p:sp>
        <p:nvSpPr>
          <p:cNvPr id="15365" name="WordArt 9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8137525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44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Impact"/>
              </a:rPr>
              <a:t>Животные как символы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im0-tub-ru.yandex.net/i?id=816b8db27761d328060881b20163a78e&amp;n=33&amp;h=215&amp;w=4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6799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6" descr="https://im0-tub-ru.yandex.net/i?id=6b1d7ec5ab6067c13d5e708e735dd75f&amp;n=33&amp;h=215&amp;w=3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88913"/>
            <a:ext cx="4608513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https://im0-tub-ru.yandex.net/i?id=d95d2428c56eae74f104fe1cd057fa42&amp;n=33&amp;h=215&amp;w=28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357563"/>
            <a:ext cx="5002213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Диаграмма 6"/>
          <p:cNvGraphicFramePr>
            <a:graphicFrameLocks/>
          </p:cNvGraphicFramePr>
          <p:nvPr/>
        </p:nvGraphicFramePr>
        <p:xfrm>
          <a:off x="704850" y="354013"/>
          <a:ext cx="7734300" cy="5934075"/>
        </p:xfrm>
        <a:graphic>
          <a:graphicData uri="http://schemas.openxmlformats.org/presentationml/2006/ole">
            <p:oleObj spid="_x0000_s27649" r:id="rId3" imgW="7730398" imgH="5938019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2"/>
          <p:cNvSpPr txBox="1">
            <a:spLocks noChangeArrowheads="1"/>
          </p:cNvSpPr>
          <p:nvPr/>
        </p:nvSpPr>
        <p:spPr bwMode="auto">
          <a:xfrm>
            <a:off x="5148263" y="3357563"/>
            <a:ext cx="35274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Герб Жигаловскго района </a:t>
            </a:r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395288" y="3500438"/>
            <a:ext cx="3889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Герб Усть – Илимского района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468313" y="260350"/>
            <a:ext cx="33480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Герб Зиминского района</a:t>
            </a:r>
          </a:p>
        </p:txBody>
      </p:sp>
      <p:sp>
        <p:nvSpPr>
          <p:cNvPr id="28676" name="TextBox 9"/>
          <p:cNvSpPr txBox="1">
            <a:spLocks noChangeArrowheads="1"/>
          </p:cNvSpPr>
          <p:nvPr/>
        </p:nvSpPr>
        <p:spPr bwMode="auto">
          <a:xfrm>
            <a:off x="5003800" y="188913"/>
            <a:ext cx="37449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Герб Ольхонского района </a:t>
            </a:r>
          </a:p>
        </p:txBody>
      </p:sp>
      <p:pic>
        <p:nvPicPr>
          <p:cNvPr id="28677" name="Picture 2" descr="C:\Documents and Settings\User\Мои документы\Герб Зиминского района_files\b_120_151_16777215_00_images_gerb_Russia_IrkutskayaObl_GerbZ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268413"/>
            <a:ext cx="187166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C:\Documents and Settings\User\Мои документы\Герб Усть-Илимского района_files\b_120_151_16777215_00_images_gerb_Russia_IrkutskayaObl_GerbU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437063"/>
            <a:ext cx="187325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4" descr="C:\Documents and Settings\User\Мои документы\Герб Ольхонского района_files\b_120_140_16777215_00_images_gerb_Russia_IrkutskayaObl_Gerb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125538"/>
            <a:ext cx="19446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3" descr="C:\Documents and Settings\User\Мои документы\Герб Жигаловского района_files\b_120_151_16777215_00_images_gerb_Russia_IrkutskayaObl_GerbZ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4292600"/>
            <a:ext cx="19446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31775"/>
            <a:ext cx="8229600" cy="893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dirty="0" smtClean="0">
                <a:solidFill>
                  <a:srgbClr val="FFFF00"/>
                </a:solidFill>
              </a:rPr>
              <a:t>Животные нашего края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pic>
        <p:nvPicPr>
          <p:cNvPr id="29698" name="Picture 3" descr="http://www.pouted.com/wp-content/uploads/2014/11/vampire-deer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052513"/>
            <a:ext cx="4033838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250825" y="4076700"/>
            <a:ext cx="41052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Символ плодородия земли. Это воплощенная мощь. Символ божественности, царственности, стихийных сил природы, изменявший значения в различные эпохи и в разных странах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44008" y="1124744"/>
            <a:ext cx="4248472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701" name="Прямоугольник 7"/>
          <p:cNvSpPr>
            <a:spLocks noChangeArrowheads="1"/>
          </p:cNvSpPr>
          <p:nvPr/>
        </p:nvSpPr>
        <p:spPr bwMode="auto">
          <a:xfrm>
            <a:off x="5435600" y="4365625"/>
            <a:ext cx="34925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Богатырская сила и выносливость,  свирепость в защите отечества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5"/>
          <p:cNvSpPr txBox="1">
            <a:spLocks noChangeArrowheads="1"/>
          </p:cNvSpPr>
          <p:nvPr/>
        </p:nvSpPr>
        <p:spPr bwMode="auto">
          <a:xfrm>
            <a:off x="684213" y="1125538"/>
            <a:ext cx="2735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Соболь</a:t>
            </a:r>
          </a:p>
        </p:txBody>
      </p:sp>
      <p:sp>
        <p:nvSpPr>
          <p:cNvPr id="30722" name="TextBox 6"/>
          <p:cNvSpPr txBox="1">
            <a:spLocks noChangeArrowheads="1"/>
          </p:cNvSpPr>
          <p:nvPr/>
        </p:nvSpPr>
        <p:spPr bwMode="auto">
          <a:xfrm>
            <a:off x="5364163" y="1125538"/>
            <a:ext cx="2879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Омуль</a:t>
            </a:r>
          </a:p>
        </p:txBody>
      </p:sp>
      <p:sp>
        <p:nvSpPr>
          <p:cNvPr id="30723" name="TextBox 13"/>
          <p:cNvSpPr txBox="1">
            <a:spLocks noChangeArrowheads="1"/>
          </p:cNvSpPr>
          <p:nvPr/>
        </p:nvSpPr>
        <p:spPr bwMode="auto">
          <a:xfrm>
            <a:off x="1403350" y="5445125"/>
            <a:ext cx="5832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Богатство нашего края</a:t>
            </a:r>
          </a:p>
        </p:txBody>
      </p:sp>
      <p:pic>
        <p:nvPicPr>
          <p:cNvPr id="30724" name="Picture 2" descr="https://im0-tub-ru.yandex.net/i?id=dd06b151e8380f9132bb436cdf041b06&amp;n=33&amp;h=215&amp;w=3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76475"/>
            <a:ext cx="39608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s://im0-tub-ru.yandex.net/i?id=340f1645e905c27ac4c7c89e60a94071&amp;n=33&amp;h=215&amp;w=4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49500"/>
            <a:ext cx="439261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latin typeface="Calibri" pitchFamily="34" charset="0"/>
              </a:rPr>
              <a:t>Герб Байкальска</a:t>
            </a:r>
          </a:p>
        </p:txBody>
      </p:sp>
      <p:pic>
        <p:nvPicPr>
          <p:cNvPr id="33794" name="Picture 3" descr="C:\Documents and Settings\User\Мои документы\baikal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844675"/>
            <a:ext cx="35274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827088" y="338138"/>
            <a:ext cx="7859712" cy="1003300"/>
          </a:xfrm>
        </p:spPr>
        <p:txBody>
          <a:bodyPr/>
          <a:lstStyle/>
          <a:p>
            <a:pPr algn="ctr"/>
            <a:r>
              <a:rPr lang="ru-RU" sz="4800" b="1" smtClean="0">
                <a:latin typeface="Calibri" pitchFamily="34" charset="0"/>
              </a:rPr>
              <a:t>Герб Иркутской области</a:t>
            </a:r>
          </a:p>
        </p:txBody>
      </p:sp>
      <p:pic>
        <p:nvPicPr>
          <p:cNvPr id="34818" name="Picture 2" descr="C:\Documents and Settings\User\Мои документы\gerb_irkutskoj_ob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628775"/>
            <a:ext cx="3600450" cy="45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C:\Documents and Settings\User\Мои документы\Intelli-studio\2017-04-17\SAM_4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3141663"/>
            <a:ext cx="47053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C:\Documents and Settings\User\Мои документы\Intelli-studio\2017-04-17\SAM_4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4919663" cy="369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s://im0-tub-ru.yandex.net/i?id=374ca901f63682e00f68c64fcd8335e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492375"/>
            <a:ext cx="35179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4" descr="https://im0-tub-ru.yandex.net/i?id=fdc1b4c2557c1ed7d0686c3000953bee&amp;n=33&amp;h=215&amp;w=1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25538"/>
            <a:ext cx="23383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 descr="C:\Documents and Settings\User\Мои документы\gerb_irkutskoj_ob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3284538"/>
            <a:ext cx="25241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>
            <a:off x="2555875" y="2852738"/>
            <a:ext cx="720725" cy="576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580063" y="4076700"/>
            <a:ext cx="863600" cy="576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2636838"/>
            <a:ext cx="8569325" cy="3816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88640"/>
            <a:ext cx="9046253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Вывод</a:t>
            </a:r>
            <a:endParaRPr lang="ru-RU" sz="8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endParaRPr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-180975" y="2349500"/>
            <a:ext cx="874871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       </a:t>
            </a:r>
          </a:p>
          <a:p>
            <a:pPr algn="ctr"/>
            <a:r>
              <a:rPr lang="ru-RU" sz="3200" b="1">
                <a:latin typeface="Calibri" pitchFamily="34" charset="0"/>
              </a:rPr>
              <a:t>Моё предположение о том, что на </a:t>
            </a:r>
          </a:p>
          <a:p>
            <a:pPr algn="ctr"/>
            <a:r>
              <a:rPr lang="ru-RU" sz="3200" b="1">
                <a:latin typeface="Calibri" pitchFamily="34" charset="0"/>
              </a:rPr>
              <a:t>гербе Иркутской области изображён </a:t>
            </a:r>
          </a:p>
          <a:p>
            <a:pPr algn="ctr"/>
            <a:r>
              <a:rPr lang="ru-RU" sz="3200" b="1">
                <a:latin typeface="Calibri" pitchFamily="34" charset="0"/>
              </a:rPr>
              <a:t>известный мне зверь не подтвердилось. </a:t>
            </a:r>
          </a:p>
          <a:p>
            <a:pPr algn="ctr"/>
            <a:r>
              <a:rPr lang="ru-RU" sz="3200" b="1">
                <a:latin typeface="Calibri" pitchFamily="34" charset="0"/>
              </a:rPr>
              <a:t>     </a:t>
            </a:r>
            <a:r>
              <a:rPr lang="ru-RU" sz="3600" b="1">
                <a:latin typeface="Calibri" pitchFamily="34" charset="0"/>
              </a:rPr>
              <a:t> </a:t>
            </a:r>
            <a:r>
              <a:rPr lang="ru-RU" sz="3200" b="1">
                <a:latin typeface="Calibri" pitchFamily="34" charset="0"/>
              </a:rPr>
              <a:t> А во второй части наша гипотеза нашла свое     подтверждение – представители</a:t>
            </a:r>
          </a:p>
          <a:p>
            <a:pPr algn="ctr"/>
            <a:r>
              <a:rPr lang="ru-RU" sz="3200" b="1">
                <a:latin typeface="Calibri" pitchFamily="34" charset="0"/>
              </a:rPr>
              <a:t> животного мира соответствуют своему </a:t>
            </a:r>
          </a:p>
          <a:p>
            <a:pPr algn="ctr"/>
            <a:r>
              <a:rPr lang="ru-RU" sz="3200" b="1">
                <a:latin typeface="Calibri" pitchFamily="34" charset="0"/>
              </a:rPr>
              <a:t>символическому значению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User\Мои документы\gerb_irkutskoj_ob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7813" y="3429000"/>
            <a:ext cx="2516187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825" y="249238"/>
            <a:ext cx="8713788" cy="1524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ln w="11430"/>
                <a:solidFill>
                  <a:schemeClr val="tx1"/>
                </a:solidFill>
              </a:rPr>
              <a:t>Основополагающий вопрос:</a:t>
            </a:r>
            <a:br>
              <a:rPr lang="ru-RU" sz="2800" b="1" dirty="0" smtClean="0">
                <a:ln w="11430"/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bg1"/>
                </a:solidFill>
              </a:rPr>
              <a:t>Почему на гербах  изображены  эти  животные?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17411" name="Picture 3" descr="C:\Documents and Settings\User\Мои документы\baikal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429000"/>
            <a:ext cx="25066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58557" y="1628800"/>
            <a:ext cx="6641114" cy="44246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179388" y="260350"/>
            <a:ext cx="879951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7000" b="1">
                <a:latin typeface="Candara" pitchFamily="34" charset="0"/>
              </a:rPr>
              <a:t>Спасибо</a:t>
            </a:r>
            <a:r>
              <a:rPr lang="ru-RU" sz="5400" b="1">
                <a:latin typeface="Candara" pitchFamily="34" charset="0"/>
              </a:rPr>
              <a:t> </a:t>
            </a:r>
            <a:r>
              <a:rPr lang="ru-RU" sz="7000" b="1">
                <a:latin typeface="Candara" pitchFamily="34" charset="0"/>
              </a:rPr>
              <a:t>за внимание!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827088" y="2420938"/>
            <a:ext cx="7632700" cy="4103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1828800"/>
          </a:xfrm>
        </p:spPr>
        <p:txBody>
          <a:bodyPr/>
          <a:lstStyle/>
          <a:p>
            <a:r>
              <a:rPr lang="ru-RU" sz="8000" b="1" smtClean="0">
                <a:solidFill>
                  <a:srgbClr val="FFFF00"/>
                </a:solidFill>
                <a:latin typeface="Calibri" pitchFamily="34" charset="0"/>
              </a:rPr>
              <a:t>Цель проекта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50" y="2420938"/>
            <a:ext cx="8640763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2913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latin typeface="Calibri" pitchFamily="34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>
                <a:latin typeface="Calibri" pitchFamily="34" charset="0"/>
                <a:cs typeface="Times New Roman" pitchFamily="18" charset="0"/>
              </a:rPr>
              <a:t>- </a:t>
            </a:r>
            <a:r>
              <a:rPr lang="ru-RU" sz="5400" b="1" i="1" dirty="0">
                <a:latin typeface="Calibri" pitchFamily="34" charset="0"/>
                <a:cs typeface="Times New Roman" pitchFamily="18" charset="0"/>
              </a:rPr>
              <a:t>найти ответы на появившиеся вопросы </a:t>
            </a:r>
            <a:endParaRPr lang="ru-RU" sz="5400" b="1" dirty="0">
              <a:latin typeface="+mn-lt"/>
            </a:endParaRP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4230688" y="74613"/>
            <a:ext cx="682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49263" algn="just"/>
            <a:r>
              <a:rPr lang="ru-RU" sz="1400">
                <a:latin typeface="Calibri" pitchFamily="34" charset="0"/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FFFF00"/>
                </a:solidFill>
                <a:latin typeface="Calibri" pitchFamily="34" charset="0"/>
              </a:rPr>
              <a:t>Задачи</a:t>
            </a:r>
            <a:endParaRPr lang="ru-RU" sz="8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395288" y="2420938"/>
            <a:ext cx="849788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2913"/>
            <a:r>
              <a:rPr lang="ru-RU" sz="3200" b="1">
                <a:latin typeface="Calibri" pitchFamily="34" charset="0"/>
                <a:cs typeface="Times New Roman" pitchFamily="18" charset="0"/>
              </a:rPr>
              <a:t>1. Определить понятие герба, его значение и правила создания</a:t>
            </a:r>
          </a:p>
          <a:p>
            <a:pPr indent="442913"/>
            <a:r>
              <a:rPr lang="ru-RU" sz="3200" b="1"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 b="1">
                <a:latin typeface="Calibri" pitchFamily="34" charset="0"/>
              </a:rPr>
              <a:t>. Изучить и сравнить изображения гербов регионов Иркутской области</a:t>
            </a:r>
          </a:p>
          <a:p>
            <a:pPr indent="442913"/>
            <a:r>
              <a:rPr lang="ru-RU" sz="3200" b="1">
                <a:latin typeface="Calibri" pitchFamily="34" charset="0"/>
              </a:rPr>
              <a:t>3. Установить связь между живой природой и символами человеческой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657350"/>
          </a:xfrm>
        </p:spPr>
        <p:txBody>
          <a:bodyPr/>
          <a:lstStyle/>
          <a:p>
            <a:pPr marL="182563"/>
            <a:r>
              <a:rPr lang="ru-RU" sz="8000" b="1" smtClean="0">
                <a:solidFill>
                  <a:srgbClr val="FFFF00"/>
                </a:solidFill>
              </a:rPr>
              <a:t>Гипотеза</a:t>
            </a:r>
          </a:p>
        </p:txBody>
      </p:sp>
      <p:sp>
        <p:nvSpPr>
          <p:cNvPr id="2150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5288" y="2565400"/>
            <a:ext cx="8424862" cy="3455988"/>
          </a:xfrm>
        </p:spPr>
        <p:txBody>
          <a:bodyPr/>
          <a:lstStyle/>
          <a:p>
            <a:pPr marL="0" indent="0" algn="ctr">
              <a:buFont typeface="Symbol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3600" b="1" smtClean="0">
                <a:solidFill>
                  <a:schemeClr val="tx1"/>
                </a:solidFill>
                <a:cs typeface="Times New Roman" pitchFamily="18" charset="0"/>
              </a:rPr>
              <a:t>Мне кажется, что бабр на гербе Иркутской области символизирует силу, могущество и хищный характер природы, а чайка на гербе Байкальска  говорит о чистоте озера Байкал.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Стрелка вниз 37"/>
          <p:cNvSpPr/>
          <p:nvPr/>
        </p:nvSpPr>
        <p:spPr>
          <a:xfrm rot="20812885">
            <a:off x="6003925" y="1449388"/>
            <a:ext cx="200025" cy="4397375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2411413" y="1484313"/>
            <a:ext cx="215900" cy="4340225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 rot="21173120">
            <a:off x="4030663" y="1728788"/>
            <a:ext cx="195262" cy="4079875"/>
          </a:xfrm>
          <a:prstGeom prst="downArrow">
            <a:avLst>
              <a:gd name="adj1" fmla="val 50000"/>
              <a:gd name="adj2" fmla="val 420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 rot="19936670">
            <a:off x="3427413" y="2886075"/>
            <a:ext cx="220662" cy="398463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rot="1901935">
            <a:off x="996950" y="2876550"/>
            <a:ext cx="190500" cy="131445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011863" y="5805488"/>
            <a:ext cx="2232025" cy="8636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357563" y="5805488"/>
            <a:ext cx="2366962" cy="9096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14313" y="5857875"/>
            <a:ext cx="2857500" cy="85725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156325" y="2924175"/>
            <a:ext cx="2714625" cy="78581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2875" y="4143375"/>
            <a:ext cx="2286000" cy="9286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419475" y="3357563"/>
            <a:ext cx="2000250" cy="78581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5650" y="2349500"/>
            <a:ext cx="2857500" cy="71437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 rot="2239754">
            <a:off x="2057400" y="1049338"/>
            <a:ext cx="217488" cy="138588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7186613" y="1455738"/>
            <a:ext cx="265112" cy="149860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87624" y="332656"/>
            <a:ext cx="7103227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ln w="11430"/>
                <a:solidFill>
                  <a:srgbClr val="FFFF00"/>
                </a:solidFill>
                <a:latin typeface="Calibri" pitchFamily="34" charset="0"/>
              </a:rPr>
              <a:t>Методы исследования</a:t>
            </a:r>
            <a:endParaRPr lang="ru-RU" sz="5400" b="1" u="sng" dirty="0">
              <a:ln w="11430"/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2996952"/>
            <a:ext cx="1176925" cy="47705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Беседа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6499" y="2357430"/>
            <a:ext cx="2941831" cy="62581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Анализ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литературы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7818" y="4143380"/>
            <a:ext cx="2215671" cy="73353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Книги,</a:t>
            </a:r>
            <a:r>
              <a:rPr lang="ru-RU" sz="2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э</a:t>
            </a: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нциклопедии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37367" y="3501008"/>
            <a:ext cx="1557221" cy="34881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Интернет 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6093296"/>
            <a:ext cx="3230500" cy="34881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Анализ и синтез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35896" y="6021288"/>
            <a:ext cx="1701107" cy="47705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Сравнение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156176" y="5949280"/>
            <a:ext cx="1988045" cy="47705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Наблюдение</a:t>
            </a:r>
            <a:endParaRPr lang="ru-RU" sz="25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s://im0-tub-ru.yandex.net/i?id=e713cf116a03acb95f10202215799862&amp;n=33&amp;h=215&amp;w=2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http://uznamania.ru/uploads/photoset/_tmp/0u78419fb3-6d1dcf56-7f5f6c9f.jpg-700x700-cr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60350"/>
            <a:ext cx="36734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http://secretofworld.ru/wp-content/uploads/2015/10/totem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342900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s://ds02.infourok.ru/uploads/ex/097a/00063781-511ae8ef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0" y="0"/>
            <a:ext cx="923925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722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FFFF00"/>
                </a:solidFill>
              </a:rPr>
              <a:t>ГЕРАЛЬДИКА – наука о гербах</a:t>
            </a:r>
            <a:endParaRPr lang="ru-RU" sz="6000" b="1" i="1" dirty="0">
              <a:solidFill>
                <a:srgbClr val="FFFF00"/>
              </a:solidFill>
            </a:endParaRPr>
          </a:p>
        </p:txBody>
      </p:sp>
      <p:pic>
        <p:nvPicPr>
          <p:cNvPr id="25602" name="Picture 2" descr="http://www.heilklima.de/se_data/_filebank/home/manderscheid/burgenfes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3357563"/>
            <a:ext cx="4105275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4"/>
          <p:cNvSpPr>
            <a:spLocks noChangeArrowheads="1"/>
          </p:cNvSpPr>
          <p:nvPr/>
        </p:nvSpPr>
        <p:spPr bwMode="auto">
          <a:xfrm>
            <a:off x="323850" y="2133600"/>
            <a:ext cx="8424863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Calibri" pitchFamily="34" charset="0"/>
              </a:rPr>
              <a:t>  </a:t>
            </a:r>
            <a:r>
              <a:rPr lang="ru-RU" sz="2800" b="1">
                <a:latin typeface="Calibri" pitchFamily="34" charset="0"/>
              </a:rPr>
              <a:t>Возникла из обычая оглашать перед началом турнира изображение герба рыцаря в доказательство его прав на </a:t>
            </a:r>
          </a:p>
          <a:p>
            <a:pPr algn="just"/>
            <a:r>
              <a:rPr lang="ru-RU" sz="2800" b="1">
                <a:latin typeface="Calibri" pitchFamily="34" charset="0"/>
              </a:rPr>
              <a:t>участие в состязании.</a:t>
            </a: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0" y="4365625"/>
            <a:ext cx="52927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 В России была заимствована у Запада в 17 в. и сразу приобрела официальное, государственное значение.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1757</TotalTime>
  <Words>217</Words>
  <Application>Microsoft Office PowerPoint</Application>
  <PresentationFormat>Экран (4:3)</PresentationFormat>
  <Paragraphs>48</Paragraphs>
  <Slides>20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9" baseType="lpstr">
      <vt:lpstr>Candara</vt:lpstr>
      <vt:lpstr>Arial</vt:lpstr>
      <vt:lpstr>Symbol</vt:lpstr>
      <vt:lpstr>Calibri</vt:lpstr>
      <vt:lpstr>Times New Roman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Диаграмма Microsoft Excel</vt:lpstr>
      <vt:lpstr>Слайд 1</vt:lpstr>
      <vt:lpstr>Основополагающий вопрос: Почему на гербах  изображены  эти  животные?  </vt:lpstr>
      <vt:lpstr>Цель проекта</vt:lpstr>
      <vt:lpstr>Задачи</vt:lpstr>
      <vt:lpstr>Гипотеза</vt:lpstr>
      <vt:lpstr>Слайд 6</vt:lpstr>
      <vt:lpstr>Слайд 7</vt:lpstr>
      <vt:lpstr>Слайд 8</vt:lpstr>
      <vt:lpstr>ГЕРАЛЬДИКА – наука о гербах</vt:lpstr>
      <vt:lpstr>Слайд 10</vt:lpstr>
      <vt:lpstr>Слайд 11</vt:lpstr>
      <vt:lpstr>Слайд 12</vt:lpstr>
      <vt:lpstr>Животные нашего края</vt:lpstr>
      <vt:lpstr>Слайд 14</vt:lpstr>
      <vt:lpstr>Герб Байкальска</vt:lpstr>
      <vt:lpstr>Герб Иркутской области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User</cp:lastModifiedBy>
  <cp:revision>199</cp:revision>
  <dcterms:created xsi:type="dcterms:W3CDTF">2010-11-16T17:21:42Z</dcterms:created>
  <dcterms:modified xsi:type="dcterms:W3CDTF">2017-04-17T03:18:12Z</dcterms:modified>
</cp:coreProperties>
</file>