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83" r:id="rId5"/>
    <p:sldId id="282" r:id="rId6"/>
    <p:sldId id="277" r:id="rId7"/>
    <p:sldId id="276" r:id="rId8"/>
    <p:sldId id="263" r:id="rId9"/>
    <p:sldId id="280" r:id="rId10"/>
    <p:sldId id="279" r:id="rId11"/>
    <p:sldId id="284" r:id="rId12"/>
    <p:sldId id="285" r:id="rId13"/>
    <p:sldId id="286" r:id="rId14"/>
    <p:sldId id="287" r:id="rId15"/>
    <p:sldId id="265" r:id="rId16"/>
    <p:sldId id="291" r:id="rId17"/>
    <p:sldId id="292" r:id="rId18"/>
    <p:sldId id="294" r:id="rId19"/>
    <p:sldId id="295" r:id="rId20"/>
    <p:sldId id="288" r:id="rId21"/>
    <p:sldId id="289" r:id="rId22"/>
    <p:sldId id="290" r:id="rId23"/>
    <p:sldId id="298" r:id="rId24"/>
    <p:sldId id="299" r:id="rId25"/>
    <p:sldId id="269" r:id="rId26"/>
    <p:sldId id="273" r:id="rId27"/>
    <p:sldId id="302" r:id="rId28"/>
    <p:sldId id="303" r:id="rId29"/>
    <p:sldId id="27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9" autoAdjust="0"/>
    <p:restoredTop sz="94660"/>
  </p:normalViewPr>
  <p:slideViewPr>
    <p:cSldViewPr>
      <p:cViewPr>
        <p:scale>
          <a:sx n="70" d="100"/>
          <a:sy n="70" d="100"/>
        </p:scale>
        <p:origin x="-1578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93927C-EA20-4B03-A076-0DEB0BAAFD8B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FC06EE4-56BF-4ABB-9055-120B006F0395}">
      <dgm:prSet/>
      <dgm:spPr/>
      <dgm:t>
        <a:bodyPr/>
        <a:lstStyle/>
        <a:p>
          <a:pPr rtl="0"/>
          <a:r>
            <a:rPr lang="ru-RU" b="1" dirty="0" smtClean="0"/>
            <a:t>1.Образовательные </a:t>
          </a:r>
          <a:endParaRPr lang="ru-RU" dirty="0"/>
        </a:p>
      </dgm:t>
    </dgm:pt>
    <dgm:pt modelId="{3A3BFAAF-BF40-43C1-B293-EAC6B9B4333B}" type="parTrans" cxnId="{6AE11CF7-A978-4E5E-A3FF-BC5C50103B44}">
      <dgm:prSet/>
      <dgm:spPr/>
      <dgm:t>
        <a:bodyPr/>
        <a:lstStyle/>
        <a:p>
          <a:endParaRPr lang="ru-RU"/>
        </a:p>
      </dgm:t>
    </dgm:pt>
    <dgm:pt modelId="{9699D989-9DA0-4EA1-A1BC-4F646D328345}" type="sibTrans" cxnId="{6AE11CF7-A978-4E5E-A3FF-BC5C50103B44}">
      <dgm:prSet/>
      <dgm:spPr/>
      <dgm:t>
        <a:bodyPr/>
        <a:lstStyle/>
        <a:p>
          <a:endParaRPr lang="ru-RU"/>
        </a:p>
      </dgm:t>
    </dgm:pt>
    <dgm:pt modelId="{5F890DE6-1508-490D-91A9-711C894D6B52}">
      <dgm:prSet/>
      <dgm:spPr/>
      <dgm:t>
        <a:bodyPr/>
        <a:lstStyle/>
        <a:p>
          <a:pPr rtl="0"/>
          <a:r>
            <a:rPr lang="ru-RU" b="1" dirty="0" smtClean="0"/>
            <a:t>расширять представления детей о труде взрослых </a:t>
          </a:r>
          <a:endParaRPr lang="ru-RU" dirty="0"/>
        </a:p>
      </dgm:t>
    </dgm:pt>
    <dgm:pt modelId="{DD65AB6C-39E7-456D-A1F2-FC68F988BCBC}" type="parTrans" cxnId="{5E66B5C5-1D87-4DE2-B04C-C949D16A8D54}">
      <dgm:prSet/>
      <dgm:spPr/>
      <dgm:t>
        <a:bodyPr/>
        <a:lstStyle/>
        <a:p>
          <a:endParaRPr lang="ru-RU"/>
        </a:p>
      </dgm:t>
    </dgm:pt>
    <dgm:pt modelId="{C1270DAA-C1AF-4191-9364-EF98ED08FB3B}" type="sibTrans" cxnId="{5E66B5C5-1D87-4DE2-B04C-C949D16A8D54}">
      <dgm:prSet/>
      <dgm:spPr/>
      <dgm:t>
        <a:bodyPr/>
        <a:lstStyle/>
        <a:p>
          <a:endParaRPr lang="ru-RU"/>
        </a:p>
      </dgm:t>
    </dgm:pt>
    <dgm:pt modelId="{7C61488C-7939-4A44-8473-7C30F5186F01}">
      <dgm:prSet/>
      <dgm:spPr/>
      <dgm:t>
        <a:bodyPr/>
        <a:lstStyle/>
        <a:p>
          <a:pPr rtl="0"/>
          <a:r>
            <a:rPr lang="ru-RU" b="1" smtClean="0"/>
            <a:t>продолжать знакомство с культурными явлениями, их атрибутами, значением в жизни общества, связанными с ними профессиями</a:t>
          </a:r>
          <a:endParaRPr lang="ru-RU"/>
        </a:p>
      </dgm:t>
    </dgm:pt>
    <dgm:pt modelId="{1952E090-E9B9-47C7-9707-CF000362560F}" type="parTrans" cxnId="{E2263F06-A911-427E-8930-33A2B0EDAC1A}">
      <dgm:prSet/>
      <dgm:spPr/>
      <dgm:t>
        <a:bodyPr/>
        <a:lstStyle/>
        <a:p>
          <a:endParaRPr lang="ru-RU"/>
        </a:p>
      </dgm:t>
    </dgm:pt>
    <dgm:pt modelId="{99F4523B-B656-46E1-8C38-0F35FFCBAAE6}" type="sibTrans" cxnId="{E2263F06-A911-427E-8930-33A2B0EDAC1A}">
      <dgm:prSet/>
      <dgm:spPr/>
      <dgm:t>
        <a:bodyPr/>
        <a:lstStyle/>
        <a:p>
          <a:endParaRPr lang="ru-RU"/>
        </a:p>
      </dgm:t>
    </dgm:pt>
    <dgm:pt modelId="{DE0ED103-C98E-48E7-81FA-FDA86BB64B3E}">
      <dgm:prSet/>
      <dgm:spPr/>
      <dgm:t>
        <a:bodyPr/>
        <a:lstStyle/>
        <a:p>
          <a:pPr rtl="0"/>
          <a:r>
            <a:rPr lang="ru-RU" b="1" dirty="0" smtClean="0"/>
            <a:t>2. Развивающие </a:t>
          </a:r>
          <a:endParaRPr lang="ru-RU" dirty="0"/>
        </a:p>
      </dgm:t>
    </dgm:pt>
    <dgm:pt modelId="{85F0CEA7-2563-48DE-9AF5-844739C8AE7E}" type="parTrans" cxnId="{786CDCFA-E88A-47C5-A3B4-FD22FA443BFD}">
      <dgm:prSet/>
      <dgm:spPr/>
      <dgm:t>
        <a:bodyPr/>
        <a:lstStyle/>
        <a:p>
          <a:endParaRPr lang="ru-RU"/>
        </a:p>
      </dgm:t>
    </dgm:pt>
    <dgm:pt modelId="{E90D102E-E6F8-4A27-9109-6799E3DCDB5F}" type="sibTrans" cxnId="{786CDCFA-E88A-47C5-A3B4-FD22FA443BFD}">
      <dgm:prSet/>
      <dgm:spPr/>
      <dgm:t>
        <a:bodyPr/>
        <a:lstStyle/>
        <a:p>
          <a:endParaRPr lang="ru-RU"/>
        </a:p>
      </dgm:t>
    </dgm:pt>
    <dgm:pt modelId="{03F91EAA-4521-446F-B1EB-F131E952AD92}">
      <dgm:prSet/>
      <dgm:spPr/>
      <dgm:t>
        <a:bodyPr/>
        <a:lstStyle/>
        <a:p>
          <a:pPr rtl="0"/>
          <a:r>
            <a:rPr lang="ru-RU" b="1" dirty="0" smtClean="0"/>
            <a:t>развивать интерес к труду взрослых через дидактические игры</a:t>
          </a:r>
          <a:endParaRPr lang="ru-RU" dirty="0"/>
        </a:p>
      </dgm:t>
    </dgm:pt>
    <dgm:pt modelId="{DD5633D5-6203-425E-8163-CF4BFDA09D1C}" type="parTrans" cxnId="{E7EE1CAD-4734-4D06-AC80-AA17B4E35C2E}">
      <dgm:prSet/>
      <dgm:spPr/>
      <dgm:t>
        <a:bodyPr/>
        <a:lstStyle/>
        <a:p>
          <a:endParaRPr lang="ru-RU"/>
        </a:p>
      </dgm:t>
    </dgm:pt>
    <dgm:pt modelId="{43F8E883-33D4-44CE-8C9F-9657F3660A2B}" type="sibTrans" cxnId="{E7EE1CAD-4734-4D06-AC80-AA17B4E35C2E}">
      <dgm:prSet/>
      <dgm:spPr/>
      <dgm:t>
        <a:bodyPr/>
        <a:lstStyle/>
        <a:p>
          <a:endParaRPr lang="ru-RU"/>
        </a:p>
      </dgm:t>
    </dgm:pt>
    <dgm:pt modelId="{00E57011-2E3A-4674-8085-2E5594E251B8}">
      <dgm:prSet/>
      <dgm:spPr/>
      <dgm:t>
        <a:bodyPr/>
        <a:lstStyle/>
        <a:p>
          <a:pPr rtl="0"/>
          <a:r>
            <a:rPr lang="ru-RU" b="1" dirty="0" smtClean="0"/>
            <a:t>развивать представления о важности и значимости труда взрослых</a:t>
          </a:r>
          <a:endParaRPr lang="ru-RU" dirty="0"/>
        </a:p>
      </dgm:t>
    </dgm:pt>
    <dgm:pt modelId="{72109B62-301F-4C65-8600-4BCCFEA434FD}" type="parTrans" cxnId="{5F965A20-ADD4-4B8F-B94E-1FAA6B1BBB67}">
      <dgm:prSet/>
      <dgm:spPr/>
      <dgm:t>
        <a:bodyPr/>
        <a:lstStyle/>
        <a:p>
          <a:endParaRPr lang="ru-RU"/>
        </a:p>
      </dgm:t>
    </dgm:pt>
    <dgm:pt modelId="{F94D1168-D1FD-46FC-97FC-AED93581E761}" type="sibTrans" cxnId="{5F965A20-ADD4-4B8F-B94E-1FAA6B1BBB67}">
      <dgm:prSet/>
      <dgm:spPr/>
      <dgm:t>
        <a:bodyPr/>
        <a:lstStyle/>
        <a:p>
          <a:endParaRPr lang="ru-RU"/>
        </a:p>
      </dgm:t>
    </dgm:pt>
    <dgm:pt modelId="{366F1A77-95FF-4E87-9E09-32CA12D32C9B}">
      <dgm:prSet/>
      <dgm:spPr/>
      <dgm:t>
        <a:bodyPr/>
        <a:lstStyle/>
        <a:p>
          <a:pPr rtl="0"/>
          <a:r>
            <a:rPr lang="ru-RU" b="1" smtClean="0"/>
            <a:t>3. Воспитательные </a:t>
          </a:r>
          <a:endParaRPr lang="ru-RU"/>
        </a:p>
      </dgm:t>
    </dgm:pt>
    <dgm:pt modelId="{1BB37098-9042-4670-95BB-75E85462DFD6}" type="parTrans" cxnId="{322ECA27-67C1-4175-B2DA-D96A58E072B5}">
      <dgm:prSet/>
      <dgm:spPr/>
      <dgm:t>
        <a:bodyPr/>
        <a:lstStyle/>
        <a:p>
          <a:endParaRPr lang="ru-RU"/>
        </a:p>
      </dgm:t>
    </dgm:pt>
    <dgm:pt modelId="{86708C28-5C5C-4589-AEB8-340396269A49}" type="sibTrans" cxnId="{322ECA27-67C1-4175-B2DA-D96A58E072B5}">
      <dgm:prSet/>
      <dgm:spPr/>
      <dgm:t>
        <a:bodyPr/>
        <a:lstStyle/>
        <a:p>
          <a:endParaRPr lang="ru-RU"/>
        </a:p>
      </dgm:t>
    </dgm:pt>
    <dgm:pt modelId="{39CFF93B-CCDA-44F8-A1D3-9899CB4FD8BD}">
      <dgm:prSet/>
      <dgm:spPr/>
      <dgm:t>
        <a:bodyPr/>
        <a:lstStyle/>
        <a:p>
          <a:pPr rtl="0"/>
          <a:r>
            <a:rPr lang="ru-RU" b="1" smtClean="0"/>
            <a:t>воспитывать уважение к труду </a:t>
          </a:r>
          <a:endParaRPr lang="ru-RU"/>
        </a:p>
      </dgm:t>
    </dgm:pt>
    <dgm:pt modelId="{56FD9E3A-15E2-4D68-9CFB-5346E9F67F27}" type="parTrans" cxnId="{15ECC56A-BB3F-4FE8-A120-54F2CD1F13C3}">
      <dgm:prSet/>
      <dgm:spPr/>
      <dgm:t>
        <a:bodyPr/>
        <a:lstStyle/>
        <a:p>
          <a:endParaRPr lang="ru-RU"/>
        </a:p>
      </dgm:t>
    </dgm:pt>
    <dgm:pt modelId="{63F3814F-EF09-4A48-BA33-6B49884BD06F}" type="sibTrans" cxnId="{15ECC56A-BB3F-4FE8-A120-54F2CD1F13C3}">
      <dgm:prSet/>
      <dgm:spPr/>
      <dgm:t>
        <a:bodyPr/>
        <a:lstStyle/>
        <a:p>
          <a:endParaRPr lang="ru-RU"/>
        </a:p>
      </dgm:t>
    </dgm:pt>
    <dgm:pt modelId="{1E7ECC09-7F41-4DDC-922C-1B98CCC7A925}">
      <dgm:prSet/>
      <dgm:spPr/>
      <dgm:t>
        <a:bodyPr/>
        <a:lstStyle/>
        <a:p>
          <a:pPr rtl="0"/>
          <a:r>
            <a:rPr lang="ru-RU" b="1" smtClean="0"/>
            <a:t>воспитывать желание принимать участие в трудовой деятельности </a:t>
          </a:r>
          <a:endParaRPr lang="ru-RU"/>
        </a:p>
      </dgm:t>
    </dgm:pt>
    <dgm:pt modelId="{6B6EC7D1-A2BA-437D-9748-A68044A3C056}" type="parTrans" cxnId="{4CF53A36-184D-48F2-AE09-B8E99DCA9579}">
      <dgm:prSet/>
      <dgm:spPr/>
      <dgm:t>
        <a:bodyPr/>
        <a:lstStyle/>
        <a:p>
          <a:endParaRPr lang="ru-RU"/>
        </a:p>
      </dgm:t>
    </dgm:pt>
    <dgm:pt modelId="{C5344D1B-7488-4BE3-AB56-632DCA89BEC2}" type="sibTrans" cxnId="{4CF53A36-184D-48F2-AE09-B8E99DCA9579}">
      <dgm:prSet/>
      <dgm:spPr/>
      <dgm:t>
        <a:bodyPr/>
        <a:lstStyle/>
        <a:p>
          <a:endParaRPr lang="ru-RU"/>
        </a:p>
      </dgm:t>
    </dgm:pt>
    <dgm:pt modelId="{E749D1F0-FFDA-49A1-8700-83976893CB4D}">
      <dgm:prSet/>
      <dgm:spPr/>
      <dgm:t>
        <a:bodyPr/>
        <a:lstStyle/>
        <a:p>
          <a:pPr rtl="0"/>
          <a:r>
            <a:rPr lang="ru-RU" b="1" smtClean="0"/>
            <a:t>воспитывать чувство благодарности к людям за их труд</a:t>
          </a:r>
          <a:endParaRPr lang="ru-RU"/>
        </a:p>
      </dgm:t>
    </dgm:pt>
    <dgm:pt modelId="{866E2F2A-DB97-44B0-A472-31EBCDAA0AB1}" type="parTrans" cxnId="{7EBDA10F-4620-45D3-B3D2-CC030389338E}">
      <dgm:prSet/>
      <dgm:spPr/>
      <dgm:t>
        <a:bodyPr/>
        <a:lstStyle/>
        <a:p>
          <a:endParaRPr lang="ru-RU"/>
        </a:p>
      </dgm:t>
    </dgm:pt>
    <dgm:pt modelId="{E74F1DC0-1D59-4F5B-870E-F767DD5FF999}" type="sibTrans" cxnId="{7EBDA10F-4620-45D3-B3D2-CC030389338E}">
      <dgm:prSet/>
      <dgm:spPr/>
      <dgm:t>
        <a:bodyPr/>
        <a:lstStyle/>
        <a:p>
          <a:endParaRPr lang="ru-RU"/>
        </a:p>
      </dgm:t>
    </dgm:pt>
    <dgm:pt modelId="{86A69A9A-E85B-4CAE-A101-78F81A70025F}" type="pres">
      <dgm:prSet presAssocID="{AA93927C-EA20-4B03-A076-0DEB0BAAFD8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5059EF-DD4E-407E-B5BF-A84009AF4391}" type="pres">
      <dgm:prSet presAssocID="{AFC06EE4-56BF-4ABB-9055-120B006F039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96608-FB8E-4160-87C7-EAF37A52EF33}" type="pres">
      <dgm:prSet presAssocID="{AFC06EE4-56BF-4ABB-9055-120B006F0395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B4BFE-14C8-4EE9-A492-F64FA74C42AC}" type="pres">
      <dgm:prSet presAssocID="{DE0ED103-C98E-48E7-81FA-FDA86BB64B3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BACB1-51F5-489A-B020-850520D25407}" type="pres">
      <dgm:prSet presAssocID="{DE0ED103-C98E-48E7-81FA-FDA86BB64B3E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D750EC-A443-40B9-A529-868F0B0D6CC5}" type="pres">
      <dgm:prSet presAssocID="{366F1A77-95FF-4E87-9E09-32CA12D32C9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EF11B5-3477-43B7-AC99-2B74FC47DAE6}" type="pres">
      <dgm:prSet presAssocID="{366F1A77-95FF-4E87-9E09-32CA12D32C9B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36AB49-9512-4C82-9EBD-7A011F3C7C02}" type="presOf" srcId="{DE0ED103-C98E-48E7-81FA-FDA86BB64B3E}" destId="{A5DB4BFE-14C8-4EE9-A492-F64FA74C42AC}" srcOrd="0" destOrd="0" presId="urn:microsoft.com/office/officeart/2005/8/layout/vList2"/>
    <dgm:cxn modelId="{7EBDA10F-4620-45D3-B3D2-CC030389338E}" srcId="{366F1A77-95FF-4E87-9E09-32CA12D32C9B}" destId="{E749D1F0-FFDA-49A1-8700-83976893CB4D}" srcOrd="2" destOrd="0" parTransId="{866E2F2A-DB97-44B0-A472-31EBCDAA0AB1}" sibTransId="{E74F1DC0-1D59-4F5B-870E-F767DD5FF999}"/>
    <dgm:cxn modelId="{5F95D8FC-0094-43FC-95D4-4DDF77CA3CC4}" type="presOf" srcId="{00E57011-2E3A-4674-8085-2E5594E251B8}" destId="{DCBBACB1-51F5-489A-B020-850520D25407}" srcOrd="0" destOrd="1" presId="urn:microsoft.com/office/officeart/2005/8/layout/vList2"/>
    <dgm:cxn modelId="{5E66B5C5-1D87-4DE2-B04C-C949D16A8D54}" srcId="{AFC06EE4-56BF-4ABB-9055-120B006F0395}" destId="{5F890DE6-1508-490D-91A9-711C894D6B52}" srcOrd="0" destOrd="0" parTransId="{DD65AB6C-39E7-456D-A1F2-FC68F988BCBC}" sibTransId="{C1270DAA-C1AF-4191-9364-EF98ED08FB3B}"/>
    <dgm:cxn modelId="{4CF53A36-184D-48F2-AE09-B8E99DCA9579}" srcId="{366F1A77-95FF-4E87-9E09-32CA12D32C9B}" destId="{1E7ECC09-7F41-4DDC-922C-1B98CCC7A925}" srcOrd="1" destOrd="0" parTransId="{6B6EC7D1-A2BA-437D-9748-A68044A3C056}" sibTransId="{C5344D1B-7488-4BE3-AB56-632DCA89BEC2}"/>
    <dgm:cxn modelId="{E9FF8F41-03CB-409A-A7AA-DF17836CE359}" type="presOf" srcId="{E749D1F0-FFDA-49A1-8700-83976893CB4D}" destId="{47EF11B5-3477-43B7-AC99-2B74FC47DAE6}" srcOrd="0" destOrd="2" presId="urn:microsoft.com/office/officeart/2005/8/layout/vList2"/>
    <dgm:cxn modelId="{8F50BDDF-B04F-4FF5-9088-EE277D589D19}" type="presOf" srcId="{AFC06EE4-56BF-4ABB-9055-120B006F0395}" destId="{EA5059EF-DD4E-407E-B5BF-A84009AF4391}" srcOrd="0" destOrd="0" presId="urn:microsoft.com/office/officeart/2005/8/layout/vList2"/>
    <dgm:cxn modelId="{65CEF6E5-005A-4A4D-A5E6-FF5D37D460EA}" type="presOf" srcId="{1E7ECC09-7F41-4DDC-922C-1B98CCC7A925}" destId="{47EF11B5-3477-43B7-AC99-2B74FC47DAE6}" srcOrd="0" destOrd="1" presId="urn:microsoft.com/office/officeart/2005/8/layout/vList2"/>
    <dgm:cxn modelId="{932C171A-5AF1-439D-A807-95F4AD4E36C6}" type="presOf" srcId="{366F1A77-95FF-4E87-9E09-32CA12D32C9B}" destId="{4ED750EC-A443-40B9-A529-868F0B0D6CC5}" srcOrd="0" destOrd="0" presId="urn:microsoft.com/office/officeart/2005/8/layout/vList2"/>
    <dgm:cxn modelId="{786CDCFA-E88A-47C5-A3B4-FD22FA443BFD}" srcId="{AA93927C-EA20-4B03-A076-0DEB0BAAFD8B}" destId="{DE0ED103-C98E-48E7-81FA-FDA86BB64B3E}" srcOrd="1" destOrd="0" parTransId="{85F0CEA7-2563-48DE-9AF5-844739C8AE7E}" sibTransId="{E90D102E-E6F8-4A27-9109-6799E3DCDB5F}"/>
    <dgm:cxn modelId="{15ECC56A-BB3F-4FE8-A120-54F2CD1F13C3}" srcId="{366F1A77-95FF-4E87-9E09-32CA12D32C9B}" destId="{39CFF93B-CCDA-44F8-A1D3-9899CB4FD8BD}" srcOrd="0" destOrd="0" parTransId="{56FD9E3A-15E2-4D68-9CFB-5346E9F67F27}" sibTransId="{63F3814F-EF09-4A48-BA33-6B49884BD06F}"/>
    <dgm:cxn modelId="{0A917258-D06D-48E9-BDB4-49A8150D7C52}" type="presOf" srcId="{AA93927C-EA20-4B03-A076-0DEB0BAAFD8B}" destId="{86A69A9A-E85B-4CAE-A101-78F81A70025F}" srcOrd="0" destOrd="0" presId="urn:microsoft.com/office/officeart/2005/8/layout/vList2"/>
    <dgm:cxn modelId="{ECA270ED-9601-436A-B612-6BFF812F2E43}" type="presOf" srcId="{5F890DE6-1508-490D-91A9-711C894D6B52}" destId="{73B96608-FB8E-4160-87C7-EAF37A52EF33}" srcOrd="0" destOrd="0" presId="urn:microsoft.com/office/officeart/2005/8/layout/vList2"/>
    <dgm:cxn modelId="{322ECA27-67C1-4175-B2DA-D96A58E072B5}" srcId="{AA93927C-EA20-4B03-A076-0DEB0BAAFD8B}" destId="{366F1A77-95FF-4E87-9E09-32CA12D32C9B}" srcOrd="2" destOrd="0" parTransId="{1BB37098-9042-4670-95BB-75E85462DFD6}" sibTransId="{86708C28-5C5C-4589-AEB8-340396269A49}"/>
    <dgm:cxn modelId="{339BA9ED-1E97-4F07-A0AB-94BF5C559944}" type="presOf" srcId="{03F91EAA-4521-446F-B1EB-F131E952AD92}" destId="{DCBBACB1-51F5-489A-B020-850520D25407}" srcOrd="0" destOrd="0" presId="urn:microsoft.com/office/officeart/2005/8/layout/vList2"/>
    <dgm:cxn modelId="{A2C3B833-6A95-4169-9805-4BC255C9C246}" type="presOf" srcId="{7C61488C-7939-4A44-8473-7C30F5186F01}" destId="{73B96608-FB8E-4160-87C7-EAF37A52EF33}" srcOrd="0" destOrd="1" presId="urn:microsoft.com/office/officeart/2005/8/layout/vList2"/>
    <dgm:cxn modelId="{6AE11CF7-A978-4E5E-A3FF-BC5C50103B44}" srcId="{AA93927C-EA20-4B03-A076-0DEB0BAAFD8B}" destId="{AFC06EE4-56BF-4ABB-9055-120B006F0395}" srcOrd="0" destOrd="0" parTransId="{3A3BFAAF-BF40-43C1-B293-EAC6B9B4333B}" sibTransId="{9699D989-9DA0-4EA1-A1BC-4F646D328345}"/>
    <dgm:cxn modelId="{E2263F06-A911-427E-8930-33A2B0EDAC1A}" srcId="{AFC06EE4-56BF-4ABB-9055-120B006F0395}" destId="{7C61488C-7939-4A44-8473-7C30F5186F01}" srcOrd="1" destOrd="0" parTransId="{1952E090-E9B9-47C7-9707-CF000362560F}" sibTransId="{99F4523B-B656-46E1-8C38-0F35FFCBAAE6}"/>
    <dgm:cxn modelId="{5F965A20-ADD4-4B8F-B94E-1FAA6B1BBB67}" srcId="{DE0ED103-C98E-48E7-81FA-FDA86BB64B3E}" destId="{00E57011-2E3A-4674-8085-2E5594E251B8}" srcOrd="1" destOrd="0" parTransId="{72109B62-301F-4C65-8600-4BCCFEA434FD}" sibTransId="{F94D1168-D1FD-46FC-97FC-AED93581E761}"/>
    <dgm:cxn modelId="{E7EE1CAD-4734-4D06-AC80-AA17B4E35C2E}" srcId="{DE0ED103-C98E-48E7-81FA-FDA86BB64B3E}" destId="{03F91EAA-4521-446F-B1EB-F131E952AD92}" srcOrd="0" destOrd="0" parTransId="{DD5633D5-6203-425E-8163-CF4BFDA09D1C}" sibTransId="{43F8E883-33D4-44CE-8C9F-9657F3660A2B}"/>
    <dgm:cxn modelId="{84F9D968-C263-434A-8529-42F430C8BA98}" type="presOf" srcId="{39CFF93B-CCDA-44F8-A1D3-9899CB4FD8BD}" destId="{47EF11B5-3477-43B7-AC99-2B74FC47DAE6}" srcOrd="0" destOrd="0" presId="urn:microsoft.com/office/officeart/2005/8/layout/vList2"/>
    <dgm:cxn modelId="{81D971A4-636D-44EB-A03B-ADE8F1C6EC83}" type="presParOf" srcId="{86A69A9A-E85B-4CAE-A101-78F81A70025F}" destId="{EA5059EF-DD4E-407E-B5BF-A84009AF4391}" srcOrd="0" destOrd="0" presId="urn:microsoft.com/office/officeart/2005/8/layout/vList2"/>
    <dgm:cxn modelId="{486D78D5-5BD2-47FE-BB65-08529EB2801E}" type="presParOf" srcId="{86A69A9A-E85B-4CAE-A101-78F81A70025F}" destId="{73B96608-FB8E-4160-87C7-EAF37A52EF33}" srcOrd="1" destOrd="0" presId="urn:microsoft.com/office/officeart/2005/8/layout/vList2"/>
    <dgm:cxn modelId="{EC443A8F-B354-4EA8-933C-60374F015EF2}" type="presParOf" srcId="{86A69A9A-E85B-4CAE-A101-78F81A70025F}" destId="{A5DB4BFE-14C8-4EE9-A492-F64FA74C42AC}" srcOrd="2" destOrd="0" presId="urn:microsoft.com/office/officeart/2005/8/layout/vList2"/>
    <dgm:cxn modelId="{ADD925F8-C61D-41F4-92DB-539D6939C474}" type="presParOf" srcId="{86A69A9A-E85B-4CAE-A101-78F81A70025F}" destId="{DCBBACB1-51F5-489A-B020-850520D25407}" srcOrd="3" destOrd="0" presId="urn:microsoft.com/office/officeart/2005/8/layout/vList2"/>
    <dgm:cxn modelId="{5C04AED4-BE13-4AB7-A19F-2841AC8F6685}" type="presParOf" srcId="{86A69A9A-E85B-4CAE-A101-78F81A70025F}" destId="{4ED750EC-A443-40B9-A529-868F0B0D6CC5}" srcOrd="4" destOrd="0" presId="urn:microsoft.com/office/officeart/2005/8/layout/vList2"/>
    <dgm:cxn modelId="{4E386B48-C98D-4D14-84AE-39D4EEB048F6}" type="presParOf" srcId="{86A69A9A-E85B-4CAE-A101-78F81A70025F}" destId="{47EF11B5-3477-43B7-AC99-2B74FC47DAE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872938-92C5-4737-B3AF-9A26419586BD}" type="doc">
      <dgm:prSet loTypeId="urn:microsoft.com/office/officeart/2005/8/layout/hierarchy4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5734DA8-D68D-4DBC-9AB6-A7397F526D87}">
      <dgm:prSet/>
      <dgm:spPr/>
      <dgm:t>
        <a:bodyPr/>
        <a:lstStyle/>
        <a:p>
          <a:pPr rtl="0"/>
          <a:r>
            <a:rPr lang="ru-RU" dirty="0" smtClean="0"/>
            <a:t>Виды труда</a:t>
          </a:r>
          <a:endParaRPr lang="ru-RU" dirty="0"/>
        </a:p>
      </dgm:t>
    </dgm:pt>
    <dgm:pt modelId="{19661D4E-4268-4278-8B90-85F06EC57721}" type="parTrans" cxnId="{6F933695-3AD6-4E40-A5DA-C7F7FE7F17A1}">
      <dgm:prSet/>
      <dgm:spPr/>
      <dgm:t>
        <a:bodyPr/>
        <a:lstStyle/>
        <a:p>
          <a:endParaRPr lang="ru-RU"/>
        </a:p>
      </dgm:t>
    </dgm:pt>
    <dgm:pt modelId="{6E78BA2B-20F6-4A34-9F1B-AFB52E0833C5}" type="sibTrans" cxnId="{6F933695-3AD6-4E40-A5DA-C7F7FE7F17A1}">
      <dgm:prSet/>
      <dgm:spPr/>
      <dgm:t>
        <a:bodyPr/>
        <a:lstStyle/>
        <a:p>
          <a:endParaRPr lang="ru-RU"/>
        </a:p>
      </dgm:t>
    </dgm:pt>
    <dgm:pt modelId="{D891234B-8040-4980-90AB-3C6F9F0328DF}">
      <dgm:prSet custT="1"/>
      <dgm:spPr/>
      <dgm:t>
        <a:bodyPr/>
        <a:lstStyle/>
        <a:p>
          <a:pPr rtl="0"/>
          <a:r>
            <a:rPr lang="ru-RU" sz="2400" b="1" dirty="0" smtClean="0"/>
            <a:t>Труд в природе</a:t>
          </a:r>
          <a:endParaRPr lang="ru-RU" sz="2400" b="1" dirty="0"/>
        </a:p>
      </dgm:t>
    </dgm:pt>
    <dgm:pt modelId="{38749524-92D8-4432-81C3-31F0DF90F995}" type="parTrans" cxnId="{CD0A54C3-01A2-4281-81F0-F73CFFAF56C8}">
      <dgm:prSet/>
      <dgm:spPr/>
      <dgm:t>
        <a:bodyPr/>
        <a:lstStyle/>
        <a:p>
          <a:endParaRPr lang="ru-RU"/>
        </a:p>
      </dgm:t>
    </dgm:pt>
    <dgm:pt modelId="{3A1D428C-0726-4E54-ACD2-7E947F7B1F5E}" type="sibTrans" cxnId="{CD0A54C3-01A2-4281-81F0-F73CFFAF56C8}">
      <dgm:prSet/>
      <dgm:spPr/>
      <dgm:t>
        <a:bodyPr/>
        <a:lstStyle/>
        <a:p>
          <a:endParaRPr lang="ru-RU"/>
        </a:p>
      </dgm:t>
    </dgm:pt>
    <dgm:pt modelId="{794D3532-D960-472E-8D88-8FF0F874144D}">
      <dgm:prSet custT="1"/>
      <dgm:spPr/>
      <dgm:t>
        <a:bodyPr/>
        <a:lstStyle/>
        <a:p>
          <a:pPr rtl="0"/>
          <a:r>
            <a:rPr lang="ru-RU" sz="2000" b="1" dirty="0" smtClean="0"/>
            <a:t>Навыки культуры быта </a:t>
          </a:r>
        </a:p>
        <a:p>
          <a:pPr rtl="0"/>
          <a:r>
            <a:rPr lang="ru-RU" sz="2000" b="1" dirty="0" smtClean="0"/>
            <a:t>( труд по самообслуживанию)</a:t>
          </a:r>
          <a:endParaRPr lang="ru-RU" sz="1200" dirty="0"/>
        </a:p>
      </dgm:t>
    </dgm:pt>
    <dgm:pt modelId="{927FA703-5D4B-44FB-B751-1A0112FD3BF8}" type="parTrans" cxnId="{40A94D01-04EF-4A5B-BEB0-A7E35E284E66}">
      <dgm:prSet/>
      <dgm:spPr/>
      <dgm:t>
        <a:bodyPr/>
        <a:lstStyle/>
        <a:p>
          <a:endParaRPr lang="ru-RU"/>
        </a:p>
      </dgm:t>
    </dgm:pt>
    <dgm:pt modelId="{1042B3C9-0D91-47E8-ACAF-4ECF57ED40CD}" type="sibTrans" cxnId="{40A94D01-04EF-4A5B-BEB0-A7E35E284E66}">
      <dgm:prSet/>
      <dgm:spPr/>
      <dgm:t>
        <a:bodyPr/>
        <a:lstStyle/>
        <a:p>
          <a:endParaRPr lang="ru-RU"/>
        </a:p>
      </dgm:t>
    </dgm:pt>
    <dgm:pt modelId="{E4C8712E-C7A1-45B0-963D-FB98C39EAD4B}">
      <dgm:prSet custT="1"/>
      <dgm:spPr/>
      <dgm:t>
        <a:bodyPr/>
        <a:lstStyle/>
        <a:p>
          <a:pPr rtl="0"/>
          <a:r>
            <a:rPr lang="ru-RU" sz="2100" b="1" dirty="0" smtClean="0"/>
            <a:t>Ознакомление с трудом взрослых</a:t>
          </a:r>
          <a:endParaRPr lang="ru-RU" sz="2100" b="1" dirty="0"/>
        </a:p>
      </dgm:t>
    </dgm:pt>
    <dgm:pt modelId="{4DE71706-49DC-4995-B2E0-8AA0E112ADD1}" type="parTrans" cxnId="{15FC53C5-7C5A-49DE-ABF8-241BAF90744A}">
      <dgm:prSet/>
      <dgm:spPr/>
      <dgm:t>
        <a:bodyPr/>
        <a:lstStyle/>
        <a:p>
          <a:endParaRPr lang="ru-RU"/>
        </a:p>
      </dgm:t>
    </dgm:pt>
    <dgm:pt modelId="{FE300283-19FB-48F5-A70F-E3DA373EE082}" type="sibTrans" cxnId="{15FC53C5-7C5A-49DE-ABF8-241BAF90744A}">
      <dgm:prSet/>
      <dgm:spPr/>
      <dgm:t>
        <a:bodyPr/>
        <a:lstStyle/>
        <a:p>
          <a:endParaRPr lang="ru-RU"/>
        </a:p>
      </dgm:t>
    </dgm:pt>
    <dgm:pt modelId="{E246A87C-5843-4D80-AE01-A2D157D22C93}">
      <dgm:prSet custT="1"/>
      <dgm:spPr/>
      <dgm:t>
        <a:bodyPr/>
        <a:lstStyle/>
        <a:p>
          <a:pPr rtl="0"/>
          <a:r>
            <a:rPr lang="ru-RU" sz="1400" b="1" dirty="0" smtClean="0"/>
            <a:t>Ручной труд </a:t>
          </a:r>
        </a:p>
        <a:p>
          <a:pPr rtl="0"/>
          <a:r>
            <a:rPr lang="ru-RU" sz="1400" b="1" dirty="0" smtClean="0"/>
            <a:t>(мотивация-сделать приятное взрослому, другу-ровеснику, младшему ребенку)</a:t>
          </a:r>
          <a:endParaRPr lang="ru-RU" sz="1400" b="1" dirty="0"/>
        </a:p>
      </dgm:t>
    </dgm:pt>
    <dgm:pt modelId="{486197AF-6B98-43F8-976D-9B65BC048030}" type="parTrans" cxnId="{FB212F1B-D503-4D30-B0C0-60DD6CC82675}">
      <dgm:prSet/>
      <dgm:spPr/>
      <dgm:t>
        <a:bodyPr/>
        <a:lstStyle/>
        <a:p>
          <a:endParaRPr lang="ru-RU"/>
        </a:p>
      </dgm:t>
    </dgm:pt>
    <dgm:pt modelId="{0D701BE8-3887-4375-A898-7A5769E7C050}" type="sibTrans" cxnId="{FB212F1B-D503-4D30-B0C0-60DD6CC82675}">
      <dgm:prSet/>
      <dgm:spPr/>
      <dgm:t>
        <a:bodyPr/>
        <a:lstStyle/>
        <a:p>
          <a:endParaRPr lang="ru-RU"/>
        </a:p>
      </dgm:t>
    </dgm:pt>
    <dgm:pt modelId="{AA91BDBB-1BAA-44FC-BB09-ED0E0EF09F9C}">
      <dgm:prSet/>
      <dgm:spPr/>
      <dgm:t>
        <a:bodyPr/>
        <a:lstStyle/>
        <a:p>
          <a:pPr rtl="0"/>
          <a:r>
            <a:rPr lang="ru-RU" b="1" dirty="0" smtClean="0"/>
            <a:t>Хозяйственно-бытовой труд (содружество взрослого и ребенка, совместная деятельность)</a:t>
          </a:r>
          <a:endParaRPr lang="ru-RU" b="1" dirty="0"/>
        </a:p>
      </dgm:t>
    </dgm:pt>
    <dgm:pt modelId="{8AC0261A-2F0C-4F00-B58A-F4AC13074EB3}" type="parTrans" cxnId="{917E7A65-07A8-48C8-9F1B-1A14083CC9F1}">
      <dgm:prSet/>
      <dgm:spPr/>
      <dgm:t>
        <a:bodyPr/>
        <a:lstStyle/>
        <a:p>
          <a:endParaRPr lang="ru-RU"/>
        </a:p>
      </dgm:t>
    </dgm:pt>
    <dgm:pt modelId="{08EC5AEA-602F-4FA6-880C-62F7C94D8B96}" type="sibTrans" cxnId="{917E7A65-07A8-48C8-9F1B-1A14083CC9F1}">
      <dgm:prSet/>
      <dgm:spPr/>
      <dgm:t>
        <a:bodyPr/>
        <a:lstStyle/>
        <a:p>
          <a:endParaRPr lang="ru-RU"/>
        </a:p>
      </dgm:t>
    </dgm:pt>
    <dgm:pt modelId="{0EA76972-FB07-4DAF-A158-5DDECFC3B25C}" type="pres">
      <dgm:prSet presAssocID="{2B872938-92C5-4737-B3AF-9A26419586B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FDD06CC-08C3-45D6-BBD4-78FC2440D9C9}" type="pres">
      <dgm:prSet presAssocID="{05734DA8-D68D-4DBC-9AB6-A7397F526D87}" presName="vertOne" presStyleCnt="0"/>
      <dgm:spPr/>
    </dgm:pt>
    <dgm:pt modelId="{2B9ADAF1-64B2-4113-ADEA-17DAA780D215}" type="pres">
      <dgm:prSet presAssocID="{05734DA8-D68D-4DBC-9AB6-A7397F526D87}" presName="txOne" presStyleLbl="node0" presStyleIdx="0" presStyleCnt="1" custLinFactNeighborX="-1722" custLinFactNeighborY="940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E4D69A-D870-46DA-A120-421EE5658D11}" type="pres">
      <dgm:prSet presAssocID="{05734DA8-D68D-4DBC-9AB6-A7397F526D87}" presName="parTransOne" presStyleCnt="0"/>
      <dgm:spPr/>
    </dgm:pt>
    <dgm:pt modelId="{1BA36AC2-49C2-4DBE-BF20-D08DCCA7523B}" type="pres">
      <dgm:prSet presAssocID="{05734DA8-D68D-4DBC-9AB6-A7397F526D87}" presName="horzOne" presStyleCnt="0"/>
      <dgm:spPr/>
    </dgm:pt>
    <dgm:pt modelId="{8E49C354-58F3-4924-B0C8-8D7631205945}" type="pres">
      <dgm:prSet presAssocID="{D891234B-8040-4980-90AB-3C6F9F0328DF}" presName="vertTwo" presStyleCnt="0"/>
      <dgm:spPr/>
    </dgm:pt>
    <dgm:pt modelId="{6E01244E-A969-42CD-B6FF-2386260FA1F8}" type="pres">
      <dgm:prSet presAssocID="{D891234B-8040-4980-90AB-3C6F9F0328DF}" presName="txTwo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97EE61-68D1-4AE5-BE2F-207877AFD366}" type="pres">
      <dgm:prSet presAssocID="{D891234B-8040-4980-90AB-3C6F9F0328DF}" presName="horzTwo" presStyleCnt="0"/>
      <dgm:spPr/>
    </dgm:pt>
    <dgm:pt modelId="{D621336B-8EF6-427A-92E9-73504786CD38}" type="pres">
      <dgm:prSet presAssocID="{3A1D428C-0726-4E54-ACD2-7E947F7B1F5E}" presName="sibSpaceTwo" presStyleCnt="0"/>
      <dgm:spPr/>
    </dgm:pt>
    <dgm:pt modelId="{7F71147C-8594-43E7-B76C-0B03781E259F}" type="pres">
      <dgm:prSet presAssocID="{794D3532-D960-472E-8D88-8FF0F874144D}" presName="vertTwo" presStyleCnt="0"/>
      <dgm:spPr/>
    </dgm:pt>
    <dgm:pt modelId="{06C24FCD-8466-42BB-AC02-DBC1209BED0B}" type="pres">
      <dgm:prSet presAssocID="{794D3532-D960-472E-8D88-8FF0F874144D}" presName="txTwo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9B5B93-DA72-4338-9DBA-8D39E93F062D}" type="pres">
      <dgm:prSet presAssocID="{794D3532-D960-472E-8D88-8FF0F874144D}" presName="horzTwo" presStyleCnt="0"/>
      <dgm:spPr/>
    </dgm:pt>
    <dgm:pt modelId="{7FBE59FD-21F7-4716-A36F-EBFCB423A604}" type="pres">
      <dgm:prSet presAssocID="{1042B3C9-0D91-47E8-ACAF-4ECF57ED40CD}" presName="sibSpaceTwo" presStyleCnt="0"/>
      <dgm:spPr/>
    </dgm:pt>
    <dgm:pt modelId="{995AC10E-241D-4133-AB21-9420B5EB9F0D}" type="pres">
      <dgm:prSet presAssocID="{E4C8712E-C7A1-45B0-963D-FB98C39EAD4B}" presName="vertTwo" presStyleCnt="0"/>
      <dgm:spPr/>
    </dgm:pt>
    <dgm:pt modelId="{6F50C113-7A10-4B0B-8461-59B238E69CCF}" type="pres">
      <dgm:prSet presAssocID="{E4C8712E-C7A1-45B0-963D-FB98C39EAD4B}" presName="txTwo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BF5BBD-9FA2-4106-93EA-E703A0421B36}" type="pres">
      <dgm:prSet presAssocID="{E4C8712E-C7A1-45B0-963D-FB98C39EAD4B}" presName="horzTwo" presStyleCnt="0"/>
      <dgm:spPr/>
    </dgm:pt>
    <dgm:pt modelId="{6B021A4D-5716-4504-A7D6-6183FD7431B6}" type="pres">
      <dgm:prSet presAssocID="{FE300283-19FB-48F5-A70F-E3DA373EE082}" presName="sibSpaceTwo" presStyleCnt="0"/>
      <dgm:spPr/>
    </dgm:pt>
    <dgm:pt modelId="{96F7B5D3-1EC0-48D3-B0E9-6A6EE5685482}" type="pres">
      <dgm:prSet presAssocID="{E246A87C-5843-4D80-AE01-A2D157D22C93}" presName="vertTwo" presStyleCnt="0"/>
      <dgm:spPr/>
    </dgm:pt>
    <dgm:pt modelId="{11536B78-6615-4606-8FC0-7C8D07A0EA96}" type="pres">
      <dgm:prSet presAssocID="{E246A87C-5843-4D80-AE01-A2D157D22C93}" presName="txTwo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305E09-1432-4429-8662-46B351836C2D}" type="pres">
      <dgm:prSet presAssocID="{E246A87C-5843-4D80-AE01-A2D157D22C93}" presName="horzTwo" presStyleCnt="0"/>
      <dgm:spPr/>
    </dgm:pt>
    <dgm:pt modelId="{67E22746-8688-4F35-A240-E48071B481D9}" type="pres">
      <dgm:prSet presAssocID="{0D701BE8-3887-4375-A898-7A5769E7C050}" presName="sibSpaceTwo" presStyleCnt="0"/>
      <dgm:spPr/>
    </dgm:pt>
    <dgm:pt modelId="{1B26E464-DD43-41C1-808F-D3C9B53B46D8}" type="pres">
      <dgm:prSet presAssocID="{AA91BDBB-1BAA-44FC-BB09-ED0E0EF09F9C}" presName="vertTwo" presStyleCnt="0"/>
      <dgm:spPr/>
    </dgm:pt>
    <dgm:pt modelId="{90F435EB-ACAF-44CF-8802-20F9C8CE9147}" type="pres">
      <dgm:prSet presAssocID="{AA91BDBB-1BAA-44FC-BB09-ED0E0EF09F9C}" presName="txTwo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6BA149-7D06-45D1-8B0C-C35B450ED1DC}" type="pres">
      <dgm:prSet presAssocID="{AA91BDBB-1BAA-44FC-BB09-ED0E0EF09F9C}" presName="horzTwo" presStyleCnt="0"/>
      <dgm:spPr/>
    </dgm:pt>
  </dgm:ptLst>
  <dgm:cxnLst>
    <dgm:cxn modelId="{DBA94912-F9DF-4DD2-97FE-115F77C05271}" type="presOf" srcId="{2B872938-92C5-4737-B3AF-9A26419586BD}" destId="{0EA76972-FB07-4DAF-A158-5DDECFC3B25C}" srcOrd="0" destOrd="0" presId="urn:microsoft.com/office/officeart/2005/8/layout/hierarchy4"/>
    <dgm:cxn modelId="{15FC53C5-7C5A-49DE-ABF8-241BAF90744A}" srcId="{05734DA8-D68D-4DBC-9AB6-A7397F526D87}" destId="{E4C8712E-C7A1-45B0-963D-FB98C39EAD4B}" srcOrd="2" destOrd="0" parTransId="{4DE71706-49DC-4995-B2E0-8AA0E112ADD1}" sibTransId="{FE300283-19FB-48F5-A70F-E3DA373EE082}"/>
    <dgm:cxn modelId="{40A94D01-04EF-4A5B-BEB0-A7E35E284E66}" srcId="{05734DA8-D68D-4DBC-9AB6-A7397F526D87}" destId="{794D3532-D960-472E-8D88-8FF0F874144D}" srcOrd="1" destOrd="0" parTransId="{927FA703-5D4B-44FB-B751-1A0112FD3BF8}" sibTransId="{1042B3C9-0D91-47E8-ACAF-4ECF57ED40CD}"/>
    <dgm:cxn modelId="{A790EC56-FCBC-4867-AB7C-4A0FB2DD6F47}" type="presOf" srcId="{05734DA8-D68D-4DBC-9AB6-A7397F526D87}" destId="{2B9ADAF1-64B2-4113-ADEA-17DAA780D215}" srcOrd="0" destOrd="0" presId="urn:microsoft.com/office/officeart/2005/8/layout/hierarchy4"/>
    <dgm:cxn modelId="{DA994E65-43FA-428A-AEF6-E8D635CC4F1A}" type="presOf" srcId="{794D3532-D960-472E-8D88-8FF0F874144D}" destId="{06C24FCD-8466-42BB-AC02-DBC1209BED0B}" srcOrd="0" destOrd="0" presId="urn:microsoft.com/office/officeart/2005/8/layout/hierarchy4"/>
    <dgm:cxn modelId="{917E7A65-07A8-48C8-9F1B-1A14083CC9F1}" srcId="{05734DA8-D68D-4DBC-9AB6-A7397F526D87}" destId="{AA91BDBB-1BAA-44FC-BB09-ED0E0EF09F9C}" srcOrd="4" destOrd="0" parTransId="{8AC0261A-2F0C-4F00-B58A-F4AC13074EB3}" sibTransId="{08EC5AEA-602F-4FA6-880C-62F7C94D8B96}"/>
    <dgm:cxn modelId="{CD0A54C3-01A2-4281-81F0-F73CFFAF56C8}" srcId="{05734DA8-D68D-4DBC-9AB6-A7397F526D87}" destId="{D891234B-8040-4980-90AB-3C6F9F0328DF}" srcOrd="0" destOrd="0" parTransId="{38749524-92D8-4432-81C3-31F0DF90F995}" sibTransId="{3A1D428C-0726-4E54-ACD2-7E947F7B1F5E}"/>
    <dgm:cxn modelId="{DDE67F8C-1E68-4C91-B2C6-14301EC2BB06}" type="presOf" srcId="{D891234B-8040-4980-90AB-3C6F9F0328DF}" destId="{6E01244E-A969-42CD-B6FF-2386260FA1F8}" srcOrd="0" destOrd="0" presId="urn:microsoft.com/office/officeart/2005/8/layout/hierarchy4"/>
    <dgm:cxn modelId="{DA7F7A2F-E100-4130-B274-59B5F11B6309}" type="presOf" srcId="{E246A87C-5843-4D80-AE01-A2D157D22C93}" destId="{11536B78-6615-4606-8FC0-7C8D07A0EA96}" srcOrd="0" destOrd="0" presId="urn:microsoft.com/office/officeart/2005/8/layout/hierarchy4"/>
    <dgm:cxn modelId="{8BDCC4BA-A97E-40C7-AECD-4E6126A06661}" type="presOf" srcId="{AA91BDBB-1BAA-44FC-BB09-ED0E0EF09F9C}" destId="{90F435EB-ACAF-44CF-8802-20F9C8CE9147}" srcOrd="0" destOrd="0" presId="urn:microsoft.com/office/officeart/2005/8/layout/hierarchy4"/>
    <dgm:cxn modelId="{FB212F1B-D503-4D30-B0C0-60DD6CC82675}" srcId="{05734DA8-D68D-4DBC-9AB6-A7397F526D87}" destId="{E246A87C-5843-4D80-AE01-A2D157D22C93}" srcOrd="3" destOrd="0" parTransId="{486197AF-6B98-43F8-976D-9B65BC048030}" sibTransId="{0D701BE8-3887-4375-A898-7A5769E7C050}"/>
    <dgm:cxn modelId="{4CBDC8A2-7081-4E1F-94E3-663D12842D94}" type="presOf" srcId="{E4C8712E-C7A1-45B0-963D-FB98C39EAD4B}" destId="{6F50C113-7A10-4B0B-8461-59B238E69CCF}" srcOrd="0" destOrd="0" presId="urn:microsoft.com/office/officeart/2005/8/layout/hierarchy4"/>
    <dgm:cxn modelId="{6F933695-3AD6-4E40-A5DA-C7F7FE7F17A1}" srcId="{2B872938-92C5-4737-B3AF-9A26419586BD}" destId="{05734DA8-D68D-4DBC-9AB6-A7397F526D87}" srcOrd="0" destOrd="0" parTransId="{19661D4E-4268-4278-8B90-85F06EC57721}" sibTransId="{6E78BA2B-20F6-4A34-9F1B-AFB52E0833C5}"/>
    <dgm:cxn modelId="{1B8A4DC7-A5D7-4F80-A5B2-8F01A1A05FED}" type="presParOf" srcId="{0EA76972-FB07-4DAF-A158-5DDECFC3B25C}" destId="{EFDD06CC-08C3-45D6-BBD4-78FC2440D9C9}" srcOrd="0" destOrd="0" presId="urn:microsoft.com/office/officeart/2005/8/layout/hierarchy4"/>
    <dgm:cxn modelId="{BFA7494E-1817-40F2-A12F-8FAE2AA145BE}" type="presParOf" srcId="{EFDD06CC-08C3-45D6-BBD4-78FC2440D9C9}" destId="{2B9ADAF1-64B2-4113-ADEA-17DAA780D215}" srcOrd="0" destOrd="0" presId="urn:microsoft.com/office/officeart/2005/8/layout/hierarchy4"/>
    <dgm:cxn modelId="{7B5098E6-226B-4485-9592-D69191D1228C}" type="presParOf" srcId="{EFDD06CC-08C3-45D6-BBD4-78FC2440D9C9}" destId="{56E4D69A-D870-46DA-A120-421EE5658D11}" srcOrd="1" destOrd="0" presId="urn:microsoft.com/office/officeart/2005/8/layout/hierarchy4"/>
    <dgm:cxn modelId="{61E2170B-41A9-4617-8093-01B4AC9620BC}" type="presParOf" srcId="{EFDD06CC-08C3-45D6-BBD4-78FC2440D9C9}" destId="{1BA36AC2-49C2-4DBE-BF20-D08DCCA7523B}" srcOrd="2" destOrd="0" presId="urn:microsoft.com/office/officeart/2005/8/layout/hierarchy4"/>
    <dgm:cxn modelId="{9F0EA66E-098B-4B38-B50D-909BA367DD06}" type="presParOf" srcId="{1BA36AC2-49C2-4DBE-BF20-D08DCCA7523B}" destId="{8E49C354-58F3-4924-B0C8-8D7631205945}" srcOrd="0" destOrd="0" presId="urn:microsoft.com/office/officeart/2005/8/layout/hierarchy4"/>
    <dgm:cxn modelId="{C4D7946C-E134-40FD-AFAC-5E533F9CE290}" type="presParOf" srcId="{8E49C354-58F3-4924-B0C8-8D7631205945}" destId="{6E01244E-A969-42CD-B6FF-2386260FA1F8}" srcOrd="0" destOrd="0" presId="urn:microsoft.com/office/officeart/2005/8/layout/hierarchy4"/>
    <dgm:cxn modelId="{E4FEBB55-1A50-44D3-9FDC-37B437904A5A}" type="presParOf" srcId="{8E49C354-58F3-4924-B0C8-8D7631205945}" destId="{9897EE61-68D1-4AE5-BE2F-207877AFD366}" srcOrd="1" destOrd="0" presId="urn:microsoft.com/office/officeart/2005/8/layout/hierarchy4"/>
    <dgm:cxn modelId="{A6953C61-2C42-43FF-A4AC-271C785E3915}" type="presParOf" srcId="{1BA36AC2-49C2-4DBE-BF20-D08DCCA7523B}" destId="{D621336B-8EF6-427A-92E9-73504786CD38}" srcOrd="1" destOrd="0" presId="urn:microsoft.com/office/officeart/2005/8/layout/hierarchy4"/>
    <dgm:cxn modelId="{6D5FF5C0-CAD5-4C7A-A31D-B328E00CBD8B}" type="presParOf" srcId="{1BA36AC2-49C2-4DBE-BF20-D08DCCA7523B}" destId="{7F71147C-8594-43E7-B76C-0B03781E259F}" srcOrd="2" destOrd="0" presId="urn:microsoft.com/office/officeart/2005/8/layout/hierarchy4"/>
    <dgm:cxn modelId="{1C9614FD-EC97-4A25-B2DA-6512B36A5D81}" type="presParOf" srcId="{7F71147C-8594-43E7-B76C-0B03781E259F}" destId="{06C24FCD-8466-42BB-AC02-DBC1209BED0B}" srcOrd="0" destOrd="0" presId="urn:microsoft.com/office/officeart/2005/8/layout/hierarchy4"/>
    <dgm:cxn modelId="{831725F5-BFE6-4700-9D6E-31D1518ADEE4}" type="presParOf" srcId="{7F71147C-8594-43E7-B76C-0B03781E259F}" destId="{0C9B5B93-DA72-4338-9DBA-8D39E93F062D}" srcOrd="1" destOrd="0" presId="urn:microsoft.com/office/officeart/2005/8/layout/hierarchy4"/>
    <dgm:cxn modelId="{C9B752E1-7B64-4E40-9BB1-1D6E720B29E2}" type="presParOf" srcId="{1BA36AC2-49C2-4DBE-BF20-D08DCCA7523B}" destId="{7FBE59FD-21F7-4716-A36F-EBFCB423A604}" srcOrd="3" destOrd="0" presId="urn:microsoft.com/office/officeart/2005/8/layout/hierarchy4"/>
    <dgm:cxn modelId="{792935A4-D321-41C3-A284-65D2A3680195}" type="presParOf" srcId="{1BA36AC2-49C2-4DBE-BF20-D08DCCA7523B}" destId="{995AC10E-241D-4133-AB21-9420B5EB9F0D}" srcOrd="4" destOrd="0" presId="urn:microsoft.com/office/officeart/2005/8/layout/hierarchy4"/>
    <dgm:cxn modelId="{987F99EE-9C65-467B-B945-34D52263A171}" type="presParOf" srcId="{995AC10E-241D-4133-AB21-9420B5EB9F0D}" destId="{6F50C113-7A10-4B0B-8461-59B238E69CCF}" srcOrd="0" destOrd="0" presId="urn:microsoft.com/office/officeart/2005/8/layout/hierarchy4"/>
    <dgm:cxn modelId="{2F79D294-73C6-4627-84E3-7254A691FAF4}" type="presParOf" srcId="{995AC10E-241D-4133-AB21-9420B5EB9F0D}" destId="{1EBF5BBD-9FA2-4106-93EA-E703A0421B36}" srcOrd="1" destOrd="0" presId="urn:microsoft.com/office/officeart/2005/8/layout/hierarchy4"/>
    <dgm:cxn modelId="{7405C6F9-82ED-41B5-AF0F-71F9B81E0350}" type="presParOf" srcId="{1BA36AC2-49C2-4DBE-BF20-D08DCCA7523B}" destId="{6B021A4D-5716-4504-A7D6-6183FD7431B6}" srcOrd="5" destOrd="0" presId="urn:microsoft.com/office/officeart/2005/8/layout/hierarchy4"/>
    <dgm:cxn modelId="{C20F8954-0618-464A-AADE-56A42FCB39BD}" type="presParOf" srcId="{1BA36AC2-49C2-4DBE-BF20-D08DCCA7523B}" destId="{96F7B5D3-1EC0-48D3-B0E9-6A6EE5685482}" srcOrd="6" destOrd="0" presId="urn:microsoft.com/office/officeart/2005/8/layout/hierarchy4"/>
    <dgm:cxn modelId="{EC9C49A6-218D-4781-A96B-9B8EC6392D99}" type="presParOf" srcId="{96F7B5D3-1EC0-48D3-B0E9-6A6EE5685482}" destId="{11536B78-6615-4606-8FC0-7C8D07A0EA96}" srcOrd="0" destOrd="0" presId="urn:microsoft.com/office/officeart/2005/8/layout/hierarchy4"/>
    <dgm:cxn modelId="{9462091D-65BF-4FC4-A389-899D20239128}" type="presParOf" srcId="{96F7B5D3-1EC0-48D3-B0E9-6A6EE5685482}" destId="{51305E09-1432-4429-8662-46B351836C2D}" srcOrd="1" destOrd="0" presId="urn:microsoft.com/office/officeart/2005/8/layout/hierarchy4"/>
    <dgm:cxn modelId="{B66CBF80-25D3-4047-9B27-3BCD7BC51A61}" type="presParOf" srcId="{1BA36AC2-49C2-4DBE-BF20-D08DCCA7523B}" destId="{67E22746-8688-4F35-A240-E48071B481D9}" srcOrd="7" destOrd="0" presId="urn:microsoft.com/office/officeart/2005/8/layout/hierarchy4"/>
    <dgm:cxn modelId="{83C3C4DA-ABC1-41A0-AF3E-3840A9A829BC}" type="presParOf" srcId="{1BA36AC2-49C2-4DBE-BF20-D08DCCA7523B}" destId="{1B26E464-DD43-41C1-808F-D3C9B53B46D8}" srcOrd="8" destOrd="0" presId="urn:microsoft.com/office/officeart/2005/8/layout/hierarchy4"/>
    <dgm:cxn modelId="{3B05BABC-1EEB-44B6-A789-F7831471750E}" type="presParOf" srcId="{1B26E464-DD43-41C1-808F-D3C9B53B46D8}" destId="{90F435EB-ACAF-44CF-8802-20F9C8CE9147}" srcOrd="0" destOrd="0" presId="urn:microsoft.com/office/officeart/2005/8/layout/hierarchy4"/>
    <dgm:cxn modelId="{11816E33-BAF1-4FE6-A30D-102196F659C2}" type="presParOf" srcId="{1B26E464-DD43-41C1-808F-D3C9B53B46D8}" destId="{596BA149-7D06-45D1-8B0C-C35B450ED1D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C4FA69-84A7-4A0E-898F-FE09A5AA3598}" type="doc">
      <dgm:prSet loTypeId="urn:microsoft.com/office/officeart/2005/8/layout/default#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68E81C4-E16D-4E18-BC68-104A8B93CE72}">
      <dgm:prSet/>
      <dgm:spPr/>
      <dgm:t>
        <a:bodyPr/>
        <a:lstStyle/>
        <a:p>
          <a:pPr rtl="0"/>
          <a:r>
            <a:rPr lang="ru-RU" dirty="0" err="1" smtClean="0"/>
            <a:t>Сформированность</a:t>
          </a:r>
          <a:r>
            <a:rPr lang="ru-RU" dirty="0" smtClean="0"/>
            <a:t> ранних </a:t>
          </a:r>
          <a:r>
            <a:rPr lang="ru-RU" dirty="0" err="1" smtClean="0"/>
            <a:t>профориентационных</a:t>
          </a:r>
          <a:r>
            <a:rPr lang="ru-RU" dirty="0" smtClean="0"/>
            <a:t> склонностей</a:t>
          </a:r>
          <a:endParaRPr lang="ru-RU" dirty="0"/>
        </a:p>
      </dgm:t>
    </dgm:pt>
    <dgm:pt modelId="{C1E97A56-0648-44B7-BC7F-17D2D0EA7FA5}" type="parTrans" cxnId="{78FEA707-4E41-42BD-B14B-BDA3FDB6EA23}">
      <dgm:prSet/>
      <dgm:spPr/>
      <dgm:t>
        <a:bodyPr/>
        <a:lstStyle/>
        <a:p>
          <a:endParaRPr lang="ru-RU"/>
        </a:p>
      </dgm:t>
    </dgm:pt>
    <dgm:pt modelId="{0980C379-AA53-4C61-A1FC-B11E42B604A2}" type="sibTrans" cxnId="{78FEA707-4E41-42BD-B14B-BDA3FDB6EA23}">
      <dgm:prSet/>
      <dgm:spPr/>
      <dgm:t>
        <a:bodyPr/>
        <a:lstStyle/>
        <a:p>
          <a:endParaRPr lang="ru-RU"/>
        </a:p>
      </dgm:t>
    </dgm:pt>
    <dgm:pt modelId="{54B17A22-1907-4ADA-9ED9-F578F8C437F3}">
      <dgm:prSet/>
      <dgm:spPr/>
      <dgm:t>
        <a:bodyPr/>
        <a:lstStyle/>
        <a:p>
          <a:pPr rtl="0"/>
          <a:r>
            <a:rPr lang="ru-RU" dirty="0" smtClean="0"/>
            <a:t>Перенос детьми знаний о трудовой деятельности взрослых в самостоятельную игровую деятельность</a:t>
          </a:r>
          <a:endParaRPr lang="ru-RU" dirty="0"/>
        </a:p>
      </dgm:t>
    </dgm:pt>
    <dgm:pt modelId="{687FC738-D7AA-4A2F-A065-645180459E1C}" type="parTrans" cxnId="{9D689A9A-227D-4FF8-87B0-929505FF0CFC}">
      <dgm:prSet/>
      <dgm:spPr/>
      <dgm:t>
        <a:bodyPr/>
        <a:lstStyle/>
        <a:p>
          <a:endParaRPr lang="ru-RU"/>
        </a:p>
      </dgm:t>
    </dgm:pt>
    <dgm:pt modelId="{55626E0E-0B40-46E9-9A41-69F280BA8398}" type="sibTrans" cxnId="{9D689A9A-227D-4FF8-87B0-929505FF0CFC}">
      <dgm:prSet/>
      <dgm:spPr/>
      <dgm:t>
        <a:bodyPr/>
        <a:lstStyle/>
        <a:p>
          <a:endParaRPr lang="ru-RU"/>
        </a:p>
      </dgm:t>
    </dgm:pt>
    <dgm:pt modelId="{EB10CA75-8C42-421C-A292-B2E3CCBCDD35}">
      <dgm:prSet/>
      <dgm:spPr/>
      <dgm:t>
        <a:bodyPr/>
        <a:lstStyle/>
        <a:p>
          <a:pPr rtl="0"/>
          <a:r>
            <a:rPr lang="ru-RU" b="1" i="1" dirty="0" smtClean="0"/>
            <a:t>Родители становятся более активными помощниками в воспитании и образовании детей.</a:t>
          </a:r>
          <a:endParaRPr lang="ru-RU" dirty="0"/>
        </a:p>
      </dgm:t>
    </dgm:pt>
    <dgm:pt modelId="{3B5A7142-31D2-4C62-B8E6-78D4060FC583}" type="parTrans" cxnId="{5CEB13E4-2D3F-4517-821E-C52823486249}">
      <dgm:prSet/>
      <dgm:spPr/>
      <dgm:t>
        <a:bodyPr/>
        <a:lstStyle/>
        <a:p>
          <a:endParaRPr lang="ru-RU"/>
        </a:p>
      </dgm:t>
    </dgm:pt>
    <dgm:pt modelId="{9ADF7484-0BAE-43C6-A27D-BA848C6AEDBE}" type="sibTrans" cxnId="{5CEB13E4-2D3F-4517-821E-C52823486249}">
      <dgm:prSet/>
      <dgm:spPr/>
      <dgm:t>
        <a:bodyPr/>
        <a:lstStyle/>
        <a:p>
          <a:endParaRPr lang="ru-RU"/>
        </a:p>
      </dgm:t>
    </dgm:pt>
    <dgm:pt modelId="{CA9E674E-33ED-4B99-8CB3-8E0A6AC6DE9E}">
      <dgm:prSet/>
      <dgm:spPr/>
      <dgm:t>
        <a:bodyPr/>
        <a:lstStyle/>
        <a:p>
          <a:pPr rtl="0"/>
          <a:r>
            <a:rPr lang="ru-RU" dirty="0" err="1" smtClean="0"/>
            <a:t>Сформированность</a:t>
          </a:r>
          <a:r>
            <a:rPr lang="ru-RU" dirty="0" smtClean="0"/>
            <a:t> у детей представлений о мире профессий</a:t>
          </a:r>
          <a:endParaRPr lang="ru-RU" dirty="0"/>
        </a:p>
      </dgm:t>
    </dgm:pt>
    <dgm:pt modelId="{3C50841F-7C65-4C33-A3A9-34B28EC36521}" type="sibTrans" cxnId="{907AF737-DC6F-4D0A-A053-82A5CEAA4677}">
      <dgm:prSet/>
      <dgm:spPr/>
      <dgm:t>
        <a:bodyPr/>
        <a:lstStyle/>
        <a:p>
          <a:endParaRPr lang="ru-RU"/>
        </a:p>
      </dgm:t>
    </dgm:pt>
    <dgm:pt modelId="{5CA754FE-30E2-4131-8719-B320A31D9BBB}" type="parTrans" cxnId="{907AF737-DC6F-4D0A-A053-82A5CEAA4677}">
      <dgm:prSet/>
      <dgm:spPr/>
      <dgm:t>
        <a:bodyPr/>
        <a:lstStyle/>
        <a:p>
          <a:endParaRPr lang="ru-RU"/>
        </a:p>
      </dgm:t>
    </dgm:pt>
    <dgm:pt modelId="{CF70C37A-775E-4A47-9245-72E4F764F447}" type="pres">
      <dgm:prSet presAssocID="{D7C4FA69-84A7-4A0E-898F-FE09A5AA359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2C760A-9355-4328-BC29-88953986DB5B}" type="pres">
      <dgm:prSet presAssocID="{CA9E674E-33ED-4B99-8CB3-8E0A6AC6DE9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75F1EE-6095-472E-9BCA-85CE7FF84979}" type="pres">
      <dgm:prSet presAssocID="{3C50841F-7C65-4C33-A3A9-34B28EC36521}" presName="sibTrans" presStyleCnt="0"/>
      <dgm:spPr/>
    </dgm:pt>
    <dgm:pt modelId="{52EAF419-A12C-4C7D-B39E-1490A1F224AB}" type="pres">
      <dgm:prSet presAssocID="{F68E81C4-E16D-4E18-BC68-104A8B93CE7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4C58DB-14BF-4607-9E39-F69346C3F919}" type="pres">
      <dgm:prSet presAssocID="{0980C379-AA53-4C61-A1FC-B11E42B604A2}" presName="sibTrans" presStyleCnt="0"/>
      <dgm:spPr/>
    </dgm:pt>
    <dgm:pt modelId="{3742E385-5E96-44D2-A0BF-5CF223D48C9C}" type="pres">
      <dgm:prSet presAssocID="{54B17A22-1907-4ADA-9ED9-F578F8C437F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284516-459F-4FA3-97B2-6B184C5003E6}" type="pres">
      <dgm:prSet presAssocID="{55626E0E-0B40-46E9-9A41-69F280BA8398}" presName="sibTrans" presStyleCnt="0"/>
      <dgm:spPr/>
    </dgm:pt>
    <dgm:pt modelId="{B38E2F1F-C761-40A0-9A82-8B099927EC37}" type="pres">
      <dgm:prSet presAssocID="{EB10CA75-8C42-421C-A292-B2E3CCBCDD3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CB604E-518F-45C5-88AC-2804308DC9C4}" type="presOf" srcId="{F68E81C4-E16D-4E18-BC68-104A8B93CE72}" destId="{52EAF419-A12C-4C7D-B39E-1490A1F224AB}" srcOrd="0" destOrd="0" presId="urn:microsoft.com/office/officeart/2005/8/layout/default#1"/>
    <dgm:cxn modelId="{78FEA707-4E41-42BD-B14B-BDA3FDB6EA23}" srcId="{D7C4FA69-84A7-4A0E-898F-FE09A5AA3598}" destId="{F68E81C4-E16D-4E18-BC68-104A8B93CE72}" srcOrd="1" destOrd="0" parTransId="{C1E97A56-0648-44B7-BC7F-17D2D0EA7FA5}" sibTransId="{0980C379-AA53-4C61-A1FC-B11E42B604A2}"/>
    <dgm:cxn modelId="{FAEE3867-FD74-4A5A-8B38-7486DF1B7BBE}" type="presOf" srcId="{54B17A22-1907-4ADA-9ED9-F578F8C437F3}" destId="{3742E385-5E96-44D2-A0BF-5CF223D48C9C}" srcOrd="0" destOrd="0" presId="urn:microsoft.com/office/officeart/2005/8/layout/default#1"/>
    <dgm:cxn modelId="{5CEB13E4-2D3F-4517-821E-C52823486249}" srcId="{D7C4FA69-84A7-4A0E-898F-FE09A5AA3598}" destId="{EB10CA75-8C42-421C-A292-B2E3CCBCDD35}" srcOrd="3" destOrd="0" parTransId="{3B5A7142-31D2-4C62-B8E6-78D4060FC583}" sibTransId="{9ADF7484-0BAE-43C6-A27D-BA848C6AEDBE}"/>
    <dgm:cxn modelId="{9D689A9A-227D-4FF8-87B0-929505FF0CFC}" srcId="{D7C4FA69-84A7-4A0E-898F-FE09A5AA3598}" destId="{54B17A22-1907-4ADA-9ED9-F578F8C437F3}" srcOrd="2" destOrd="0" parTransId="{687FC738-D7AA-4A2F-A065-645180459E1C}" sibTransId="{55626E0E-0B40-46E9-9A41-69F280BA8398}"/>
    <dgm:cxn modelId="{250142A5-04D5-40ED-82AB-066D08361A8C}" type="presOf" srcId="{D7C4FA69-84A7-4A0E-898F-FE09A5AA3598}" destId="{CF70C37A-775E-4A47-9245-72E4F764F447}" srcOrd="0" destOrd="0" presId="urn:microsoft.com/office/officeart/2005/8/layout/default#1"/>
    <dgm:cxn modelId="{A2F77B24-699C-4A22-9757-EA41EA2E32E2}" type="presOf" srcId="{CA9E674E-33ED-4B99-8CB3-8E0A6AC6DE9E}" destId="{C22C760A-9355-4328-BC29-88953986DB5B}" srcOrd="0" destOrd="0" presId="urn:microsoft.com/office/officeart/2005/8/layout/default#1"/>
    <dgm:cxn modelId="{907AF737-DC6F-4D0A-A053-82A5CEAA4677}" srcId="{D7C4FA69-84A7-4A0E-898F-FE09A5AA3598}" destId="{CA9E674E-33ED-4B99-8CB3-8E0A6AC6DE9E}" srcOrd="0" destOrd="0" parTransId="{5CA754FE-30E2-4131-8719-B320A31D9BBB}" sibTransId="{3C50841F-7C65-4C33-A3A9-34B28EC36521}"/>
    <dgm:cxn modelId="{E01059E9-1E5E-446E-9F8D-70D17CE6C3CF}" type="presOf" srcId="{EB10CA75-8C42-421C-A292-B2E3CCBCDD35}" destId="{B38E2F1F-C761-40A0-9A82-8B099927EC37}" srcOrd="0" destOrd="0" presId="urn:microsoft.com/office/officeart/2005/8/layout/default#1"/>
    <dgm:cxn modelId="{66E5E595-A332-4C5F-A499-3682BA62CAD6}" type="presParOf" srcId="{CF70C37A-775E-4A47-9245-72E4F764F447}" destId="{C22C760A-9355-4328-BC29-88953986DB5B}" srcOrd="0" destOrd="0" presId="urn:microsoft.com/office/officeart/2005/8/layout/default#1"/>
    <dgm:cxn modelId="{F794BF57-52E6-4675-9525-92CE93D348F1}" type="presParOf" srcId="{CF70C37A-775E-4A47-9245-72E4F764F447}" destId="{3075F1EE-6095-472E-9BCA-85CE7FF84979}" srcOrd="1" destOrd="0" presId="urn:microsoft.com/office/officeart/2005/8/layout/default#1"/>
    <dgm:cxn modelId="{87E1A065-6E9A-447A-A686-3B25357F024F}" type="presParOf" srcId="{CF70C37A-775E-4A47-9245-72E4F764F447}" destId="{52EAF419-A12C-4C7D-B39E-1490A1F224AB}" srcOrd="2" destOrd="0" presId="urn:microsoft.com/office/officeart/2005/8/layout/default#1"/>
    <dgm:cxn modelId="{EBE13446-8FBA-4F16-9668-83C97BE0ED59}" type="presParOf" srcId="{CF70C37A-775E-4A47-9245-72E4F764F447}" destId="{6C4C58DB-14BF-4607-9E39-F69346C3F919}" srcOrd="3" destOrd="0" presId="urn:microsoft.com/office/officeart/2005/8/layout/default#1"/>
    <dgm:cxn modelId="{8C213803-1E19-45B6-90CF-0E261D4783D2}" type="presParOf" srcId="{CF70C37A-775E-4A47-9245-72E4F764F447}" destId="{3742E385-5E96-44D2-A0BF-5CF223D48C9C}" srcOrd="4" destOrd="0" presId="urn:microsoft.com/office/officeart/2005/8/layout/default#1"/>
    <dgm:cxn modelId="{20EF290E-0DDF-454A-9D74-97A85C3CAB95}" type="presParOf" srcId="{CF70C37A-775E-4A47-9245-72E4F764F447}" destId="{E1284516-459F-4FA3-97B2-6B184C5003E6}" srcOrd="5" destOrd="0" presId="urn:microsoft.com/office/officeart/2005/8/layout/default#1"/>
    <dgm:cxn modelId="{3C9FFE74-43EF-41B8-A218-40CD877C88A3}" type="presParOf" srcId="{CF70C37A-775E-4A47-9245-72E4F764F447}" destId="{B38E2F1F-C761-40A0-9A82-8B099927EC37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D59A76-77E8-450F-A917-2E708AB0477B}" type="doc">
      <dgm:prSet loTypeId="urn:microsoft.com/office/officeart/2005/8/layout/process4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E2E4D2A-20B5-4178-A985-408A6B244713}">
      <dgm:prSet/>
      <dgm:spPr/>
      <dgm:t>
        <a:bodyPr/>
        <a:lstStyle/>
        <a:p>
          <a:pPr rtl="0"/>
          <a:r>
            <a:rPr lang="ru-RU" b="1" i="1" dirty="0" smtClean="0"/>
            <a:t>Пополнение и обогащение развивающей среды</a:t>
          </a:r>
          <a:endParaRPr lang="ru-RU" dirty="0"/>
        </a:p>
      </dgm:t>
    </dgm:pt>
    <dgm:pt modelId="{DF38A4DD-47AD-455E-ACA4-D78D03727964}" type="parTrans" cxnId="{FAC36CF9-2EB8-4EC7-81D4-24A1F0C30CAD}">
      <dgm:prSet/>
      <dgm:spPr/>
      <dgm:t>
        <a:bodyPr/>
        <a:lstStyle/>
        <a:p>
          <a:endParaRPr lang="ru-RU"/>
        </a:p>
      </dgm:t>
    </dgm:pt>
    <dgm:pt modelId="{D1D9E3C7-C096-42FC-90A8-145760EE8101}" type="sibTrans" cxnId="{FAC36CF9-2EB8-4EC7-81D4-24A1F0C30CAD}">
      <dgm:prSet/>
      <dgm:spPr/>
      <dgm:t>
        <a:bodyPr/>
        <a:lstStyle/>
        <a:p>
          <a:endParaRPr lang="ru-RU"/>
        </a:p>
      </dgm:t>
    </dgm:pt>
    <dgm:pt modelId="{1663DC99-739A-4CB1-BC8B-DBD38D7256AF}">
      <dgm:prSet/>
      <dgm:spPr/>
      <dgm:t>
        <a:bodyPr/>
        <a:lstStyle/>
        <a:p>
          <a:pPr rtl="0"/>
          <a:r>
            <a:rPr lang="ru-RU" b="1" i="1" dirty="0" smtClean="0"/>
            <a:t>Пополнение картотеки дидактических игр по ознакомлению с трудом взрослых</a:t>
          </a:r>
          <a:endParaRPr lang="ru-RU" dirty="0"/>
        </a:p>
      </dgm:t>
    </dgm:pt>
    <dgm:pt modelId="{7D547489-1941-40C7-A52B-68D501912B11}" type="parTrans" cxnId="{B0D84007-2DAB-480F-A376-1E57102B0E5C}">
      <dgm:prSet/>
      <dgm:spPr/>
      <dgm:t>
        <a:bodyPr/>
        <a:lstStyle/>
        <a:p>
          <a:endParaRPr lang="ru-RU"/>
        </a:p>
      </dgm:t>
    </dgm:pt>
    <dgm:pt modelId="{5D8E15D8-D2A9-4850-B830-9B84D42DA3D3}" type="sibTrans" cxnId="{B0D84007-2DAB-480F-A376-1E57102B0E5C}">
      <dgm:prSet/>
      <dgm:spPr/>
      <dgm:t>
        <a:bodyPr/>
        <a:lstStyle/>
        <a:p>
          <a:endParaRPr lang="ru-RU"/>
        </a:p>
      </dgm:t>
    </dgm:pt>
    <dgm:pt modelId="{6147F324-095B-45FD-93B5-16542DC12781}">
      <dgm:prSet/>
      <dgm:spPr/>
      <dgm:t>
        <a:bodyPr/>
        <a:lstStyle/>
        <a:p>
          <a:pPr rtl="0"/>
          <a:r>
            <a:rPr lang="ru-RU" b="1" i="1" dirty="0" smtClean="0"/>
            <a:t>Совершенствование форм работы с родителями</a:t>
          </a:r>
          <a:endParaRPr lang="ru-RU" dirty="0"/>
        </a:p>
      </dgm:t>
    </dgm:pt>
    <dgm:pt modelId="{8C47B7F4-0EAB-41E5-A2A0-FEAD3BDB815A}" type="parTrans" cxnId="{49144A43-A953-4915-838C-571DF21402BC}">
      <dgm:prSet/>
      <dgm:spPr/>
      <dgm:t>
        <a:bodyPr/>
        <a:lstStyle/>
        <a:p>
          <a:endParaRPr lang="ru-RU"/>
        </a:p>
      </dgm:t>
    </dgm:pt>
    <dgm:pt modelId="{7F0B37C5-1299-4AA5-A35A-40D97D675D4A}" type="sibTrans" cxnId="{49144A43-A953-4915-838C-571DF21402BC}">
      <dgm:prSet/>
      <dgm:spPr/>
      <dgm:t>
        <a:bodyPr/>
        <a:lstStyle/>
        <a:p>
          <a:endParaRPr lang="ru-RU"/>
        </a:p>
      </dgm:t>
    </dgm:pt>
    <dgm:pt modelId="{C5B264D4-FBA3-4DA3-8992-E91039BFD582}" type="pres">
      <dgm:prSet presAssocID="{82D59A76-77E8-450F-A917-2E708AB0477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19378B-21CB-4ABA-8F18-343CBA405214}" type="pres">
      <dgm:prSet presAssocID="{6147F324-095B-45FD-93B5-16542DC12781}" presName="boxAndChildren" presStyleCnt="0"/>
      <dgm:spPr/>
    </dgm:pt>
    <dgm:pt modelId="{A64CD258-6DD2-4BC4-A68A-3CC7AD1EA21F}" type="pres">
      <dgm:prSet presAssocID="{6147F324-095B-45FD-93B5-16542DC12781}" presName="parentTextBox" presStyleLbl="node1" presStyleIdx="0" presStyleCnt="3"/>
      <dgm:spPr/>
      <dgm:t>
        <a:bodyPr/>
        <a:lstStyle/>
        <a:p>
          <a:endParaRPr lang="ru-RU"/>
        </a:p>
      </dgm:t>
    </dgm:pt>
    <dgm:pt modelId="{24616C39-5B86-4EAD-8552-2683C77A5BB5}" type="pres">
      <dgm:prSet presAssocID="{5D8E15D8-D2A9-4850-B830-9B84D42DA3D3}" presName="sp" presStyleCnt="0"/>
      <dgm:spPr/>
    </dgm:pt>
    <dgm:pt modelId="{99790365-C6CA-49B6-AC17-CA070DE2EE75}" type="pres">
      <dgm:prSet presAssocID="{1663DC99-739A-4CB1-BC8B-DBD38D7256AF}" presName="arrowAndChildren" presStyleCnt="0"/>
      <dgm:spPr/>
    </dgm:pt>
    <dgm:pt modelId="{F28F56E4-878B-4ADA-8FF9-CDC323B86714}" type="pres">
      <dgm:prSet presAssocID="{1663DC99-739A-4CB1-BC8B-DBD38D7256AF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33E2FC3B-E9B1-480D-BF10-C7128A95EF35}" type="pres">
      <dgm:prSet presAssocID="{D1D9E3C7-C096-42FC-90A8-145760EE8101}" presName="sp" presStyleCnt="0"/>
      <dgm:spPr/>
    </dgm:pt>
    <dgm:pt modelId="{F4CAFBCB-A171-4155-A508-7B7E76CEE163}" type="pres">
      <dgm:prSet presAssocID="{EE2E4D2A-20B5-4178-A985-408A6B244713}" presName="arrowAndChildren" presStyleCnt="0"/>
      <dgm:spPr/>
    </dgm:pt>
    <dgm:pt modelId="{BE946517-8C69-4504-97F9-E9276CB796DA}" type="pres">
      <dgm:prSet presAssocID="{EE2E4D2A-20B5-4178-A985-408A6B244713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49144A43-A953-4915-838C-571DF21402BC}" srcId="{82D59A76-77E8-450F-A917-2E708AB0477B}" destId="{6147F324-095B-45FD-93B5-16542DC12781}" srcOrd="2" destOrd="0" parTransId="{8C47B7F4-0EAB-41E5-A2A0-FEAD3BDB815A}" sibTransId="{7F0B37C5-1299-4AA5-A35A-40D97D675D4A}"/>
    <dgm:cxn modelId="{FAC36CF9-2EB8-4EC7-81D4-24A1F0C30CAD}" srcId="{82D59A76-77E8-450F-A917-2E708AB0477B}" destId="{EE2E4D2A-20B5-4178-A985-408A6B244713}" srcOrd="0" destOrd="0" parTransId="{DF38A4DD-47AD-455E-ACA4-D78D03727964}" sibTransId="{D1D9E3C7-C096-42FC-90A8-145760EE8101}"/>
    <dgm:cxn modelId="{8E047D15-A9C9-4290-A6FA-35A3BF9A475D}" type="presOf" srcId="{6147F324-095B-45FD-93B5-16542DC12781}" destId="{A64CD258-6DD2-4BC4-A68A-3CC7AD1EA21F}" srcOrd="0" destOrd="0" presId="urn:microsoft.com/office/officeart/2005/8/layout/process4"/>
    <dgm:cxn modelId="{BD6AE7A5-C4ED-466E-BDD8-C57FDE820995}" type="presOf" srcId="{1663DC99-739A-4CB1-BC8B-DBD38D7256AF}" destId="{F28F56E4-878B-4ADA-8FF9-CDC323B86714}" srcOrd="0" destOrd="0" presId="urn:microsoft.com/office/officeart/2005/8/layout/process4"/>
    <dgm:cxn modelId="{1514779E-76F0-4335-A350-44BD7FF56704}" type="presOf" srcId="{82D59A76-77E8-450F-A917-2E708AB0477B}" destId="{C5B264D4-FBA3-4DA3-8992-E91039BFD582}" srcOrd="0" destOrd="0" presId="urn:microsoft.com/office/officeart/2005/8/layout/process4"/>
    <dgm:cxn modelId="{B0D84007-2DAB-480F-A376-1E57102B0E5C}" srcId="{82D59A76-77E8-450F-A917-2E708AB0477B}" destId="{1663DC99-739A-4CB1-BC8B-DBD38D7256AF}" srcOrd="1" destOrd="0" parTransId="{7D547489-1941-40C7-A52B-68D501912B11}" sibTransId="{5D8E15D8-D2A9-4850-B830-9B84D42DA3D3}"/>
    <dgm:cxn modelId="{1A748BAC-A59D-4510-B90F-401D5AD649CD}" type="presOf" srcId="{EE2E4D2A-20B5-4178-A985-408A6B244713}" destId="{BE946517-8C69-4504-97F9-E9276CB796DA}" srcOrd="0" destOrd="0" presId="urn:microsoft.com/office/officeart/2005/8/layout/process4"/>
    <dgm:cxn modelId="{CBEB0D18-E5E5-4200-9D52-1D87CEF43AD7}" type="presParOf" srcId="{C5B264D4-FBA3-4DA3-8992-E91039BFD582}" destId="{2E19378B-21CB-4ABA-8F18-343CBA405214}" srcOrd="0" destOrd="0" presId="urn:microsoft.com/office/officeart/2005/8/layout/process4"/>
    <dgm:cxn modelId="{BDB497C3-CAE2-423E-8BF7-E2B5C50B7667}" type="presParOf" srcId="{2E19378B-21CB-4ABA-8F18-343CBA405214}" destId="{A64CD258-6DD2-4BC4-A68A-3CC7AD1EA21F}" srcOrd="0" destOrd="0" presId="urn:microsoft.com/office/officeart/2005/8/layout/process4"/>
    <dgm:cxn modelId="{DE137D33-81B2-4FB2-A7AF-D4DAF5821F55}" type="presParOf" srcId="{C5B264D4-FBA3-4DA3-8992-E91039BFD582}" destId="{24616C39-5B86-4EAD-8552-2683C77A5BB5}" srcOrd="1" destOrd="0" presId="urn:microsoft.com/office/officeart/2005/8/layout/process4"/>
    <dgm:cxn modelId="{295BF22D-8C69-43D0-9E42-0CEA1E87D565}" type="presParOf" srcId="{C5B264D4-FBA3-4DA3-8992-E91039BFD582}" destId="{99790365-C6CA-49B6-AC17-CA070DE2EE75}" srcOrd="2" destOrd="0" presId="urn:microsoft.com/office/officeart/2005/8/layout/process4"/>
    <dgm:cxn modelId="{B5ED4761-00A5-485F-9B65-056EBA01150E}" type="presParOf" srcId="{99790365-C6CA-49B6-AC17-CA070DE2EE75}" destId="{F28F56E4-878B-4ADA-8FF9-CDC323B86714}" srcOrd="0" destOrd="0" presId="urn:microsoft.com/office/officeart/2005/8/layout/process4"/>
    <dgm:cxn modelId="{5EA8536C-D5BB-40A0-A816-0803242F455C}" type="presParOf" srcId="{C5B264D4-FBA3-4DA3-8992-E91039BFD582}" destId="{33E2FC3B-E9B1-480D-BF10-C7128A95EF35}" srcOrd="3" destOrd="0" presId="urn:microsoft.com/office/officeart/2005/8/layout/process4"/>
    <dgm:cxn modelId="{91810C92-0CD2-4D2F-A253-A4D84906777E}" type="presParOf" srcId="{C5B264D4-FBA3-4DA3-8992-E91039BFD582}" destId="{F4CAFBCB-A171-4155-A508-7B7E76CEE163}" srcOrd="4" destOrd="0" presId="urn:microsoft.com/office/officeart/2005/8/layout/process4"/>
    <dgm:cxn modelId="{DAA60807-D1D4-485F-B4C0-203B0C41AB5D}" type="presParOf" srcId="{F4CAFBCB-A171-4155-A508-7B7E76CEE163}" destId="{BE946517-8C69-4504-97F9-E9276CB796D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5059EF-DD4E-407E-B5BF-A84009AF4391}">
      <dsp:nvSpPr>
        <dsp:cNvPr id="0" name=""/>
        <dsp:cNvSpPr/>
      </dsp:nvSpPr>
      <dsp:spPr>
        <a:xfrm>
          <a:off x="0" y="63448"/>
          <a:ext cx="8568952" cy="52767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1.Образовательные </a:t>
          </a:r>
          <a:endParaRPr lang="ru-RU" sz="2200" kern="1200" dirty="0"/>
        </a:p>
      </dsp:txBody>
      <dsp:txXfrm>
        <a:off x="25759" y="89207"/>
        <a:ext cx="8517434" cy="476152"/>
      </dsp:txXfrm>
    </dsp:sp>
    <dsp:sp modelId="{73B96608-FB8E-4160-87C7-EAF37A52EF33}">
      <dsp:nvSpPr>
        <dsp:cNvPr id="0" name=""/>
        <dsp:cNvSpPr/>
      </dsp:nvSpPr>
      <dsp:spPr>
        <a:xfrm>
          <a:off x="0" y="591118"/>
          <a:ext cx="8568952" cy="8424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064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b="1" kern="1200" dirty="0" smtClean="0"/>
            <a:t>расширять представления детей о труде взрослых </a:t>
          </a:r>
          <a:endParaRPr lang="ru-RU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b="1" kern="1200" smtClean="0"/>
            <a:t>продолжать знакомство с культурными явлениями, их атрибутами, значением в жизни общества, связанными с ними профессиями</a:t>
          </a:r>
          <a:endParaRPr lang="ru-RU" sz="1700" kern="1200"/>
        </a:p>
      </dsp:txBody>
      <dsp:txXfrm>
        <a:off x="0" y="591118"/>
        <a:ext cx="8568952" cy="842490"/>
      </dsp:txXfrm>
    </dsp:sp>
    <dsp:sp modelId="{A5DB4BFE-14C8-4EE9-A492-F64FA74C42AC}">
      <dsp:nvSpPr>
        <dsp:cNvPr id="0" name=""/>
        <dsp:cNvSpPr/>
      </dsp:nvSpPr>
      <dsp:spPr>
        <a:xfrm>
          <a:off x="0" y="1433608"/>
          <a:ext cx="8568952" cy="527670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2. Развивающие </a:t>
          </a:r>
          <a:endParaRPr lang="ru-RU" sz="2200" kern="1200" dirty="0"/>
        </a:p>
      </dsp:txBody>
      <dsp:txXfrm>
        <a:off x="25759" y="1459367"/>
        <a:ext cx="8517434" cy="476152"/>
      </dsp:txXfrm>
    </dsp:sp>
    <dsp:sp modelId="{DCBBACB1-51F5-489A-B020-850520D25407}">
      <dsp:nvSpPr>
        <dsp:cNvPr id="0" name=""/>
        <dsp:cNvSpPr/>
      </dsp:nvSpPr>
      <dsp:spPr>
        <a:xfrm>
          <a:off x="0" y="1961279"/>
          <a:ext cx="8568952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064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b="1" kern="1200" dirty="0" smtClean="0"/>
            <a:t>развивать интерес к труду взрослых через дидактические игры</a:t>
          </a:r>
          <a:endParaRPr lang="ru-RU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b="1" kern="1200" dirty="0" smtClean="0"/>
            <a:t>развивать представления о важности и значимости труда взрослых</a:t>
          </a:r>
          <a:endParaRPr lang="ru-RU" sz="1700" kern="1200" dirty="0"/>
        </a:p>
      </dsp:txBody>
      <dsp:txXfrm>
        <a:off x="0" y="1961279"/>
        <a:ext cx="8568952" cy="592020"/>
      </dsp:txXfrm>
    </dsp:sp>
    <dsp:sp modelId="{4ED750EC-A443-40B9-A529-868F0B0D6CC5}">
      <dsp:nvSpPr>
        <dsp:cNvPr id="0" name=""/>
        <dsp:cNvSpPr/>
      </dsp:nvSpPr>
      <dsp:spPr>
        <a:xfrm>
          <a:off x="0" y="2553299"/>
          <a:ext cx="8568952" cy="52767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smtClean="0"/>
            <a:t>3. Воспитательные </a:t>
          </a:r>
          <a:endParaRPr lang="ru-RU" sz="2200" kern="1200"/>
        </a:p>
      </dsp:txBody>
      <dsp:txXfrm>
        <a:off x="25759" y="2579058"/>
        <a:ext cx="8517434" cy="476152"/>
      </dsp:txXfrm>
    </dsp:sp>
    <dsp:sp modelId="{47EF11B5-3477-43B7-AC99-2B74FC47DAE6}">
      <dsp:nvSpPr>
        <dsp:cNvPr id="0" name=""/>
        <dsp:cNvSpPr/>
      </dsp:nvSpPr>
      <dsp:spPr>
        <a:xfrm>
          <a:off x="0" y="3080969"/>
          <a:ext cx="8568952" cy="888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064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b="1" kern="1200" smtClean="0"/>
            <a:t>воспитывать уважение к труду </a:t>
          </a:r>
          <a:endParaRPr lang="ru-RU" sz="1700" kern="120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b="1" kern="1200" smtClean="0"/>
            <a:t>воспитывать желание принимать участие в трудовой деятельности </a:t>
          </a:r>
          <a:endParaRPr lang="ru-RU" sz="1700" kern="120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b="1" kern="1200" smtClean="0"/>
            <a:t>воспитывать чувство благодарности к людям за их труд</a:t>
          </a:r>
          <a:endParaRPr lang="ru-RU" sz="1700" kern="1200"/>
        </a:p>
      </dsp:txBody>
      <dsp:txXfrm>
        <a:off x="0" y="3080969"/>
        <a:ext cx="8568952" cy="8880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ADAF1-64B2-4113-ADEA-17DAA780D215}">
      <dsp:nvSpPr>
        <dsp:cNvPr id="0" name=""/>
        <dsp:cNvSpPr/>
      </dsp:nvSpPr>
      <dsp:spPr>
        <a:xfrm>
          <a:off x="0" y="216024"/>
          <a:ext cx="8562073" cy="208042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Виды труда</a:t>
          </a:r>
          <a:endParaRPr lang="ru-RU" sz="6500" kern="1200" dirty="0"/>
        </a:p>
      </dsp:txBody>
      <dsp:txXfrm>
        <a:off x="60934" y="276958"/>
        <a:ext cx="8440205" cy="1958558"/>
      </dsp:txXfrm>
    </dsp:sp>
    <dsp:sp modelId="{6E01244E-A969-42CD-B6FF-2386260FA1F8}">
      <dsp:nvSpPr>
        <dsp:cNvPr id="0" name=""/>
        <dsp:cNvSpPr/>
      </dsp:nvSpPr>
      <dsp:spPr>
        <a:xfrm>
          <a:off x="3439" y="2309883"/>
          <a:ext cx="1604586" cy="20804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Труд в природе</a:t>
          </a:r>
          <a:endParaRPr lang="ru-RU" sz="2400" b="1" kern="1200" dirty="0"/>
        </a:p>
      </dsp:txBody>
      <dsp:txXfrm>
        <a:off x="50436" y="2356880"/>
        <a:ext cx="1510592" cy="1986432"/>
      </dsp:txXfrm>
    </dsp:sp>
    <dsp:sp modelId="{06C24FCD-8466-42BB-AC02-DBC1209BED0B}">
      <dsp:nvSpPr>
        <dsp:cNvPr id="0" name=""/>
        <dsp:cNvSpPr/>
      </dsp:nvSpPr>
      <dsp:spPr>
        <a:xfrm>
          <a:off x="1742811" y="2309883"/>
          <a:ext cx="1604586" cy="20804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Навыки культуры быта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( труд по самообслуживанию)</a:t>
          </a:r>
          <a:endParaRPr lang="ru-RU" sz="1200" kern="1200" dirty="0"/>
        </a:p>
      </dsp:txBody>
      <dsp:txXfrm>
        <a:off x="1789808" y="2356880"/>
        <a:ext cx="1510592" cy="1986432"/>
      </dsp:txXfrm>
    </dsp:sp>
    <dsp:sp modelId="{6F50C113-7A10-4B0B-8461-59B238E69CCF}">
      <dsp:nvSpPr>
        <dsp:cNvPr id="0" name=""/>
        <dsp:cNvSpPr/>
      </dsp:nvSpPr>
      <dsp:spPr>
        <a:xfrm>
          <a:off x="3482182" y="2309883"/>
          <a:ext cx="1604586" cy="20804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Ознакомление с трудом взрослых</a:t>
          </a:r>
          <a:endParaRPr lang="ru-RU" sz="2100" b="1" kern="1200" dirty="0"/>
        </a:p>
      </dsp:txBody>
      <dsp:txXfrm>
        <a:off x="3529179" y="2356880"/>
        <a:ext cx="1510592" cy="1986432"/>
      </dsp:txXfrm>
    </dsp:sp>
    <dsp:sp modelId="{11536B78-6615-4606-8FC0-7C8D07A0EA96}">
      <dsp:nvSpPr>
        <dsp:cNvPr id="0" name=""/>
        <dsp:cNvSpPr/>
      </dsp:nvSpPr>
      <dsp:spPr>
        <a:xfrm>
          <a:off x="5221554" y="2309883"/>
          <a:ext cx="1604586" cy="20804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Ручной труд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(мотивация-сделать приятное взрослому, другу-ровеснику, младшему ребенку)</a:t>
          </a:r>
          <a:endParaRPr lang="ru-RU" sz="1400" b="1" kern="1200" dirty="0"/>
        </a:p>
      </dsp:txBody>
      <dsp:txXfrm>
        <a:off x="5268551" y="2356880"/>
        <a:ext cx="1510592" cy="1986432"/>
      </dsp:txXfrm>
    </dsp:sp>
    <dsp:sp modelId="{90F435EB-ACAF-44CF-8802-20F9C8CE9147}">
      <dsp:nvSpPr>
        <dsp:cNvPr id="0" name=""/>
        <dsp:cNvSpPr/>
      </dsp:nvSpPr>
      <dsp:spPr>
        <a:xfrm>
          <a:off x="6960926" y="2309883"/>
          <a:ext cx="1604586" cy="20804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Хозяйственно-бытовой труд (содружество взрослого и ребенка, совместная деятельность)</a:t>
          </a:r>
          <a:endParaRPr lang="ru-RU" sz="1700" b="1" kern="1200" dirty="0"/>
        </a:p>
      </dsp:txBody>
      <dsp:txXfrm>
        <a:off x="7007923" y="2356880"/>
        <a:ext cx="1510592" cy="1986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C760A-9355-4328-BC29-88953986DB5B}">
      <dsp:nvSpPr>
        <dsp:cNvPr id="0" name=""/>
        <dsp:cNvSpPr/>
      </dsp:nvSpPr>
      <dsp:spPr>
        <a:xfrm>
          <a:off x="826" y="190107"/>
          <a:ext cx="3222428" cy="193345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/>
            <a:t>Сформированность</a:t>
          </a:r>
          <a:r>
            <a:rPr lang="ru-RU" sz="2300" kern="1200" dirty="0" smtClean="0"/>
            <a:t> у детей представлений о мире профессий</a:t>
          </a:r>
          <a:endParaRPr lang="ru-RU" sz="2300" kern="1200" dirty="0"/>
        </a:p>
      </dsp:txBody>
      <dsp:txXfrm>
        <a:off x="826" y="190107"/>
        <a:ext cx="3222428" cy="1933456"/>
      </dsp:txXfrm>
    </dsp:sp>
    <dsp:sp modelId="{52EAF419-A12C-4C7D-B39E-1490A1F224AB}">
      <dsp:nvSpPr>
        <dsp:cNvPr id="0" name=""/>
        <dsp:cNvSpPr/>
      </dsp:nvSpPr>
      <dsp:spPr>
        <a:xfrm>
          <a:off x="3545497" y="190107"/>
          <a:ext cx="3222428" cy="1933456"/>
        </a:xfrm>
        <a:prstGeom prst="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/>
            <a:t>Сформированность</a:t>
          </a:r>
          <a:r>
            <a:rPr lang="ru-RU" sz="2300" kern="1200" dirty="0" smtClean="0"/>
            <a:t> ранних </a:t>
          </a:r>
          <a:r>
            <a:rPr lang="ru-RU" sz="2300" kern="1200" dirty="0" err="1" smtClean="0"/>
            <a:t>профориентационных</a:t>
          </a:r>
          <a:r>
            <a:rPr lang="ru-RU" sz="2300" kern="1200" dirty="0" smtClean="0"/>
            <a:t> склонностей</a:t>
          </a:r>
          <a:endParaRPr lang="ru-RU" sz="2300" kern="1200" dirty="0"/>
        </a:p>
      </dsp:txBody>
      <dsp:txXfrm>
        <a:off x="3545497" y="190107"/>
        <a:ext cx="3222428" cy="1933456"/>
      </dsp:txXfrm>
    </dsp:sp>
    <dsp:sp modelId="{3742E385-5E96-44D2-A0BF-5CF223D48C9C}">
      <dsp:nvSpPr>
        <dsp:cNvPr id="0" name=""/>
        <dsp:cNvSpPr/>
      </dsp:nvSpPr>
      <dsp:spPr>
        <a:xfrm>
          <a:off x="826" y="2445806"/>
          <a:ext cx="3222428" cy="1933456"/>
        </a:xfrm>
        <a:prstGeom prst="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Перенос детьми знаний о трудовой деятельности взрослых в самостоятельную игровую деятельность</a:t>
          </a:r>
          <a:endParaRPr lang="ru-RU" sz="2300" kern="1200" dirty="0"/>
        </a:p>
      </dsp:txBody>
      <dsp:txXfrm>
        <a:off x="826" y="2445806"/>
        <a:ext cx="3222428" cy="1933456"/>
      </dsp:txXfrm>
    </dsp:sp>
    <dsp:sp modelId="{B38E2F1F-C761-40A0-9A82-8B099927EC37}">
      <dsp:nvSpPr>
        <dsp:cNvPr id="0" name=""/>
        <dsp:cNvSpPr/>
      </dsp:nvSpPr>
      <dsp:spPr>
        <a:xfrm>
          <a:off x="3545497" y="2445806"/>
          <a:ext cx="3222428" cy="1933456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/>
            <a:t>Родители становятся более активными помощниками в воспитании и образовании детей.</a:t>
          </a:r>
          <a:endParaRPr lang="ru-RU" sz="2300" kern="1200" dirty="0"/>
        </a:p>
      </dsp:txBody>
      <dsp:txXfrm>
        <a:off x="3545497" y="2445806"/>
        <a:ext cx="3222428" cy="19334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4CD258-6DD2-4BC4-A68A-3CC7AD1EA21F}">
      <dsp:nvSpPr>
        <dsp:cNvPr id="0" name=""/>
        <dsp:cNvSpPr/>
      </dsp:nvSpPr>
      <dsp:spPr>
        <a:xfrm>
          <a:off x="0" y="3602220"/>
          <a:ext cx="6491064" cy="118232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1" kern="1200" dirty="0" smtClean="0"/>
            <a:t>Совершенствование форм работы с родителями</a:t>
          </a:r>
          <a:endParaRPr lang="ru-RU" sz="2600" kern="1200" dirty="0"/>
        </a:p>
      </dsp:txBody>
      <dsp:txXfrm>
        <a:off x="0" y="3602220"/>
        <a:ext cx="6491064" cy="1182329"/>
      </dsp:txXfrm>
    </dsp:sp>
    <dsp:sp modelId="{F28F56E4-878B-4ADA-8FF9-CDC323B86714}">
      <dsp:nvSpPr>
        <dsp:cNvPr id="0" name=""/>
        <dsp:cNvSpPr/>
      </dsp:nvSpPr>
      <dsp:spPr>
        <a:xfrm rot="10800000">
          <a:off x="0" y="1801532"/>
          <a:ext cx="6491064" cy="1818422"/>
        </a:xfrm>
        <a:prstGeom prst="upArrowCallou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1" kern="1200" dirty="0" smtClean="0"/>
            <a:t>Пополнение картотеки дидактических игр по ознакомлению с трудом взрослых</a:t>
          </a:r>
          <a:endParaRPr lang="ru-RU" sz="2600" kern="1200" dirty="0"/>
        </a:p>
      </dsp:txBody>
      <dsp:txXfrm rot="10800000">
        <a:off x="0" y="1801532"/>
        <a:ext cx="6491064" cy="1181556"/>
      </dsp:txXfrm>
    </dsp:sp>
    <dsp:sp modelId="{BE946517-8C69-4504-97F9-E9276CB796DA}">
      <dsp:nvSpPr>
        <dsp:cNvPr id="0" name=""/>
        <dsp:cNvSpPr/>
      </dsp:nvSpPr>
      <dsp:spPr>
        <a:xfrm rot="10800000">
          <a:off x="0" y="845"/>
          <a:ext cx="6491064" cy="1818422"/>
        </a:xfrm>
        <a:prstGeom prst="upArrowCallou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1" kern="1200" dirty="0" smtClean="0"/>
            <a:t>Пополнение и обогащение развивающей среды</a:t>
          </a:r>
          <a:endParaRPr lang="ru-RU" sz="2600" kern="1200" dirty="0"/>
        </a:p>
      </dsp:txBody>
      <dsp:txXfrm rot="10800000">
        <a:off x="0" y="845"/>
        <a:ext cx="6491064" cy="11815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968199" y="3933056"/>
            <a:ext cx="8175801" cy="1470025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 6 группы</a:t>
            </a:r>
            <a:b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МБДОУ  </a:t>
            </a:r>
            <a:r>
              <a:rPr lang="ru-RU" sz="16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 № 84</a:t>
            </a:r>
            <a:b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Чибисова Наталья Александровна</a:t>
            </a:r>
            <a:endParaRPr lang="ru-RU" sz="2400" b="1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335756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/>
                <a:solidFill>
                  <a:srgbClr val="C00000"/>
                </a:solidFill>
              </a:rPr>
              <a:t>« Ознакомление  </a:t>
            </a:r>
            <a:r>
              <a:rPr lang="ru-RU" sz="2400" b="1" smtClean="0">
                <a:ln/>
                <a:solidFill>
                  <a:srgbClr val="C00000"/>
                </a:solidFill>
              </a:rPr>
              <a:t>детей  </a:t>
            </a:r>
            <a:r>
              <a:rPr lang="ru-RU" sz="2400" b="1" dirty="0" smtClean="0">
                <a:ln/>
                <a:solidFill>
                  <a:srgbClr val="C00000"/>
                </a:solidFill>
              </a:rPr>
              <a:t>дошкольного возраста с трудом взрослых через дидактические игры»</a:t>
            </a:r>
            <a:endParaRPr lang="ru-RU" sz="2400" b="1" dirty="0">
              <a:ln/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  <a:t>Дидактическая игра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indent="450215">
              <a:lnSpc>
                <a:spcPts val="1800"/>
              </a:lnSpc>
              <a:spcAft>
                <a:spcPts val="990"/>
              </a:spcAft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Значение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 дидактических игр – способствовать усвоению, укреплению у детей знаний, умений, развитие умственных способностей. Дидактическая игра является средством всестороннего развития ребенка.</a:t>
            </a:r>
            <a:endParaRPr lang="ru-RU" sz="1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450215">
              <a:lnSpc>
                <a:spcPts val="1800"/>
              </a:lnSpc>
              <a:spcAft>
                <a:spcPts val="990"/>
              </a:spcAft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Содержание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 игр формирует правильное отношение к предметам окружающего мира, к природе. Систематизирует и углубляет знания о Родине, людях разных профессий и национальностей.</a:t>
            </a:r>
            <a:endParaRPr lang="ru-RU" sz="1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450215">
              <a:lnSpc>
                <a:spcPts val="1800"/>
              </a:lnSpc>
              <a:spcAft>
                <a:spcPts val="990"/>
              </a:spcAft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Дидактическая игра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развивает речь детей; пополняет и активизирует словарь ребенка; формирует правильное произношение, развивает связную речь.</a:t>
            </a:r>
            <a:endParaRPr lang="ru-RU" sz="1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450215">
              <a:lnSpc>
                <a:spcPts val="1800"/>
              </a:lnSpc>
              <a:spcAft>
                <a:spcPts val="990"/>
              </a:spcAft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Дидактическая задача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– основной элемент дидактической игры – определяется целью воспитательного и обучающего воздействия. Дидактические задачи разнообразны: ознакомление с окружающим миром, знакомство с природой, знакомство с профессиями взрослых, с</a:t>
            </a:r>
            <a:r>
              <a:rPr lang="ru-RU" sz="16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бытом людей.</a:t>
            </a:r>
            <a:endParaRPr lang="ru-RU" sz="1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</a:rPr>
              <a:t>В дошкольной педагогике дидактические игры делятся на три основных вида: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lvl="0"/>
            <a:r>
              <a:rPr lang="ru-RU" sz="4800" i="1" dirty="0"/>
              <a:t>Игры с предметами</a:t>
            </a:r>
          </a:p>
          <a:p>
            <a:pPr lvl="0"/>
            <a:r>
              <a:rPr lang="ru-RU" sz="4800" i="1" dirty="0"/>
              <a:t>Настольно – печатные игры</a:t>
            </a:r>
          </a:p>
          <a:p>
            <a:pPr lvl="0"/>
            <a:r>
              <a:rPr lang="ru-RU" sz="4800" i="1" dirty="0"/>
              <a:t>Словесные игры</a:t>
            </a:r>
          </a:p>
          <a:p>
            <a:pPr indent="450215">
              <a:lnSpc>
                <a:spcPts val="1800"/>
              </a:lnSpc>
              <a:spcAft>
                <a:spcPts val="990"/>
              </a:spcAft>
            </a:pPr>
            <a:endParaRPr lang="ru-RU" sz="1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1106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  <a:t>Игры с предметами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indent="450215">
              <a:lnSpc>
                <a:spcPts val="1800"/>
              </a:lnSpc>
              <a:spcAft>
                <a:spcPts val="990"/>
              </a:spcAft>
            </a:pPr>
            <a:r>
              <a:rPr lang="ru-RU" sz="20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Используются игрушки и реальные предметы, играя с ними, дети учатся сравнивать, устанавливать сходства и различия предметов.</a:t>
            </a:r>
            <a:endParaRPr lang="ru-RU" sz="2000" dirty="0">
              <a:ea typeface="Calibri"/>
              <a:cs typeface="Times New Roman"/>
            </a:endParaRPr>
          </a:p>
          <a:p>
            <a:pPr indent="450215">
              <a:lnSpc>
                <a:spcPts val="1800"/>
              </a:lnSpc>
              <a:spcAft>
                <a:spcPts val="990"/>
              </a:spcAft>
            </a:pPr>
            <a:r>
              <a:rPr lang="ru-RU" sz="20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Для решения дидактической задачи – знакомство с профессиями взрослых, мною используются такие игры с предметами: "Собери набор парикмахера" (игрушечные ножницы, расчески, фен, лак, бигуди – дети выбирают из множества разнообразных предметов). "Строитель" (из множества предметов дети выбирают те, что можно увидеть на стройке – игрушечные – кирпичик, кран, трактор). Также дети взаимодействуют с куклами, на которых одежды людей разных профессий. Играя с ними, дети анализируют, и делают выводы для чего человеку той или иной профессии нужен данный вид одежды. Например: Зачем строителю каска? Повару фартук и колпак?</a:t>
            </a:r>
            <a:endParaRPr lang="ru-RU" sz="2000" dirty="0">
              <a:ea typeface="Calibri"/>
              <a:cs typeface="Times New Roman"/>
            </a:endParaRPr>
          </a:p>
          <a:p>
            <a:pPr indent="450215">
              <a:lnSpc>
                <a:spcPts val="1800"/>
              </a:lnSpc>
              <a:spcAft>
                <a:spcPts val="990"/>
              </a:spcAft>
            </a:pPr>
            <a:endParaRPr lang="ru-RU" sz="1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6435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  <a:t>Настольно-печатные игры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616624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indent="450215">
              <a:lnSpc>
                <a:spcPts val="1800"/>
              </a:lnSpc>
              <a:spcAft>
                <a:spcPts val="990"/>
              </a:spcAft>
            </a:pPr>
            <a:r>
              <a:rPr lang="ru-RU" sz="1800" b="1" dirty="0" smtClean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                    Виды </a:t>
            </a:r>
            <a:r>
              <a:rPr lang="ru-RU" sz="1800" b="1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настольно – печатных игр:</a:t>
            </a:r>
            <a:endParaRPr lang="ru-RU" sz="1800" b="1" dirty="0">
              <a:ea typeface="Calibri"/>
              <a:cs typeface="Times New Roman"/>
            </a:endParaRPr>
          </a:p>
          <a:p>
            <a:pPr lvl="0">
              <a:lnSpc>
                <a:spcPts val="18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Подбор картинок по парам. Самое простое задание в этой игре это нахождение среди разных картинок двух совершенно одинаковых. Постепенно задание усложняется. Ребенок объединяет картинки не только по внешним признакам, но и по смыслу. Например, даны 3 картинки с изображением Айболита, на одной из них нет в руках доктора портфеля, дети должны выбрать две другие картинки.</a:t>
            </a:r>
            <a:endParaRPr lang="ru-RU" sz="18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ts val="18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Подбор картинок по общему признаку. Устанавливается связь между предметами. Например, "Что нужно доктору?", "Что нужно парикмахеру?", "Что есть в магазине", и т.д. Дети подбирают картинки с соответствующими предметами.</a:t>
            </a:r>
            <a:endParaRPr lang="ru-RU" sz="18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ts val="18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Запоминание состава, количества расположения картинок. Например, в игре "Отгадай, какую картинку спрятали?" Дети должны запомнить содержание картинок, а затем назвать ту, которую уберут со стола. Данный вид эффективно способствует развитию памяти.</a:t>
            </a:r>
            <a:endParaRPr lang="ru-RU" sz="18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ts val="18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Составление разрезных картинок и кубиков. Для решения дидактической задачи – знакомство с </a:t>
            </a:r>
            <a:r>
              <a:rPr lang="ru-RU" sz="1800" dirty="0" smtClean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трудом </a:t>
            </a:r>
            <a:r>
              <a:rPr lang="ru-RU" sz="18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взрослых, данные картинки могут быть на темы </a:t>
            </a:r>
            <a:r>
              <a:rPr lang="ru-RU" sz="1800" dirty="0" smtClean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разнообразных видов труда. </a:t>
            </a:r>
            <a:r>
              <a:rPr lang="ru-RU" sz="18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Данный вид эффективно способствует развитию у детей логического мышления.</a:t>
            </a:r>
            <a:endParaRPr lang="ru-RU" sz="18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ts val="18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Описание, рассказ пор картинке с показом действий, движений. Задачи: развитие речи детей, воображения, творчества. Например, игра "Отгадай, кто это?" Ребенок изображает звук и движение задуманного.</a:t>
            </a:r>
            <a:endParaRPr lang="ru-RU" sz="18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92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  <a:t>Словесные игры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32048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indent="450215">
              <a:lnSpc>
                <a:spcPts val="1800"/>
              </a:lnSpc>
              <a:spcAft>
                <a:spcPts val="990"/>
              </a:spcAft>
            </a:pPr>
            <a:endParaRPr lang="ru-RU" sz="2400" dirty="0" smtClean="0">
              <a:solidFill>
                <a:srgbClr val="000000"/>
              </a:solidFill>
              <a:latin typeface="Georgia"/>
              <a:ea typeface="Times New Roman"/>
              <a:cs typeface="Times New Roman"/>
            </a:endParaRPr>
          </a:p>
          <a:p>
            <a:pPr indent="0">
              <a:lnSpc>
                <a:spcPts val="1800"/>
              </a:lnSpc>
              <a:spcAft>
                <a:spcPts val="990"/>
              </a:spcAft>
              <a:buNone/>
            </a:pPr>
            <a:endParaRPr lang="ru-RU" sz="2400" dirty="0" smtClean="0">
              <a:solidFill>
                <a:srgbClr val="000000"/>
              </a:solidFill>
              <a:latin typeface="Georgia"/>
              <a:ea typeface="Times New Roman"/>
              <a:cs typeface="Times New Roman"/>
            </a:endParaRPr>
          </a:p>
          <a:p>
            <a:r>
              <a:rPr lang="ru-RU" sz="2400" dirty="0"/>
              <a:t>Построены на словах и действиях играющих. В таких играх, дети учатся, опираясь на имеющиеся представления о предметах, углублять знания о них, т.к. в таких играх требуется использовать приобретенные ранее знания. Дети самостоятельно решают разнообразные мыслительные задачи. Описывают предметы, отгадывают по описанию, находят признаки сходства и различия, группируют предметы по различным признакам.</a:t>
            </a:r>
          </a:p>
        </p:txBody>
      </p:sp>
    </p:spTree>
    <p:extLst>
      <p:ext uri="{BB962C8B-B14F-4D97-AF65-F5344CB8AC3E}">
        <p14:creationId xmlns:p14="http://schemas.microsoft.com/office/powerpoint/2010/main" val="32784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-9058"/>
            <a:ext cx="8229600" cy="686705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33" y="0"/>
            <a:ext cx="666023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2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-9058"/>
            <a:ext cx="8229600" cy="686705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96000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27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-9058"/>
            <a:ext cx="8229600" cy="686705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69649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771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-9058"/>
            <a:ext cx="8229600" cy="686705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44448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111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-9058"/>
            <a:ext cx="8229600" cy="686705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40848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934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857232"/>
            <a:ext cx="628652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1600" dirty="0" smtClean="0">
                <a:latin typeface="Book Antiqua" pitchFamily="18" charset="0"/>
              </a:rPr>
              <a:t/>
            </a:r>
            <a:br>
              <a:rPr lang="ru-RU" sz="1600" dirty="0" smtClean="0">
                <a:latin typeface="Book Antiqua" pitchFamily="18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представлений детей о труде взрослых, интереса к коллективной, игровой, продуктивной, творческой, познавательно-исследовательской деятельности, способствовать расширению и уточнению представлений о разных видах труда.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8640960" cy="405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56292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889248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18471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Дидактическое пособие «Портфель профессий»</a:t>
            </a:r>
            <a:br>
              <a:rPr lang="ru-RU" sz="2800" dirty="0"/>
            </a:br>
            <a:r>
              <a:rPr lang="ru-RU" sz="2800" b="1" dirty="0"/>
              <a:t>Ильмира </a:t>
            </a:r>
            <a:r>
              <a:rPr lang="ru-RU" sz="2800" b="1" dirty="0" err="1"/>
              <a:t>Канзафарова</a:t>
            </a:r>
            <a:r>
              <a:rPr lang="ru-RU" sz="2800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Дидактическое пособие «Портфель профессий»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848872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7441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348880"/>
            <a:ext cx="79208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•4 - с изображением представителей разных профессий</a:t>
            </a:r>
          </a:p>
          <a:p>
            <a:r>
              <a:rPr lang="ru-RU" dirty="0"/>
              <a:t>(врач, продавец, парикмахер, повар);</a:t>
            </a:r>
          </a:p>
          <a:p>
            <a:r>
              <a:rPr lang="ru-RU" dirty="0"/>
              <a:t>•4- учреждения, где они работают;</a:t>
            </a:r>
          </a:p>
          <a:p>
            <a:r>
              <a:rPr lang="ru-RU" dirty="0"/>
              <a:t>•4- специальная одежда, необходимая для данной профессии;</a:t>
            </a:r>
          </a:p>
          <a:p>
            <a:r>
              <a:rPr lang="ru-RU" dirty="0"/>
              <a:t>•16 карточек с рабочими инструментами, оборудованием;</a:t>
            </a:r>
          </a:p>
          <a:p>
            <a:r>
              <a:rPr lang="ru-RU" dirty="0"/>
              <a:t>•4- результат деятельности по каждой профессии.</a:t>
            </a:r>
          </a:p>
          <a:p>
            <a:r>
              <a:rPr lang="ru-RU" dirty="0"/>
              <a:t>Также внутри имеются 2 липкие ленты, предназначенные для крепления карточек в ходе выполнения игрового задания. Данное пособие предоставляет возможность провести несколько вариантов игр:</a:t>
            </a:r>
          </a:p>
          <a:p>
            <a:r>
              <a:rPr lang="ru-RU" dirty="0"/>
              <a:t>•«Кому, что нужно для работы»;</a:t>
            </a:r>
          </a:p>
          <a:p>
            <a:r>
              <a:rPr lang="ru-RU" dirty="0"/>
              <a:t>•«Третий лишний»;</a:t>
            </a:r>
          </a:p>
          <a:p>
            <a:r>
              <a:rPr lang="ru-RU" dirty="0"/>
              <a:t>•«Кто потерял этот предмет».</a:t>
            </a:r>
          </a:p>
        </p:txBody>
      </p:sp>
    </p:spTree>
    <p:extLst>
      <p:ext uri="{BB962C8B-B14F-4D97-AF65-F5344CB8AC3E}">
        <p14:creationId xmlns:p14="http://schemas.microsoft.com/office/powerpoint/2010/main" val="8784822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980" y="2564904"/>
            <a:ext cx="84554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Использование данного пособия поможет расширить представления детей о трудовых действиях взрослых, сформировать целостное представление о разных профессиях. «Портфель профессий» можно использовать и в качестве </a:t>
            </a:r>
            <a:r>
              <a:rPr lang="ru-RU" sz="2400" dirty="0" err="1"/>
              <a:t>мнемотаблицы</a:t>
            </a:r>
            <a:r>
              <a:rPr lang="ru-RU" sz="2400" dirty="0"/>
              <a:t> для составления рассказов о профессиях. Пособие предназначено как для индивидуальной работы с детьми, так и организации непосредственно образовательной деятельности с подгруппой детей.</a:t>
            </a:r>
          </a:p>
        </p:txBody>
      </p:sp>
    </p:spTree>
    <p:extLst>
      <p:ext uri="{BB962C8B-B14F-4D97-AF65-F5344CB8AC3E}">
        <p14:creationId xmlns:p14="http://schemas.microsoft.com/office/powerpoint/2010/main" val="2500070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6696744" cy="1143000"/>
          </a:xfrm>
        </p:spPr>
        <p:txBody>
          <a:bodyPr/>
          <a:lstStyle/>
          <a:p>
            <a:r>
              <a:rPr lang="ru-RU" sz="36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  <a:endParaRPr lang="ru-RU" sz="3600" b="1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7658856"/>
              </p:ext>
            </p:extLst>
          </p:nvPr>
        </p:nvGraphicFramePr>
        <p:xfrm>
          <a:off x="179512" y="1556792"/>
          <a:ext cx="6768752" cy="4569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1893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6635080" cy="792088"/>
          </a:xfrm>
        </p:spPr>
        <p:txBody>
          <a:bodyPr/>
          <a:lstStyle/>
          <a:p>
            <a:r>
              <a:rPr lang="ru-RU" sz="4000" b="1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на будущее: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5093414"/>
              </p:ext>
            </p:extLst>
          </p:nvPr>
        </p:nvGraphicFramePr>
        <p:xfrm>
          <a:off x="457200" y="1340768"/>
          <a:ext cx="6491064" cy="4785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3846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060848"/>
            <a:ext cx="1327016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45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8092017"/>
              </p:ext>
            </p:extLst>
          </p:nvPr>
        </p:nvGraphicFramePr>
        <p:xfrm>
          <a:off x="323528" y="1988840"/>
          <a:ext cx="8208912" cy="466682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208912"/>
              </a:tblGrid>
              <a:tr h="773349">
                <a:tc>
                  <a:txBody>
                    <a:bodyPr/>
                    <a:lstStyle/>
                    <a:p>
                      <a:pPr marL="91440" marR="248285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  <a:tab pos="685800" algn="l"/>
                        </a:tabLs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Кирилова О.П. Позвольте ребенку выбирать/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М., Эврика, Детский сад – открытое пространство.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349">
                <a:tc>
                  <a:txBody>
                    <a:bodyPr/>
                    <a:lstStyle/>
                    <a:p>
                      <a:pPr marL="91440" marR="248285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  <a:tab pos="685800" algn="l"/>
                        </a:tabLs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Климов Е.А. Психология профессионального самоопределения /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Е.А.Климов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. — Р н/Д, 1996. — С.506.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231">
                <a:tc>
                  <a:txBody>
                    <a:bodyPr/>
                    <a:lstStyle/>
                    <a:p>
                      <a:pPr marL="9144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Комплексная программа развития образования г. Муравленко до 2010 года. Тюмень: Издательство Тюменского государственного университета, 2005.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231">
                <a:tc>
                  <a:txBody>
                    <a:bodyPr/>
                    <a:lstStyle/>
                    <a:p>
                      <a:pPr marL="9144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Красновский Л.И. Опыт ранней профориентации / Л.И. Красновский. // Дошкольное воспитание. — 1991. — №10. — С.39—44.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75">
                <a:tc>
                  <a:txBody>
                    <a:bodyPr/>
                    <a:lstStyle/>
                    <a:p>
                      <a:pPr marL="9144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Логинова В.И. К вопросу о программе ознакомления детей дошкольного возраста с трудом взрослых / В.И. Логинова. // Умственное воспитание детей дошкольного возраста. — Л., 1976. — С.142—153.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934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3314" y="3573016"/>
            <a:ext cx="55270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Спасибо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 внимание!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3821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755470"/>
              </p:ext>
            </p:extLst>
          </p:nvPr>
        </p:nvGraphicFramePr>
        <p:xfrm>
          <a:off x="323528" y="2564904"/>
          <a:ext cx="856895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987824" y="1860135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108781"/>
              </p:ext>
            </p:extLst>
          </p:nvPr>
        </p:nvGraphicFramePr>
        <p:xfrm>
          <a:off x="899592" y="1772816"/>
          <a:ext cx="8136904" cy="53206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841690"/>
                <a:gridCol w="4295214"/>
              </a:tblGrid>
              <a:tr h="3417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/>
                          <a:ea typeface="Times New Roman"/>
                        </a:rPr>
                        <a:t>Показатели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67" marR="666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 Narrow"/>
                          <a:ea typeface="Times New Roman"/>
                        </a:rPr>
                        <a:t>Методики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67" marR="666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10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Осведомленность  о труде взрослых </a:t>
                      </a:r>
                    </a:p>
                  </a:txBody>
                  <a:tcPr marL="66667" marR="666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Опросник  Л. В.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</a:rPr>
                        <a:t>Куцаковой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 «Профессиональная деятельность взрослых»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67" marR="666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46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Ранние профориентационные склонности</a:t>
                      </a:r>
                    </a:p>
                  </a:txBody>
                  <a:tcPr marL="66667" marR="666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Профориетационный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опросник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R="24828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76200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Е. И. Климова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667" marR="666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63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Игровая деятельность (игры профессионально -ориентированного характера)</a:t>
                      </a:r>
                    </a:p>
                  </a:txBody>
                  <a:tcPr marL="66667" marR="666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4828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76200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Педагогическая диагностика В.П. Кондрашова по определению уровня развития игры «Диагностика игровой деятельности» (игры профессионального характера)</a:t>
                      </a:r>
                    </a:p>
                    <a:p>
                      <a:pPr marR="24828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762000" algn="l"/>
                        </a:tabLs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67" marR="666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490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356673858"/>
              </p:ext>
            </p:extLst>
          </p:nvPr>
        </p:nvGraphicFramePr>
        <p:xfrm>
          <a:off x="323528" y="2132856"/>
          <a:ext cx="856895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828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132856"/>
            <a:ext cx="8712968" cy="1008112"/>
          </a:xfrm>
        </p:spPr>
        <p:txBody>
          <a:bodyPr/>
          <a:lstStyle/>
          <a:p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приемы ознакомления детей с трудом взрослых: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545511"/>
            <a:ext cx="2664296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Словесный</a:t>
            </a:r>
            <a:endParaRPr lang="ru-RU" sz="40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G:\SAM_257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2" t="19066"/>
          <a:stretch/>
        </p:blipFill>
        <p:spPr bwMode="auto">
          <a:xfrm>
            <a:off x="23308" y="2804919"/>
            <a:ext cx="3456384" cy="2385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SAM_25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008" y="2791669"/>
            <a:ext cx="3198366" cy="239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татьяна\Desktop\фото\101PHOTO\SAM_2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47391"/>
            <a:ext cx="3454107" cy="21962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13424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437112"/>
            <a:ext cx="6984776" cy="2016224"/>
          </a:xfrm>
        </p:spPr>
        <p:txBody>
          <a:bodyPr/>
          <a:lstStyle/>
          <a:p>
            <a:pPr marL="0" indent="0">
              <a:buNone/>
            </a:pPr>
            <a:r>
              <a:rPr lang="ru-RU" altLang="ru-RU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Наглядный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(рассматривание сюжетных картин, иллюстраций; наблюдения, просмотр мультфильмов и видеороликов и пр.)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3316287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G:\P106083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0"/>
          <a:stretch/>
        </p:blipFill>
        <p:spPr bwMode="auto">
          <a:xfrm>
            <a:off x="3923928" y="1491878"/>
            <a:ext cx="3146904" cy="293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8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3939"/>
            <a:ext cx="3245163" cy="243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364" y="4581128"/>
            <a:ext cx="8507288" cy="2160240"/>
          </a:xfrm>
        </p:spPr>
        <p:txBody>
          <a:bodyPr/>
          <a:lstStyle/>
          <a:p>
            <a:pPr marL="0" indent="0">
              <a:buNone/>
            </a:pPr>
            <a:r>
              <a:rPr lang="ru-RU" altLang="ru-RU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экскурсии, организация 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посильной помощи </a:t>
            </a:r>
            <a:r>
              <a:rPr lang="ru-RU" alt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взрослым, организация 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совместного труда детей </a:t>
            </a:r>
            <a:r>
              <a:rPr lang="ru-RU" alt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возраста со взрослыми и пр.)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7777\Desktop\фото детскй сад\SAM_5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201" y="2203229"/>
            <a:ext cx="336037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7777\Desktop\фото детскй сад\SAM_5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6722"/>
            <a:ext cx="3240359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6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437112"/>
            <a:ext cx="7200800" cy="1905075"/>
          </a:xfrm>
        </p:spPr>
        <p:txBody>
          <a:bodyPr/>
          <a:lstStyle/>
          <a:p>
            <a:pPr marL="0" indent="0">
              <a:buNone/>
            </a:pPr>
            <a:r>
              <a:rPr lang="ru-RU" altLang="ru-RU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(подвижные игры, дидактические, настольно – печатные, сюжетно – ролевые, обыгрывание проблемных ситуаций и пр.)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G:\P10608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3214"/>
            <a:ext cx="3168352" cy="211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SAM_25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0268"/>
            <a:ext cx="2808312" cy="21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SAM_256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9" t="26582" r="684" b="730"/>
          <a:stretch/>
        </p:blipFill>
        <p:spPr bwMode="auto">
          <a:xfrm>
            <a:off x="2195736" y="2474245"/>
            <a:ext cx="3204356" cy="210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85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знакомление дошкольников с трудом взрослых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ознакомление дошкольников с трудом взрослых</Template>
  <TotalTime>976</TotalTime>
  <Words>1140</Words>
  <Application>Microsoft Office PowerPoint</Application>
  <PresentationFormat>Экран (4:3)</PresentationFormat>
  <Paragraphs>93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ознакомление дошкольников с трудом взрослых</vt:lpstr>
      <vt:lpstr>                                                 Выполнила воспитатель 6 группы                                         МБДОУ  д/с № 84                                                                      Чибисова Наталья Александровна</vt:lpstr>
      <vt:lpstr>Презентация PowerPoint</vt:lpstr>
      <vt:lpstr>Презентация PowerPoint</vt:lpstr>
      <vt:lpstr>Мониторинг</vt:lpstr>
      <vt:lpstr>Презентация PowerPoint</vt:lpstr>
      <vt:lpstr>Методы и приемы ознакомления детей с трудом взрослых:  </vt:lpstr>
      <vt:lpstr>Презентация PowerPoint</vt:lpstr>
      <vt:lpstr>Презентация PowerPoint</vt:lpstr>
      <vt:lpstr>Презентация PowerPoint</vt:lpstr>
      <vt:lpstr>Дидактическая игра</vt:lpstr>
      <vt:lpstr>В дошкольной педагогике дидактические игры делятся на три основных вида:</vt:lpstr>
      <vt:lpstr>Игры с предметами</vt:lpstr>
      <vt:lpstr>Настольно-печатные игры</vt:lpstr>
      <vt:lpstr>Словесные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Дидактическое пособие «Портфель профессий» Ильмира Канзафарова  </vt:lpstr>
      <vt:lpstr>Презентация PowerPoint</vt:lpstr>
      <vt:lpstr>Презентация PowerPoint</vt:lpstr>
      <vt:lpstr>Ожидаемые результаты:</vt:lpstr>
      <vt:lpstr>Перспективы на будущее: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Ознакомление дошкольников с трудом взрослых</dc:title>
  <dc:creator>7777</dc:creator>
  <cp:lastModifiedBy>PC</cp:lastModifiedBy>
  <cp:revision>85</cp:revision>
  <dcterms:created xsi:type="dcterms:W3CDTF">2015-10-25T16:46:22Z</dcterms:created>
  <dcterms:modified xsi:type="dcterms:W3CDTF">2017-02-25T08:28:21Z</dcterms:modified>
</cp:coreProperties>
</file>