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8"/>
  </p:notesMasterIdLst>
  <p:handoutMasterIdLst>
    <p:handoutMasterId r:id="rId29"/>
  </p:handoutMasterIdLst>
  <p:sldIdLst>
    <p:sldId id="256" r:id="rId3"/>
    <p:sldId id="270" r:id="rId4"/>
    <p:sldId id="267" r:id="rId5"/>
    <p:sldId id="257" r:id="rId6"/>
    <p:sldId id="271" r:id="rId7"/>
    <p:sldId id="291" r:id="rId8"/>
    <p:sldId id="273" r:id="rId9"/>
    <p:sldId id="274" r:id="rId10"/>
    <p:sldId id="275" r:id="rId11"/>
    <p:sldId id="282" r:id="rId12"/>
    <p:sldId id="283" r:id="rId13"/>
    <p:sldId id="280" r:id="rId14"/>
    <p:sldId id="277" r:id="rId15"/>
    <p:sldId id="278" r:id="rId16"/>
    <p:sldId id="281" r:id="rId17"/>
    <p:sldId id="287" r:id="rId18"/>
    <p:sldId id="288" r:id="rId19"/>
    <p:sldId id="289" r:id="rId20"/>
    <p:sldId id="290" r:id="rId21"/>
    <p:sldId id="266" r:id="rId22"/>
    <p:sldId id="285" r:id="rId23"/>
    <p:sldId id="286" r:id="rId24"/>
    <p:sldId id="279" r:id="rId25"/>
    <p:sldId id="284" r:id="rId26"/>
    <p:sldId id="26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13" autoAdjust="0"/>
  </p:normalViewPr>
  <p:slideViewPr>
    <p:cSldViewPr snapToGrid="0">
      <p:cViewPr varScale="1">
        <p:scale>
          <a:sx n="70" d="100"/>
          <a:sy n="70" d="100"/>
        </p:scale>
        <p:origin x="-73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1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</a:t>
            </a:r>
            <a:r>
              <a:rPr lang="ru-RU" noProof="0" dirty="0"/>
              <a:t>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935E2820-AFE1-45FA-949E-17BDB534E1DC}" type="slidenum">
              <a:rPr lang="en-US" sz="1200" b="0" i="0">
                <a:latin typeface="Euphemia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77542409-6A04-4DC6-AC3A-D3758287A8F2}" type="slidenum">
              <a:rPr lang="en-US" sz="1200" b="0" i="0">
                <a:latin typeface="Euphemia"/>
                <a:ea typeface="+mn-ea"/>
                <a:cs typeface="+mn-cs"/>
              </a:rPr>
              <a:pPr algn="r" defTabSz="914400">
                <a:buNone/>
              </a:pPr>
              <a:t>2</a:t>
            </a:fld>
            <a:endParaRPr lang="en-US" sz="1200" b="0" i="0"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535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77542409-6A04-4DC6-AC3A-D3758287A8F2}" type="slidenum">
              <a:rPr lang="en-US" sz="1200" b="0" i="0">
                <a:latin typeface="Euphemia"/>
                <a:ea typeface="+mn-ea"/>
                <a:cs typeface="+mn-cs"/>
              </a:rPr>
              <a:pPr algn="r" defTabSz="914400">
                <a:buNone/>
              </a:pPr>
              <a:t>4</a:t>
            </a:fld>
            <a:endParaRPr lang="en-US" sz="1200" b="0" i="0"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935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77542409-6A04-4DC6-AC3A-D3758287A8F2}" type="slidenum">
              <a:rPr lang="en-US" sz="1200" b="0" i="0">
                <a:latin typeface="Euphemia"/>
                <a:ea typeface="+mn-ea"/>
                <a:cs typeface="+mn-cs"/>
              </a:rPr>
              <a:pPr algn="r" defTabSz="914400">
                <a:buNone/>
              </a:pPr>
              <a:t>5</a:t>
            </a:fld>
            <a:endParaRPr lang="en-US" sz="1200" b="0" i="0"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845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transition>
    <p:split orient="vert"/>
  </p:transition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</a:t>
            </a:r>
            <a:r>
              <a:rPr lang="ru-RU" noProof="0" dirty="0"/>
              <a:t>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ru-RU" smtClean="0"/>
              <a:pPr/>
              <a:t>12.03.2017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158" y="897725"/>
            <a:ext cx="7924042" cy="279390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800" b="1" dirty="0"/>
              <a:t>Способы развития логического мышления у детей старшего дошкольного </a:t>
            </a:r>
            <a:r>
              <a:rPr lang="ru-RU" sz="4800" b="1" dirty="0" smtClean="0"/>
              <a:t>возраста в условиях ФГОС</a:t>
            </a:r>
            <a:endParaRPr lang="ru-RU" sz="4800" b="0" i="0" dirty="0">
              <a:solidFill>
                <a:srgbClr val="595959"/>
              </a:solidFill>
              <a:latin typeface="Euphemia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83459" y="5823868"/>
            <a:ext cx="8036456" cy="8382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DF5327"/>
                </a:solidFill>
              </a:rPr>
              <a:t> </a:t>
            </a:r>
            <a:endParaRPr lang="ru-RU" sz="2400" b="1" i="0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3241" y="600891"/>
            <a:ext cx="4806541" cy="708382"/>
          </a:xfrm>
        </p:spPr>
        <p:txBody>
          <a:bodyPr/>
          <a:lstStyle/>
          <a:p>
            <a:r>
              <a:rPr lang="ru-RU" b="1" dirty="0" smtClean="0">
                <a:solidFill>
                  <a:srgbClr val="760000"/>
                </a:solidFill>
                <a:latin typeface="Comic Sans MS" pitchFamily="66" charset="0"/>
              </a:rPr>
              <a:t>Квадрат </a:t>
            </a:r>
            <a:r>
              <a:rPr lang="ru-RU" b="1" dirty="0" err="1" smtClean="0">
                <a:solidFill>
                  <a:srgbClr val="760000"/>
                </a:solidFill>
                <a:latin typeface="Comic Sans MS" pitchFamily="66" charset="0"/>
              </a:rPr>
              <a:t>Воскобовича</a:t>
            </a:r>
            <a:endParaRPr lang="ru-RU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P1020328.JPG"/>
          <p:cNvPicPr>
            <a:picLocks noChangeAspect="1"/>
          </p:cNvPicPr>
          <p:nvPr/>
        </p:nvPicPr>
        <p:blipFill>
          <a:blip r:embed="rId2" cstate="print"/>
          <a:srcRect l="1570" r="1570"/>
          <a:stretch>
            <a:fillRect/>
          </a:stretch>
        </p:blipFill>
        <p:spPr>
          <a:xfrm>
            <a:off x="5878285" y="1693710"/>
            <a:ext cx="5385752" cy="3714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P1020330.JPG"/>
          <p:cNvPicPr>
            <a:picLocks noChangeAspect="1"/>
          </p:cNvPicPr>
          <p:nvPr/>
        </p:nvPicPr>
        <p:blipFill>
          <a:blip r:embed="rId3" cstate="print"/>
          <a:srcRect l="20269" t="6667" r="18530" b="2667"/>
          <a:stretch>
            <a:fillRect/>
          </a:stretch>
        </p:blipFill>
        <p:spPr>
          <a:xfrm>
            <a:off x="1188719" y="1785185"/>
            <a:ext cx="3344091" cy="33093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72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337" y="1907178"/>
            <a:ext cx="4319452" cy="32395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42213" y="945270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Лабиринты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P10203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6411" y="1881051"/>
            <a:ext cx="4913953" cy="3282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805749" y="1005840"/>
            <a:ext cx="2909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Головоломки</a:t>
            </a:r>
            <a:endParaRPr lang="ru-RU" sz="32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0550"/>
          <a:stretch/>
        </p:blipFill>
        <p:spPr bwMode="auto">
          <a:xfrm>
            <a:off x="6067897" y="408624"/>
            <a:ext cx="5716360" cy="2977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291862" y="903242"/>
            <a:ext cx="3743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Кубики Никитина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DSCN72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0709" y="1897381"/>
            <a:ext cx="5917474" cy="4438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552246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338" y="638174"/>
            <a:ext cx="4916487" cy="657491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Геометрические бусы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6125" y="714375"/>
            <a:ext cx="3138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Продолжи ряд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DSCN7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6435" y="1711236"/>
            <a:ext cx="4511040" cy="3383280"/>
          </a:xfrm>
          <a:prstGeom prst="rect">
            <a:avLst/>
          </a:prstGeom>
          <a:ln w="1905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P1020331.JPG"/>
          <p:cNvPicPr>
            <a:picLocks noChangeAspect="1"/>
          </p:cNvPicPr>
          <p:nvPr/>
        </p:nvPicPr>
        <p:blipFill>
          <a:blip r:embed="rId3" cstate="print"/>
          <a:srcRect r="5064"/>
          <a:stretch>
            <a:fillRect/>
          </a:stretch>
        </p:blipFill>
        <p:spPr>
          <a:xfrm>
            <a:off x="6492240" y="1698990"/>
            <a:ext cx="4807131" cy="33824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1448838">
            <a:off x="1721849" y="502376"/>
            <a:ext cx="35652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Закономерности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431178">
            <a:off x="8450853" y="1089115"/>
            <a:ext cx="1642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Судоку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P10203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37115">
            <a:off x="927462" y="1297594"/>
            <a:ext cx="5664456" cy="37838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P10203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47470">
            <a:off x="6636388" y="1946366"/>
            <a:ext cx="4401725" cy="38246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1165" y="518159"/>
            <a:ext cx="2278062" cy="67654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Пятнашки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DSCN72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7850" y="1436914"/>
            <a:ext cx="5590903" cy="4193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552246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4461" y="793631"/>
            <a:ext cx="826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Игры с логическими блоками </a:t>
            </a:r>
            <a:r>
              <a:rPr lang="ru-RU" sz="3200" b="1" dirty="0" err="1" smtClean="0">
                <a:solidFill>
                  <a:srgbClr val="760000"/>
                </a:solidFill>
                <a:latin typeface="Comic Sans MS" pitchFamily="66" charset="0"/>
              </a:rPr>
              <a:t>Дьенеша</a:t>
            </a:r>
            <a:endParaRPr lang="ru-RU" sz="32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DSCN7234.JPG"/>
          <p:cNvPicPr>
            <a:picLocks noChangeAspect="1"/>
          </p:cNvPicPr>
          <p:nvPr/>
        </p:nvPicPr>
        <p:blipFill>
          <a:blip r:embed="rId2" cstate="print"/>
          <a:srcRect b="38987"/>
          <a:stretch>
            <a:fillRect/>
          </a:stretch>
        </p:blipFill>
        <p:spPr>
          <a:xfrm>
            <a:off x="2967485" y="1940943"/>
            <a:ext cx="6258679" cy="2863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1983" b="-1589"/>
          <a:stretch/>
        </p:blipFill>
        <p:spPr bwMode="auto">
          <a:xfrm>
            <a:off x="5040270" y="2276752"/>
            <a:ext cx="5421784" cy="2830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75503" y="1371600"/>
            <a:ext cx="3822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60000"/>
                </a:solidFill>
                <a:latin typeface="Comic Sans MS" pitchFamily="66" charset="0"/>
              </a:rPr>
              <a:t> «Раздели фигуры»</a:t>
            </a:r>
            <a:endParaRPr lang="ru-RU" sz="28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1013" y="2276752"/>
            <a:ext cx="203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60000"/>
                </a:solidFill>
                <a:latin typeface="Comic Sans MS" pitchFamily="66" charset="0"/>
              </a:rPr>
              <a:t>«Домино»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4433" y="3209027"/>
            <a:ext cx="2626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60000"/>
                </a:solidFill>
                <a:latin typeface="Comic Sans MS" pitchFamily="66" charset="0"/>
              </a:rPr>
              <a:t>«Второй ряд»</a:t>
            </a: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72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865" y="2398144"/>
            <a:ext cx="3715109" cy="2786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SCN72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0679" y="2982583"/>
            <a:ext cx="3786997" cy="2840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72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44596" y="1587261"/>
            <a:ext cx="4060164" cy="3045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086928" y="1440611"/>
            <a:ext cx="4615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60000"/>
                </a:solidFill>
                <a:latin typeface="Comic Sans MS" pitchFamily="66" charset="0"/>
              </a:rPr>
              <a:t>Игра «Мышки-норушки»</a:t>
            </a:r>
            <a:endParaRPr lang="ru-RU" sz="28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7615" y="879895"/>
            <a:ext cx="5073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60000"/>
                </a:solidFill>
                <a:latin typeface="Comic Sans MS" pitchFamily="66" charset="0"/>
              </a:rPr>
              <a:t>Карточки со свойствами блоков</a:t>
            </a:r>
            <a:endParaRPr lang="ru-RU" sz="24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7221.JPG"/>
          <p:cNvPicPr>
            <a:picLocks noChangeAspect="1"/>
          </p:cNvPicPr>
          <p:nvPr/>
        </p:nvPicPr>
        <p:blipFill rotWithShape="1">
          <a:blip r:embed="rId2" cstate="print"/>
          <a:srcRect t="33623"/>
          <a:stretch/>
        </p:blipFill>
        <p:spPr>
          <a:xfrm>
            <a:off x="7453222" y="1481356"/>
            <a:ext cx="3985404" cy="1984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DSCN7219.JPG"/>
          <p:cNvPicPr>
            <a:picLocks noChangeAspect="1"/>
          </p:cNvPicPr>
          <p:nvPr/>
        </p:nvPicPr>
        <p:blipFill rotWithShape="1">
          <a:blip r:embed="rId3" cstate="print"/>
          <a:srcRect t="30093" r="6911"/>
          <a:stretch/>
        </p:blipFill>
        <p:spPr>
          <a:xfrm>
            <a:off x="4071668" y="2494681"/>
            <a:ext cx="3693908" cy="208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DSCN7230.JPG"/>
          <p:cNvPicPr>
            <a:picLocks noChangeAspect="1"/>
          </p:cNvPicPr>
          <p:nvPr/>
        </p:nvPicPr>
        <p:blipFill rotWithShape="1">
          <a:blip r:embed="rId4" cstate="print"/>
          <a:srcRect t="33129"/>
          <a:stretch/>
        </p:blipFill>
        <p:spPr>
          <a:xfrm>
            <a:off x="575096" y="4203510"/>
            <a:ext cx="4037161" cy="2024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5826" y="2294626"/>
            <a:ext cx="3363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Игра «Заселим домики»</a:t>
            </a:r>
            <a:endParaRPr lang="ru-RU" sz="20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30128" y="1112808"/>
            <a:ext cx="3441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Игра «Раздели фигуры»</a:t>
            </a:r>
            <a:endParaRPr lang="ru-RU" sz="20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7542" y="146565"/>
            <a:ext cx="9372600" cy="12004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595959"/>
                </a:solidFill>
                <a:latin typeface="Euphemia"/>
              </a:rPr>
              <a:t>Цель:</a:t>
            </a:r>
            <a:r>
              <a:rPr lang="ru-RU" sz="2400" dirty="0">
                <a:solidFill>
                  <a:srgbClr val="595959"/>
                </a:solidFill>
                <a:latin typeface="Euphemia"/>
              </a:rPr>
              <a:t> </a:t>
            </a:r>
            <a:r>
              <a:rPr lang="ru-RU" sz="2400" dirty="0" smtClean="0"/>
              <a:t>создать условия </a:t>
            </a:r>
            <a:r>
              <a:rPr lang="ru-RU" sz="2400" dirty="0"/>
              <a:t>для формирования логического мышления у детей </a:t>
            </a:r>
            <a:r>
              <a:rPr lang="ru-RU" sz="2400" dirty="0" smtClean="0"/>
              <a:t>при помощи</a:t>
            </a:r>
            <a:r>
              <a:rPr lang="ru-RU" sz="2400" dirty="0"/>
              <a:t> </a:t>
            </a:r>
            <a:r>
              <a:rPr lang="ru-RU" sz="2400" dirty="0" smtClean="0"/>
              <a:t>развивающих игр </a:t>
            </a:r>
            <a:r>
              <a:rPr lang="ru-RU" sz="2400" dirty="0"/>
              <a:t>и </a:t>
            </a:r>
            <a:r>
              <a:rPr lang="ru-RU" sz="2400" dirty="0" smtClean="0"/>
              <a:t>упражнений.</a:t>
            </a:r>
            <a:endParaRPr lang="ru-RU" sz="2400" b="0" i="0" dirty="0">
              <a:solidFill>
                <a:srgbClr val="595959"/>
              </a:solidFill>
              <a:latin typeface="Euphemia"/>
              <a:ea typeface="+mj-ea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7542" y="1754944"/>
            <a:ext cx="9372600" cy="4114800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2400" b="1" dirty="0"/>
              <a:t>Задачи:</a:t>
            </a:r>
          </a:p>
          <a:p>
            <a:pPr lvl="0"/>
            <a:r>
              <a:rPr lang="ru-RU" sz="2800" i="1" dirty="0" smtClean="0"/>
              <a:t>обучать детей основным логическим операциям: анализу, синтезу, сравнению, отрицанию, классификации, систематизации, ограничению, обобщению, умозаключениям;</a:t>
            </a:r>
          </a:p>
          <a:p>
            <a:pPr lvl="0"/>
            <a:r>
              <a:rPr lang="ru-RU" sz="2800" i="1" dirty="0" smtClean="0"/>
              <a:t> учить детей ориентироваться в пространстве;</a:t>
            </a:r>
          </a:p>
          <a:p>
            <a:pPr lvl="0"/>
            <a:r>
              <a:rPr lang="ru-RU" sz="2800" i="1" dirty="0" smtClean="0"/>
              <a:t>развивать у детей высшие психические функции, умение рассуждать, доказывать;</a:t>
            </a:r>
          </a:p>
          <a:p>
            <a:pPr lvl="0"/>
            <a:r>
              <a:rPr lang="ru-RU" sz="2800" i="1" dirty="0" smtClean="0"/>
              <a:t>воспитывать стремление к преодолению трудностей, уверенность в себе, желания прийти на помощь сверстнику;</a:t>
            </a:r>
          </a:p>
          <a:p>
            <a:pPr lvl="0"/>
            <a:r>
              <a:rPr lang="ru-RU" sz="2800" i="1" dirty="0" smtClean="0"/>
              <a:t>подготовить развивающую среду с учетом возрастных особенностей развития детей этого возраста.</a:t>
            </a:r>
          </a:p>
          <a:p>
            <a:pPr marL="45720" indent="0">
              <a:buClr>
                <a:srgbClr val="595959"/>
              </a:buClr>
              <a:buNone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86953898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7229.JPG"/>
          <p:cNvPicPr>
            <a:picLocks noChangeAspect="1"/>
          </p:cNvPicPr>
          <p:nvPr/>
        </p:nvPicPr>
        <p:blipFill rotWithShape="1">
          <a:blip r:embed="rId2" cstate="print"/>
          <a:srcRect t="36516"/>
          <a:stretch/>
        </p:blipFill>
        <p:spPr>
          <a:xfrm>
            <a:off x="6019823" y="743454"/>
            <a:ext cx="3717984" cy="1770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DSCN7222.JPG"/>
          <p:cNvPicPr>
            <a:picLocks noChangeAspect="1"/>
          </p:cNvPicPr>
          <p:nvPr/>
        </p:nvPicPr>
        <p:blipFill rotWithShape="1">
          <a:blip r:embed="rId3" cstate="print"/>
          <a:srcRect t="29066"/>
          <a:stretch/>
        </p:blipFill>
        <p:spPr>
          <a:xfrm>
            <a:off x="4641010" y="3213432"/>
            <a:ext cx="3758242" cy="1999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DSCN7224.JPG"/>
          <p:cNvPicPr>
            <a:picLocks noChangeAspect="1"/>
          </p:cNvPicPr>
          <p:nvPr/>
        </p:nvPicPr>
        <p:blipFill rotWithShape="1">
          <a:blip r:embed="rId4" cstate="print"/>
          <a:srcRect t="32665"/>
          <a:stretch/>
        </p:blipFill>
        <p:spPr>
          <a:xfrm>
            <a:off x="552090" y="3124916"/>
            <a:ext cx="3873262" cy="1956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7225.JPG"/>
          <p:cNvPicPr>
            <a:picLocks noChangeAspect="1"/>
          </p:cNvPicPr>
          <p:nvPr/>
        </p:nvPicPr>
        <p:blipFill rotWithShape="1">
          <a:blip r:embed="rId5" cstate="print"/>
          <a:srcRect t="31528"/>
          <a:stretch/>
        </p:blipFill>
        <p:spPr>
          <a:xfrm>
            <a:off x="9111811" y="3124916"/>
            <a:ext cx="2349306" cy="2522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595887" y="1043796"/>
            <a:ext cx="3704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Игры с обручами</a:t>
            </a:r>
            <a:endParaRPr lang="ru-RU" sz="32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5281" t="29536"/>
          <a:stretch/>
        </p:blipFill>
        <p:spPr bwMode="auto">
          <a:xfrm>
            <a:off x="2988859" y="1296538"/>
            <a:ext cx="5579707" cy="3514992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132173" y="362465"/>
            <a:ext cx="156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Шашки</a:t>
            </a:r>
            <a:endParaRPr lang="ru-RU" sz="32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0202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60783" y="1919514"/>
            <a:ext cx="5287993" cy="3532379"/>
          </a:xfrm>
          <a:prstGeom prst="rect">
            <a:avLst/>
          </a:prstGeom>
          <a:ln w="190500" cap="sq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863970" y="1000665"/>
            <a:ext cx="6304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Игра «Заколдованные буквы»</a:t>
            </a:r>
            <a:endParaRPr lang="ru-RU" sz="32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7037" y="612322"/>
            <a:ext cx="5402262" cy="6670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«Графические диктанты»: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P1020312.JPG"/>
          <p:cNvPicPr>
            <a:picLocks noChangeAspect="1"/>
          </p:cNvPicPr>
          <p:nvPr/>
        </p:nvPicPr>
        <p:blipFill>
          <a:blip r:embed="rId2" cstate="print"/>
          <a:srcRect l="10330" r="19724"/>
          <a:stretch>
            <a:fillRect/>
          </a:stretch>
        </p:blipFill>
        <p:spPr>
          <a:xfrm>
            <a:off x="3657600" y="1619775"/>
            <a:ext cx="4389120" cy="41068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N72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47495">
            <a:off x="4547838" y="2031283"/>
            <a:ext cx="2553177" cy="3450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SCN72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175">
            <a:off x="6680887" y="492210"/>
            <a:ext cx="3764691" cy="2823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72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85699">
            <a:off x="7768279" y="3080951"/>
            <a:ext cx="3591699" cy="2693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59027" y="963827"/>
            <a:ext cx="357522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«Путаницы»,</a:t>
            </a:r>
          </a:p>
          <a:p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«Найди отличия»,</a:t>
            </a:r>
          </a:p>
          <a:p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«Что лишнее»,</a:t>
            </a:r>
          </a:p>
          <a:p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«Найди два одинаковых рисунка», </a:t>
            </a:r>
          </a:p>
          <a:p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760000"/>
                </a:solidFill>
                <a:latin typeface="Comic Sans MS" pitchFamily="66" charset="0"/>
              </a:rPr>
              <a:t>«Найди недостающие части предметов»</a:t>
            </a:r>
            <a:endParaRPr lang="ru-RU" sz="20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0074" y="2432498"/>
            <a:ext cx="7875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0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Euphemia"/>
                <a:ea typeface="+mj-ea"/>
                <a:cs typeface="+mj-cs"/>
              </a:rPr>
              <a:t>Спасибо за внимание!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824750" y="4390846"/>
            <a:ext cx="7027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Желаю Вам творческих успехов!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56847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7526" y="3113902"/>
            <a:ext cx="2842053" cy="16187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Актуальность выбранной темы: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3770" y="483972"/>
            <a:ext cx="7160870" cy="5529776"/>
          </a:xfrm>
        </p:spPr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ru-RU" dirty="0"/>
              <a:t>Наблюдая за развитием и обучением детей 5 – 7 лет, мной был сделан вывод, что затруднения у детей связаны, как правило, с необходимостью усваивать абстрактные знания, переходить от действия с конкретными предметами, их образами к действию с числами и другими абстрактными понятиями. Такой переход требует развитой умственной деятельности ребенка. Ребенку, овладевшему приемами логического мышления, легче даётся решение задач, у него лучше развито пространственное воображение.</a:t>
            </a:r>
            <a:endParaRPr lang="ru-RU" b="1" dirty="0"/>
          </a:p>
          <a:p>
            <a:pPr marL="45720" indent="0" algn="just">
              <a:buNone/>
            </a:pPr>
            <a:r>
              <a:rPr lang="ru-RU" dirty="0"/>
              <a:t>Поэтому необходимо научить ребенка решать проблемные ситуации, делать определенные выводы, приходить к логическому заключению. Решение логических задач развивает способность выделять существенное, самостоятельно подходить к обобщениям. Овладев логическими операциями (умением рассуждать, анализировать, сравнивать, классифицировать, делать выводы), ребенок становится более внимательным, учится мыслить ясно и четко, умеет в нужный момент сконцентрироваться на сути проблемы, убедить других в своей правоте. Эти умения облегчают дальнейший процесс обучения в школе.</a:t>
            </a:r>
            <a:endParaRPr lang="ru-RU" b="1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088218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5291" y="410243"/>
            <a:ext cx="7809472" cy="1515763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 smtClean="0">
                <a:solidFill>
                  <a:srgbClr val="595959"/>
                </a:solidFill>
                <a:latin typeface="Euphemia"/>
                <a:ea typeface="+mj-ea"/>
                <a:cs typeface="+mj-cs"/>
              </a:rPr>
              <a:t>Для успешного </a:t>
            </a:r>
            <a:r>
              <a:rPr lang="ru-RU" sz="2400" dirty="0" smtClean="0">
                <a:solidFill>
                  <a:srgbClr val="595959"/>
                </a:solidFill>
              </a:rPr>
              <a:t>развития математических представлений и логического мышления в группе была создана соответствующая предметно-развивающая среда</a:t>
            </a:r>
            <a:endParaRPr lang="ru-RU" sz="2400" b="1" i="0" dirty="0">
              <a:solidFill>
                <a:srgbClr val="595959"/>
              </a:solidFill>
              <a:latin typeface="Euphemia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5250" y="2693399"/>
            <a:ext cx="3119509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DSCN71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7274" y="3287876"/>
            <a:ext cx="5486781" cy="15881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2229" y="2664824"/>
            <a:ext cx="3344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60000"/>
                </a:solidFill>
                <a:latin typeface="Comic Sans MS" pitchFamily="66" charset="0"/>
              </a:rPr>
              <a:t>«Числовые домики»</a:t>
            </a:r>
            <a:endParaRPr lang="ru-RU" sz="24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8023" y="2103121"/>
            <a:ext cx="58705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60000"/>
                </a:solidFill>
                <a:latin typeface="Comic Sans MS" pitchFamily="66" charset="0"/>
              </a:rPr>
              <a:t>Центр «Занимательной математики»</a:t>
            </a:r>
            <a:endParaRPr lang="ru-RU" sz="24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9288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72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850623">
            <a:off x="8054981" y="1683591"/>
            <a:ext cx="4129177" cy="3096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600" y="867979"/>
            <a:ext cx="4436083" cy="43781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b="1" dirty="0" smtClean="0"/>
              <a:t>Составлены  картотеки: </a:t>
            </a:r>
            <a:br>
              <a:rPr lang="ru-RU" sz="20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000" dirty="0" smtClean="0"/>
              <a:t>- </a:t>
            </a:r>
            <a:r>
              <a:rPr lang="ru-RU" sz="2000" dirty="0" smtClean="0"/>
              <a:t>«Картотека логических игр</a:t>
            </a:r>
            <a:br>
              <a:rPr lang="ru-RU" sz="2000" dirty="0" smtClean="0"/>
            </a:br>
            <a:r>
              <a:rPr lang="ru-RU" sz="2000" dirty="0" smtClean="0"/>
              <a:t> для развития речи»,   </a:t>
            </a:r>
            <a:br>
              <a:rPr lang="ru-RU" sz="2000" dirty="0" smtClean="0"/>
            </a:br>
            <a:r>
              <a:rPr lang="ru-RU" sz="2000" dirty="0" smtClean="0"/>
              <a:t>            </a:t>
            </a:r>
            <a:br>
              <a:rPr lang="ru-RU" sz="2000" dirty="0" smtClean="0"/>
            </a:br>
            <a:r>
              <a:rPr lang="ru-RU" sz="2000" dirty="0" smtClean="0"/>
              <a:t> - «Картотека логических </a:t>
            </a:r>
            <a:br>
              <a:rPr lang="ru-RU" sz="2000" dirty="0" smtClean="0"/>
            </a:br>
            <a:r>
              <a:rPr lang="ru-RU" sz="2000" dirty="0" smtClean="0"/>
              <a:t>задач для дошкольников»,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- «Картотека игр и небылиц для развития логического мышления»,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«Картотека игр с логическими блоками </a:t>
            </a:r>
            <a:r>
              <a:rPr lang="ru-RU" sz="2000" dirty="0" err="1" smtClean="0"/>
              <a:t>Дьенеша</a:t>
            </a:r>
            <a:r>
              <a:rPr lang="ru-RU" sz="2000" dirty="0" smtClean="0"/>
              <a:t>».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«Картотека карточек для индивидуальной работы с детьми»</a:t>
            </a:r>
            <a:r>
              <a:rPr lang="ru-RU" sz="2400" dirty="0" smtClean="0"/>
              <a:t>.</a:t>
            </a:r>
            <a:endParaRPr lang="ru-RU" sz="2800" i="0" dirty="0">
              <a:solidFill>
                <a:srgbClr val="595959"/>
              </a:solidFill>
              <a:latin typeface="Euphemia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25020">
            <a:off x="4939237" y="1797744"/>
            <a:ext cx="3883037" cy="2912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919742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N7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6583">
            <a:off x="6688183" y="1250768"/>
            <a:ext cx="4567646" cy="3425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DSCN7232.JPG"/>
          <p:cNvPicPr>
            <a:picLocks noChangeAspect="1"/>
          </p:cNvPicPr>
          <p:nvPr/>
        </p:nvPicPr>
        <p:blipFill>
          <a:blip r:embed="rId3" cstate="print"/>
          <a:srcRect t="14476" b="30477"/>
          <a:stretch>
            <a:fillRect/>
          </a:stretch>
        </p:blipFill>
        <p:spPr>
          <a:xfrm>
            <a:off x="718456" y="3050761"/>
            <a:ext cx="6753754" cy="2788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319348" y="1188720"/>
            <a:ext cx="41649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Папки-передвижки</a:t>
            </a:r>
          </a:p>
          <a:p>
            <a:pPr algn="ctr"/>
            <a:r>
              <a:rPr lang="ru-RU" sz="3200" b="1" dirty="0" smtClean="0">
                <a:solidFill>
                  <a:srgbClr val="760000"/>
                </a:solidFill>
                <a:latin typeface="Comic Sans MS" pitchFamily="66" charset="0"/>
              </a:rPr>
              <a:t> для родителей</a:t>
            </a:r>
            <a:endParaRPr lang="ru-RU" sz="3200" b="1" dirty="0">
              <a:solidFill>
                <a:srgbClr val="76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7177" t="22448"/>
          <a:stretch/>
        </p:blipFill>
        <p:spPr bwMode="auto">
          <a:xfrm flipH="1">
            <a:off x="2339555" y="1166085"/>
            <a:ext cx="3433447" cy="21475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r="21938"/>
          <a:stretch/>
        </p:blipFill>
        <p:spPr bwMode="auto">
          <a:xfrm>
            <a:off x="7400925" y="1285874"/>
            <a:ext cx="3093109" cy="2646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6775" y="3638551"/>
            <a:ext cx="3978254" cy="2657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43125" y="504825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Колумбово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яйцо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24850" y="504825"/>
            <a:ext cx="2169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Танграмм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t="30871"/>
          <a:stretch/>
        </p:blipFill>
        <p:spPr bwMode="auto">
          <a:xfrm>
            <a:off x="6417568" y="4476466"/>
            <a:ext cx="3878444" cy="1790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0" y="1940776"/>
            <a:ext cx="4124324" cy="2755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213" r="12390"/>
          <a:stretch>
            <a:fillRect/>
          </a:stretch>
        </p:blipFill>
        <p:spPr bwMode="auto">
          <a:xfrm>
            <a:off x="1523999" y="882378"/>
            <a:ext cx="3609975" cy="2857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 r="8222"/>
          <a:stretch>
            <a:fillRect/>
          </a:stretch>
        </p:blipFill>
        <p:spPr bwMode="auto">
          <a:xfrm>
            <a:off x="2886075" y="3489959"/>
            <a:ext cx="3933825" cy="2863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210175" y="628650"/>
            <a:ext cx="3752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Вьетнамская игра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53300" y="1219200"/>
            <a:ext cx="3847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Монгольская игра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61905" y="600075"/>
            <a:ext cx="5905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«Геометрический планшет»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DSCN72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0787" y="1570806"/>
            <a:ext cx="4471851" cy="3353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7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2868" y="2348047"/>
            <a:ext cx="4428309" cy="3321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3" id="{7909083B-3485-49E7-BBE7-EFD488C62F99}" vid="{B57F6697-5DA8-422E-86BF-20B69A74A1E0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Макет презентации с играющимися детьми (рисованное широкоэкранное изображение)</Template>
  <TotalTime>0</TotalTime>
  <Words>400</Words>
  <Application>Microsoft Office PowerPoint</Application>
  <PresentationFormat>Произвольный</PresentationFormat>
  <Paragraphs>60</Paragraphs>
  <Slides>25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Children Happy 16x9</vt:lpstr>
      <vt:lpstr>Способы развития логического мышления у детей старшего дошкольного возраста в условиях ФГОС</vt:lpstr>
      <vt:lpstr>Цель: создать условия для формирования логического мышления у детей при помощи развивающих игр и упражнений.</vt:lpstr>
      <vt:lpstr>Актуальность выбранной темы:</vt:lpstr>
      <vt:lpstr>Для успешного развития математических представлений и логического мышления в группе была создана соответствующая предметно-развивающая среда</vt:lpstr>
      <vt:lpstr>   Составлены  картотеки:   - «Картотека логических игр  для развития речи»,                  - «Картотека логических  задач для дошкольников»,   - «Картотека игр и небылиц для развития логического мышления»,  - «Картотека игр с логическими блоками Дьенеша».  - «Картотека карточек для индивидуальной работы с детьми».</vt:lpstr>
      <vt:lpstr>Презентация PowerPoint</vt:lpstr>
      <vt:lpstr>Презентация PowerPoint</vt:lpstr>
      <vt:lpstr>Презентация PowerPoint</vt:lpstr>
      <vt:lpstr>Презентация PowerPoint</vt:lpstr>
      <vt:lpstr>Квадрат Воскобовича</vt:lpstr>
      <vt:lpstr>Презентация PowerPoint</vt:lpstr>
      <vt:lpstr>Презентация PowerPoint</vt:lpstr>
      <vt:lpstr>Геометрические бусы</vt:lpstr>
      <vt:lpstr>Презентация PowerPoint</vt:lpstr>
      <vt:lpstr>Пятнашки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«Графические диктанты»: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2017-01-22T14:34:18Z</dcterms:created>
  <dcterms:modified xsi:type="dcterms:W3CDTF">2017-03-12T11:14:17Z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