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5" r:id="rId10"/>
    <p:sldId id="268" r:id="rId11"/>
    <p:sldId id="266" r:id="rId12"/>
    <p:sldId id="271" r:id="rId13"/>
    <p:sldId id="264" r:id="rId14"/>
    <p:sldId id="267" r:id="rId15"/>
    <p:sldId id="269" r:id="rId16"/>
    <p:sldId id="270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95CB0-4D91-4E0A-B8F3-3839A14D60E3}" type="datetimeFigureOut">
              <a:rPr lang="ru-RU" smtClean="0"/>
              <a:pPr/>
              <a:t>20.02.2016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20731-1B62-4684-8F2B-76CF3D570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over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95CB0-4D91-4E0A-B8F3-3839A14D60E3}" type="datetimeFigureOut">
              <a:rPr lang="ru-RU" smtClean="0"/>
              <a:pPr/>
              <a:t>20.02.2016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20731-1B62-4684-8F2B-76CF3D570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95CB0-4D91-4E0A-B8F3-3839A14D60E3}" type="datetimeFigureOut">
              <a:rPr lang="ru-RU" smtClean="0"/>
              <a:pPr/>
              <a:t>20.02.2016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20731-1B62-4684-8F2B-76CF3D570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95CB0-4D91-4E0A-B8F3-3839A14D60E3}" type="datetimeFigureOut">
              <a:rPr lang="ru-RU" smtClean="0"/>
              <a:pPr/>
              <a:t>20.02.2016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20731-1B62-4684-8F2B-76CF3D570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95CB0-4D91-4E0A-B8F3-3839A14D60E3}" type="datetimeFigureOut">
              <a:rPr lang="ru-RU" smtClean="0"/>
              <a:pPr/>
              <a:t>20.02.2016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20731-1B62-4684-8F2B-76CF3D570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over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95CB0-4D91-4E0A-B8F3-3839A14D60E3}" type="datetimeFigureOut">
              <a:rPr lang="ru-RU" smtClean="0"/>
              <a:pPr/>
              <a:t>20.02.2016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20731-1B62-4684-8F2B-76CF3D570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95CB0-4D91-4E0A-B8F3-3839A14D60E3}" type="datetimeFigureOut">
              <a:rPr lang="ru-RU" smtClean="0"/>
              <a:pPr/>
              <a:t>20.02.2016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20731-1B62-4684-8F2B-76CF3D570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95CB0-4D91-4E0A-B8F3-3839A14D60E3}" type="datetimeFigureOut">
              <a:rPr lang="ru-RU" smtClean="0"/>
              <a:pPr/>
              <a:t>20.02.2016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20731-1B62-4684-8F2B-76CF3D570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95CB0-4D91-4E0A-B8F3-3839A14D60E3}" type="datetimeFigureOut">
              <a:rPr lang="ru-RU" smtClean="0"/>
              <a:pPr/>
              <a:t>20.02.2016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20731-1B62-4684-8F2B-76CF3D570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95CB0-4D91-4E0A-B8F3-3839A14D60E3}" type="datetimeFigureOut">
              <a:rPr lang="ru-RU" smtClean="0"/>
              <a:pPr/>
              <a:t>20.02.2016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20731-1B62-4684-8F2B-76CF3D570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95CB0-4D91-4E0A-B8F3-3839A14D60E3}" type="datetimeFigureOut">
              <a:rPr lang="ru-RU" smtClean="0"/>
              <a:pPr/>
              <a:t>20.02.2016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BD20731-1B62-4684-8F2B-76CF3D5705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cover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095CB0-4D91-4E0A-B8F3-3839A14D60E3}" type="datetimeFigureOut">
              <a:rPr lang="ru-RU" smtClean="0"/>
              <a:pPr/>
              <a:t>20.02.2016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D20731-1B62-4684-8F2B-76CF3D57053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cover dir="r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785926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Формирование познавательных УУД на уроках математики.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4357694"/>
            <a:ext cx="7854696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Учитель математики и информатики</a:t>
            </a:r>
          </a:p>
          <a:p>
            <a:r>
              <a:rPr lang="ru-RU" dirty="0" smtClean="0"/>
              <a:t>МКОУ ХМР «ООШ п. </a:t>
            </a:r>
            <a:r>
              <a:rPr lang="ru-RU" dirty="0" err="1" smtClean="0"/>
              <a:t>Пырьях</a:t>
            </a:r>
            <a:r>
              <a:rPr lang="ru-RU" dirty="0" smtClean="0"/>
              <a:t>»</a:t>
            </a:r>
          </a:p>
          <a:p>
            <a:r>
              <a:rPr lang="ru-RU" dirty="0" smtClean="0"/>
              <a:t>Токарев В.А.</a:t>
            </a:r>
          </a:p>
          <a:p>
            <a:r>
              <a:rPr lang="ru-RU" dirty="0" smtClean="0"/>
              <a:t>2016 </a:t>
            </a:r>
            <a:r>
              <a:rPr lang="ru-RU" dirty="0" err="1" smtClean="0"/>
              <a:t>у.г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90" y="214290"/>
            <a:ext cx="887251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>Действия учителя позволяющие сформировать познавательные  УУД: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4824426"/>
          </a:xfrm>
        </p:spPr>
        <p:txBody>
          <a:bodyPr>
            <a:noAutofit/>
          </a:bodyPr>
          <a:lstStyle/>
          <a:p>
            <a:r>
              <a:rPr lang="ru-RU" sz="1800" dirty="0" smtClean="0"/>
              <a:t>1. </a:t>
            </a:r>
            <a:r>
              <a:rPr lang="ru-RU" sz="2000" dirty="0" smtClean="0"/>
              <a:t>Для развития умения оценивать свою работу дети вместе с учителем разрабатывают алгоритм оценивания своего задания. Обращается внимание на развивающую ценность любого задания. Учитель не сравнивает детей между собой, а показывает достижения ребенка по сравнению с его вчерашними достижениями. </a:t>
            </a:r>
          </a:p>
          <a:p>
            <a:r>
              <a:rPr lang="ru-RU" sz="2000" dirty="0" smtClean="0"/>
              <a:t>2. Учитель привлекает детей к открытию новых знаний. Они вместе обсуждают, для чего нужно то или иное знание, как оно пригодится в жизни. </a:t>
            </a:r>
          </a:p>
          <a:p>
            <a:r>
              <a:rPr lang="ru-RU" sz="2000" dirty="0" smtClean="0"/>
              <a:t>3. Учитель обучает детей приемам работы в группах, дети вместе с учителем исследуют, как можно прийти к единому решению в работе в группах, анализируют учебные конфликты и находят совместно пути их решения. </a:t>
            </a:r>
          </a:p>
          <a:p>
            <a:r>
              <a:rPr lang="ru-RU" sz="2000" dirty="0" smtClean="0"/>
              <a:t>4. Учитель на уроке уделяет большое внимание самопроверке детей, обучая их, как можно найти и исправить ошибку. За ошибки не наказывают, объясняя, что все учатся на ошибках. </a:t>
            </a:r>
          </a:p>
          <a:p>
            <a:r>
              <a:rPr lang="ru-RU" sz="2000" dirty="0" smtClean="0"/>
              <a:t>5. Учитель, создавая проблемную ситуацию, обнаруживая противоречивость или недостаточность знаний, вместе с детьми определяет цель урока. </a:t>
            </a:r>
          </a:p>
          <a:p>
            <a:r>
              <a:rPr lang="ru-RU" sz="2000" dirty="0" smtClean="0"/>
              <a:t>6. Учитель включает детей в открытие новых знаний. </a:t>
            </a: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857232"/>
            <a:ext cx="8229600" cy="4389120"/>
          </a:xfrm>
        </p:spPr>
        <p:txBody>
          <a:bodyPr>
            <a:noAutofit/>
          </a:bodyPr>
          <a:lstStyle/>
          <a:p>
            <a:r>
              <a:rPr lang="ru-RU" sz="2000" dirty="0" smtClean="0"/>
              <a:t>7. Учитель учит детей тем навыкам, которые им пригодятся в работе с информацией - пересказу, составлению плана, знакомит с разными источниками, используемыми для поиска информации. Детей учат способам эффективного запоминания. В ходе учебной деятельности развивается память и логические операции мышления детей. Учитель обращает внимание на общие способы действий в той или иной ситуации. </a:t>
            </a:r>
          </a:p>
          <a:p>
            <a:r>
              <a:rPr lang="ru-RU" sz="2000" dirty="0" smtClean="0"/>
              <a:t>8. Учитель учит ребенка делать нравственный выбор в рамках работы с ценностным материалом и его анализом. Учитель использует проектные формы работы на уроке и внеурочной деятельности. </a:t>
            </a:r>
          </a:p>
          <a:p>
            <a:r>
              <a:rPr lang="ru-RU" sz="2000" dirty="0" smtClean="0"/>
              <a:t>9. Учитель показывает и объясняет, за что была поставлена та или иная отметка, учит детей оценивать работу по критериям и самостоятельно выбирать критерии для оценки. Согласно этим критериям учеников учат оценивать и свою работу. </a:t>
            </a:r>
          </a:p>
          <a:p>
            <a:r>
              <a:rPr lang="ru-RU" sz="2000" dirty="0" smtClean="0"/>
              <a:t>10. Учитель учит ребенка ставить цели и искать пути их достижения, а также решения возникающих проблем. Перед началом решения составляется совместный план действий.</a:t>
            </a:r>
          </a:p>
          <a:p>
            <a:endParaRPr lang="ru-RU" sz="20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71490" y="0"/>
            <a:ext cx="887251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Действия учителя позволяющие сформировать познавательные  УУД: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857232"/>
            <a:ext cx="8229600" cy="4389120"/>
          </a:xfrm>
        </p:spPr>
        <p:txBody>
          <a:bodyPr>
            <a:noAutofit/>
          </a:bodyPr>
          <a:lstStyle/>
          <a:p>
            <a:r>
              <a:rPr lang="ru-RU" sz="2000" dirty="0" smtClean="0"/>
              <a:t>11. Учитель учит разным способам выражения своих мыслей, искусству спора, отстаивания собственного мнения, уважения мнения других. </a:t>
            </a:r>
          </a:p>
          <a:p>
            <a:r>
              <a:rPr lang="ru-RU" sz="2000" dirty="0" smtClean="0"/>
              <a:t>12. Учитель организует формы деятельности, в рамках которой дети могли бы усвоить нужные знания и ценностный ряд. </a:t>
            </a:r>
          </a:p>
          <a:p>
            <a:r>
              <a:rPr lang="ru-RU" sz="2000" dirty="0" smtClean="0"/>
              <a:t>13. Учитель и ребенок общаются с позиции сотрудничества; педагог показывает, как распределять роли и обязанности, работая в коллективе. При этом учитель активно включает каждого в учебный процесс, а также поощряет учебное сотрудничество между учениками, учениками и учителем. В их совместной деятельности у учащихся формируются общечеловеческие ценности. </a:t>
            </a:r>
          </a:p>
          <a:p>
            <a:r>
              <a:rPr lang="ru-RU" sz="2000" dirty="0" smtClean="0"/>
              <a:t>14. Учитель и ученики вместе решают возникающие учебные проблемы. Ученикам дается возможность самостоятельно выбирать задания из предложенных. </a:t>
            </a:r>
          </a:p>
          <a:p>
            <a:r>
              <a:rPr lang="ru-RU" sz="2000" dirty="0" smtClean="0"/>
              <a:t>15. Учитель учит детей планировать свою работу и свой досуг. </a:t>
            </a:r>
          </a:p>
          <a:p>
            <a:endParaRPr lang="ru-RU" sz="20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71490" y="0"/>
            <a:ext cx="887251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Действия учителя позволяющие сформировать познавательные  УУД: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714488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ru-RU" sz="2000" b="1" dirty="0" smtClean="0"/>
              <a:t>Работа по группам. </a:t>
            </a:r>
            <a:r>
              <a:rPr lang="ru-RU" sz="2000" dirty="0" smtClean="0"/>
              <a:t>Самостоятельная работа контролирующего характера с учетом дифференциации процесса обучения, с последующей проверкой ответов.</a:t>
            </a:r>
            <a:br>
              <a:rPr lang="ru-RU" sz="2000" dirty="0" smtClean="0"/>
            </a:br>
            <a:r>
              <a:rPr lang="ru-RU" sz="2000" dirty="0" smtClean="0"/>
              <a:t>Учащиеся 1-й  и 2-й групп указывают неравенства, множеством решений которых являются множества, записанные в левом столбце таблицы.</a:t>
            </a:r>
            <a:br>
              <a:rPr lang="ru-RU" sz="2000" dirty="0" smtClean="0"/>
            </a:br>
            <a:r>
              <a:rPr lang="ru-RU" sz="2000" dirty="0" smtClean="0"/>
              <a:t>Для учащихся 3-й и 4-й групп – однотипные неравенства. Указать, какие из множеств являются множествами целочисленных решений неравенств, записанные в левом столбце таблицы.</a:t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00034" y="2786058"/>
          <a:ext cx="8429684" cy="1472184"/>
        </p:xfrm>
        <a:graphic>
          <a:graphicData uri="http://schemas.openxmlformats.org/drawingml/2006/table">
            <a:tbl>
              <a:tblPr/>
              <a:tblGrid>
                <a:gridCol w="364698"/>
                <a:gridCol w="2351955"/>
                <a:gridCol w="1452601"/>
                <a:gridCol w="1500401"/>
                <a:gridCol w="1359656"/>
                <a:gridCol w="1400373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–4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3,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2,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1, 0, 1, 2, 3, 4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–4≤ </a:t>
                      </a: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≤ 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–4≤ </a:t>
                      </a: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≤ 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–4≤ </a:t>
                      </a: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≤ 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|x| ≤ 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1, 0, 1, 2, 3, 4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–1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&lt;</a:t>
                      </a:r>
                      <a:r>
                        <a:rPr lang="en-US" sz="1400" i="1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≤ 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–1≤ </a:t>
                      </a: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≤ 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–1≤ </a:t>
                      </a: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≤ 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|x|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≤ 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2,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1, 0, 1, 2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|x| ≤ 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|x| ≤ 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|x|  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&gt;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|x| ≥ 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5, …, 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|x| ≤ 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|x| ≥ 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|x|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 &lt; 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|x| = 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2,5; …; 4,5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2,5&lt;</a:t>
                      </a: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en-US" sz="1400" i="1">
                          <a:latin typeface="Times New Roman"/>
                          <a:ea typeface="Times New Roman"/>
                          <a:cs typeface="Times New Roman"/>
                        </a:rPr>
                        <a:t>&lt;4,5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2,5&lt;</a:t>
                      </a: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≤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 4,5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2,5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≤</a:t>
                      </a: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en-US" sz="1400" i="1">
                          <a:latin typeface="Times New Roman"/>
                          <a:ea typeface="Times New Roman"/>
                          <a:cs typeface="Times New Roman"/>
                        </a:rPr>
                        <a:t>&lt;4,5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2,5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≤</a:t>
                      </a:r>
                      <a:r>
                        <a:rPr lang="ru-RU" sz="1400" i="1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≤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 4,5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00034" y="4643446"/>
          <a:ext cx="8358246" cy="1472184"/>
        </p:xfrm>
        <a:graphic>
          <a:graphicData uri="http://schemas.openxmlformats.org/drawingml/2006/table">
            <a:tbl>
              <a:tblPr/>
              <a:tblGrid>
                <a:gridCol w="371797"/>
                <a:gridCol w="1447487"/>
                <a:gridCol w="1791311"/>
                <a:gridCol w="1790409"/>
                <a:gridCol w="1529608"/>
                <a:gridCol w="142763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–7 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&lt;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en-US" sz="1400" i="1">
                          <a:latin typeface="Times New Roman"/>
                          <a:ea typeface="Times New Roman"/>
                          <a:cs typeface="Times New Roman"/>
                        </a:rPr>
                        <a:t>&lt;</a:t>
                      </a: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 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–7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6, …, 2, 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–7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6, …, 1,2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6,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5, …, 1, 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3,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2, …, 2, 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–7 ≤  </a:t>
                      </a: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х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≤ 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6,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5, …, 2, 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–7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6, …, 2, 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6,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5, …, 2, 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6,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5, …, 2, 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–7 ≤  </a:t>
                      </a: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en-US" sz="1400" i="1">
                          <a:latin typeface="Times New Roman"/>
                          <a:ea typeface="Times New Roman"/>
                          <a:cs typeface="Times New Roman"/>
                        </a:rPr>
                        <a:t>&lt;</a:t>
                      </a: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 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–7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6, …, 2, 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–7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6, …, 2, 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6,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5, …, 2, 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6,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5, …, 1, 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–7 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&lt; </a:t>
                      </a: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х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≤  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–7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6, …, 2, 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–7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6, …, 2, 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6,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5, …, 1, 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6,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5, …, 2, 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|x|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 &lt;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3,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2,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1, 0, 1, 2, 3, 4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4,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3, …, 1, 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3,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–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2, …, 1, 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3,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–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2, …, 2, 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Коллективное решение с обсуждением ответов.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3891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1.Поставьте знаки &lt;  или  &gt; так, что получилось верное неравенство: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–32 * 28+ (–13);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48 + (–82) * –97;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–13,8 * –1,52 + (–3,48);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При каких значениях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верно равенство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=0 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 сумме чисел –15 и 75 прибавить сумму чисел 782 и –82.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Сумму чисел   –16,8  и   –13,99  увеличить на 13,99.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Представить числа   –12;  1,2  и  –8,5 в виде двух одинаковых слагаемых.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429000"/>
            <a:ext cx="1714512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Тренировочные упражнения с записью в тетрадях и на доске.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1.Угадайте корень уравнения: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 7 +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– 10;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(–3) = 18;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– 16,2 +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0;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=12.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2.Найдите значение выражения: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(а +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 +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а=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18,7;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10,3;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41,4.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229600" cy="1143000"/>
          </a:xfrm>
        </p:spPr>
        <p:txBody>
          <a:bodyPr/>
          <a:lstStyle/>
          <a:p>
            <a:r>
              <a:rPr lang="ru-RU" b="1" dirty="0" smtClean="0"/>
              <a:t>Творческие упражнения.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Сочетание индивидуальной работы учащихся у доски с коллективной работой класса в тетрадях.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Найдите суммы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|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|+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+ |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|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|+|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|,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если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а=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15,2;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4,8.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Найдите сумму и сравните ее с каждым слагаемым, сделайте выводы: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–81,2 + (–18,8);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–81,2 + 18,8;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–81,2 + (–48,2).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Самостоятельная работа.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1142984"/>
          <a:ext cx="7786742" cy="4895865"/>
        </p:xfrm>
        <a:graphic>
          <a:graphicData uri="http://schemas.openxmlformats.org/drawingml/2006/table">
            <a:tbl>
              <a:tblPr/>
              <a:tblGrid>
                <a:gridCol w="3892964"/>
                <a:gridCol w="3893778"/>
              </a:tblGrid>
              <a:tr h="257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Вариант 1</a:t>
                      </a:r>
                      <a:endParaRPr lang="ru-RU" sz="1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72" marR="64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Вариант 2</a:t>
                      </a:r>
                      <a:endParaRPr lang="ru-RU" sz="1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72" marR="64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838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 Вычислите:  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а)  –45 + 14;</a:t>
                      </a:r>
                      <a:endParaRPr lang="ru-RU" sz="10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б) 5,6 + (–2,4);</a:t>
                      </a:r>
                      <a:endParaRPr lang="ru-RU" sz="10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в) – (– 0,6 + 1,9);</a:t>
                      </a:r>
                      <a:endParaRPr lang="ru-RU" sz="10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г) – (–0,26+ 5,74) + 2,42.</a:t>
                      </a:r>
                      <a:endParaRPr lang="ru-RU" sz="1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72" marR="64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1.Вычислите: </a:t>
                      </a:r>
                      <a:endParaRPr lang="ru-RU" sz="10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а)  –59 + 17;</a:t>
                      </a:r>
                      <a:endParaRPr lang="ru-RU" sz="10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б) 2,6 + (–7,3);</a:t>
                      </a:r>
                      <a:endParaRPr lang="ru-RU" sz="10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в) – (4,7 + (–3,5));</a:t>
                      </a:r>
                      <a:endParaRPr lang="ru-RU" sz="10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г) – (–3,36+ 7,64) + 4,12.</a:t>
                      </a:r>
                      <a:endParaRPr lang="ru-RU" sz="1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72" marR="64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838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Какой пример решен неверно?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а) – 11,1 +9,9= – 1,2 ;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б) – 3, 08 + (–1,2)= – 4,28;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в) 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г) .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72" marR="64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2. Какой пример решен верно?</a:t>
                      </a:r>
                      <a:endParaRPr lang="ru-RU" sz="10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а) </a:t>
                      </a:r>
                      <a:endParaRPr lang="ru-RU" sz="10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б) – 11,1+9,9 =1,2;</a:t>
                      </a:r>
                      <a:endParaRPr lang="ru-RU" sz="10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в) 10</a:t>
                      </a:r>
                      <a:endParaRPr lang="ru-RU" sz="10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г) – 3,08 +(–1,2) = –4,3.</a:t>
                      </a:r>
                      <a:endParaRPr lang="ru-RU" sz="1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72" marR="64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0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3. Вычислите, применяя законы сложения</a:t>
                      </a:r>
                      <a:endParaRPr lang="ru-RU" sz="10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–12 + (–19) +28.</a:t>
                      </a:r>
                      <a:endParaRPr lang="ru-RU" sz="1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72" marR="64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3.Вычислите, применяя законы сложения</a:t>
                      </a:r>
                      <a:endParaRPr lang="ru-RU" sz="10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– 56 + 17 + (–27)</a:t>
                      </a:r>
                      <a:endParaRPr lang="ru-RU" sz="1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72" marR="64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0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4. Выполните  сложение и сравните результаты:</a:t>
                      </a:r>
                      <a:endParaRPr lang="ru-RU" sz="10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13+(–6+(–7))  и (13+(–6)) +(–7).</a:t>
                      </a:r>
                      <a:endParaRPr lang="ru-RU" sz="1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72" marR="64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4. Выполните  сложение и сравните результаты:</a:t>
                      </a:r>
                      <a:endParaRPr lang="ru-RU" sz="10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–8+(18+(–7)) и   (–8+18)+( –7).</a:t>
                      </a:r>
                      <a:endParaRPr lang="ru-RU" sz="1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72" marR="64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3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5.Решите уравнение:</a:t>
                      </a:r>
                      <a:endParaRPr lang="ru-RU" sz="10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991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i="1"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 – 7,19 = – 5,14.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72" marR="64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5. Решите уравнение:</a:t>
                      </a:r>
                      <a:endParaRPr lang="ru-RU" sz="10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i="1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 – 5,37 =  – 18,3.</a:t>
                      </a:r>
                      <a:endParaRPr lang="ru-RU" sz="1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72" marR="64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Результат формирования познавательных УУД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38912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выделять тип задач и способы их решения ;</a:t>
            </a:r>
          </a:p>
          <a:p>
            <a:r>
              <a:rPr lang="ru-RU" dirty="0" smtClean="0"/>
              <a:t> осуществлять поиск необходимой информации, которая нужна для решения задач;</a:t>
            </a:r>
          </a:p>
          <a:p>
            <a:r>
              <a:rPr lang="ru-RU" dirty="0" smtClean="0"/>
              <a:t> различать обоснованные и необоснованные суждения;</a:t>
            </a:r>
          </a:p>
          <a:p>
            <a:r>
              <a:rPr lang="ru-RU" dirty="0" smtClean="0"/>
              <a:t> обосновывать этапы решения учебной задачи;</a:t>
            </a:r>
          </a:p>
          <a:p>
            <a:r>
              <a:rPr lang="ru-RU" dirty="0" smtClean="0"/>
              <a:t> производить анализ и преобразование информации;</a:t>
            </a:r>
          </a:p>
          <a:p>
            <a:r>
              <a:rPr lang="ru-RU" dirty="0" smtClean="0"/>
              <a:t> проводить основные мыслительные операции (анализ, синтез, классификации, сравнение, аналогия и т.д.);</a:t>
            </a:r>
          </a:p>
          <a:p>
            <a:r>
              <a:rPr lang="ru-RU" dirty="0" smtClean="0"/>
              <a:t> устанавливать причинно-следственные связи;</a:t>
            </a:r>
          </a:p>
          <a:p>
            <a:r>
              <a:rPr lang="ru-RU" dirty="0" smtClean="0"/>
              <a:t> владеть общим приемом решения задач;</a:t>
            </a:r>
          </a:p>
          <a:p>
            <a:r>
              <a:rPr lang="ru-RU" dirty="0" smtClean="0"/>
              <a:t> создавать и преобразовывать схемы необходимые для решения задач;</a:t>
            </a:r>
          </a:p>
          <a:p>
            <a:r>
              <a:rPr lang="ru-RU" dirty="0" smtClean="0"/>
              <a:t> осуществлять выбор наиболее эффективного способа решения задачи исходя из конкретных условий.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42910" y="857232"/>
            <a:ext cx="7772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alt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Спасибо за внимание!</a:t>
            </a:r>
          </a:p>
        </p:txBody>
      </p:sp>
      <p:pic>
        <p:nvPicPr>
          <p:cNvPr id="5" name="Picture 5" descr="фигуры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72100" y="3214686"/>
            <a:ext cx="37719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Наталия\Desktop\ushinskiy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3673475" cy="532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286248" y="285728"/>
            <a:ext cx="4318002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altLang="ru-RU" sz="3200" b="1" i="1" dirty="0">
                <a:solidFill>
                  <a:srgbClr val="6C422F"/>
                </a:solidFill>
                <a:cs typeface="Times New Roman" pitchFamily="18" charset="0"/>
              </a:rPr>
              <a:t>«Нужно, чтобы дети, по возможности, учились самостоятельно, а учитель руководил этим самостоятельным </a:t>
            </a:r>
          </a:p>
          <a:p>
            <a:pPr algn="r"/>
            <a:r>
              <a:rPr lang="ru-RU" altLang="ru-RU" sz="3200" b="1" i="1" dirty="0">
                <a:solidFill>
                  <a:srgbClr val="6C422F"/>
                </a:solidFill>
                <a:cs typeface="Times New Roman" pitchFamily="18" charset="0"/>
              </a:rPr>
              <a:t>процессом и давал </a:t>
            </a:r>
          </a:p>
          <a:p>
            <a:pPr algn="r"/>
            <a:r>
              <a:rPr lang="ru-RU" altLang="ru-RU" sz="3200" b="1" i="1" dirty="0">
                <a:solidFill>
                  <a:srgbClr val="6C422F"/>
                </a:solidFill>
                <a:cs typeface="Times New Roman" pitchFamily="18" charset="0"/>
              </a:rPr>
              <a:t>для него материал»</a:t>
            </a:r>
            <a:r>
              <a:rPr lang="ru-RU" altLang="ru-RU" sz="3200" b="1" dirty="0">
                <a:solidFill>
                  <a:srgbClr val="6C422F"/>
                </a:solidFill>
                <a:cs typeface="Times New Roman" pitchFamily="18" charset="0"/>
              </a:rPr>
              <a:t>   </a:t>
            </a:r>
          </a:p>
          <a:p>
            <a:pPr algn="r"/>
            <a:r>
              <a:rPr lang="ru-RU" altLang="ru-RU" sz="3200" b="1" dirty="0">
                <a:solidFill>
                  <a:srgbClr val="6C422F"/>
                </a:solidFill>
                <a:cs typeface="Times New Roman" pitchFamily="18" charset="0"/>
              </a:rPr>
              <a:t> К.Д. Ушинский</a:t>
            </a:r>
            <a:endParaRPr lang="ru-RU" altLang="ru-RU" sz="3200" b="1" dirty="0">
              <a:solidFill>
                <a:srgbClr val="6C422F"/>
              </a:solidFill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00174"/>
            <a:ext cx="8229600" cy="43891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Приоритетной целью школьного образования, вместо простой передачи знаний, умений и навыков от учителя к ученику, становится развитие способности ученика самостоятельно ставить учебные цели, проектировать пути их реализации, контролировать и оценивать свои достижения, иначе говоря – формирование умения учиться. Учащийся сам должен стать "архитектором и строителем" образовательного процесса. Достижение этой цели становится возможным благодаря формированию системы универсальных учебных действий.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928670"/>
            <a:ext cx="892971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Формирование познавательных УУД: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389120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-   через знакомство с методами изучения окружающего мира, которое происходит через наблюдение, сравнение, измерение, моделирование и способами представления информации</a:t>
            </a:r>
          </a:p>
          <a:p>
            <a:pPr algn="just"/>
            <a:r>
              <a:rPr lang="ru-RU" dirty="0" smtClean="0"/>
              <a:t>-  формирование на доступном уровне умений работать с информацией (в текстах, рисунках, схемах, в моделях, таблицах, диаграммах);</a:t>
            </a:r>
          </a:p>
          <a:p>
            <a:pPr algn="just"/>
            <a:r>
              <a:rPr lang="ru-RU" dirty="0" smtClean="0"/>
              <a:t>- формирование навыков самостоятельной, индивидуальной и коллективной работы: взаимоконтроля и самопроверки, обсуждение информации и самооценки.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07167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/>
              <a:t>Познавательные универсальные учебные действия включают: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928934"/>
            <a:ext cx="8229600" cy="342234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ru-RU" b="1" dirty="0" err="1" smtClean="0"/>
              <a:t>общеучебные</a:t>
            </a:r>
            <a:r>
              <a:rPr lang="ru-RU" b="1" dirty="0" smtClean="0"/>
              <a:t>, </a:t>
            </a:r>
          </a:p>
          <a:p>
            <a:pPr lvl="0">
              <a:lnSpc>
                <a:spcPct val="150000"/>
              </a:lnSpc>
            </a:pPr>
            <a:r>
              <a:rPr lang="ru-RU" b="1" dirty="0" smtClean="0"/>
              <a:t>логические, </a:t>
            </a:r>
          </a:p>
          <a:p>
            <a:pPr lvl="0">
              <a:lnSpc>
                <a:spcPct val="150000"/>
              </a:lnSpc>
            </a:pPr>
            <a:r>
              <a:rPr lang="ru-RU" b="1" dirty="0" smtClean="0"/>
              <a:t>знаково-символические действия, </a:t>
            </a:r>
          </a:p>
          <a:p>
            <a:pPr lvl="0">
              <a:lnSpc>
                <a:spcPct val="150000"/>
              </a:lnSpc>
            </a:pPr>
            <a:r>
              <a:rPr lang="ru-RU" b="1" dirty="0" smtClean="0"/>
              <a:t>постановку и решение проблемы.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 smtClean="0"/>
              <a:t>Общеучебные</a:t>
            </a:r>
            <a:r>
              <a:rPr lang="ru-RU" b="1" i="1" dirty="0" smtClean="0"/>
              <a:t> действия: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857232"/>
            <a:ext cx="9001156" cy="4389120"/>
          </a:xfrm>
        </p:spPr>
        <p:txBody>
          <a:bodyPr>
            <a:noAutofit/>
          </a:bodyPr>
          <a:lstStyle/>
          <a:p>
            <a:pPr lvl="0"/>
            <a:r>
              <a:rPr lang="ru-RU" sz="2000" dirty="0" smtClean="0"/>
              <a:t>самостоятельное выделение и формулирование познавательной цели;</a:t>
            </a:r>
          </a:p>
          <a:p>
            <a:pPr lvl="0"/>
            <a:r>
              <a:rPr lang="ru-RU" sz="2000" dirty="0" smtClean="0"/>
              <a:t>поиск    и    выделение    необходимой    информации; применение методов информационного поиска,  в том числе с помощью компьютерных средств; </a:t>
            </a:r>
          </a:p>
          <a:p>
            <a:pPr lvl="0"/>
            <a:r>
              <a:rPr lang="ru-RU" sz="2000" dirty="0" smtClean="0"/>
              <a:t>структурирование знаний;      </a:t>
            </a:r>
          </a:p>
          <a:p>
            <a:pPr lvl="0"/>
            <a:r>
              <a:rPr lang="ru-RU" sz="2000" dirty="0" smtClean="0"/>
              <a:t>осознанное   и   произвольное   построение   речевого высказывания в устной и письменной форме;</a:t>
            </a:r>
          </a:p>
          <a:p>
            <a:pPr lvl="0"/>
            <a:r>
              <a:rPr lang="ru-RU" sz="2000" dirty="0" smtClean="0"/>
              <a:t>выбор   наиболее   эффективных   способов   решения задач в зависимости от конкретных условий; </a:t>
            </a:r>
          </a:p>
          <a:p>
            <a:pPr lvl="0"/>
            <a:r>
              <a:rPr lang="ru-RU" sz="2000" dirty="0" smtClean="0"/>
              <a:t>рефлексия способов и условий действия, контроль и оценка процесса и результатов деятельности;</a:t>
            </a:r>
          </a:p>
          <a:p>
            <a:pPr lvl="0"/>
            <a:r>
              <a:rPr lang="ru-RU" sz="2000" dirty="0" smtClean="0"/>
              <a:t>смысловое чтение; извлечение необходимой информации    из    прослушанных    текстов    различных жанров;    определение    основной    и    второстепенной информации;   понимание   и   адекватная   оценка  языка средств массовой информации;</a:t>
            </a:r>
          </a:p>
          <a:p>
            <a:pPr lvl="0"/>
            <a:r>
              <a:rPr lang="ru-RU" sz="2000" dirty="0" smtClean="0"/>
              <a:t>постановка и формулирование проблемы, самостоятельное создание алгоритмов деятельности при решении проблем творческого и поискового характера.</a:t>
            </a: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Логические универсальные действия: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38912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анализ    объектов    с    целью    выделения    признаков (существенных и несущественных);</a:t>
            </a:r>
          </a:p>
          <a:p>
            <a:pPr lvl="0"/>
            <a:r>
              <a:rPr lang="ru-RU" dirty="0" smtClean="0"/>
              <a:t>синтез — составление целого из частей, в том числе самостоятельное достраивание с восполнением недостающих компонентов;</a:t>
            </a:r>
          </a:p>
          <a:p>
            <a:pPr lvl="0"/>
            <a:r>
              <a:rPr lang="ru-RU" dirty="0" smtClean="0"/>
              <a:t>выбор     оснований    и    критериев    для    сравнения, классификации объектов; </a:t>
            </a:r>
          </a:p>
          <a:p>
            <a:pPr lvl="0"/>
            <a:r>
              <a:rPr lang="ru-RU" dirty="0" smtClean="0"/>
              <a:t>подведение под понятие, выведение следствий;</a:t>
            </a:r>
          </a:p>
          <a:p>
            <a:pPr lvl="0"/>
            <a:r>
              <a:rPr lang="ru-RU" dirty="0" smtClean="0"/>
              <a:t>установление причинно-следственных связей; </a:t>
            </a:r>
          </a:p>
          <a:p>
            <a:pPr lvl="0"/>
            <a:r>
              <a:rPr lang="ru-RU" dirty="0" smtClean="0"/>
              <a:t>построение логической цепи рассуждений;</a:t>
            </a:r>
          </a:p>
          <a:p>
            <a:pPr lvl="0"/>
            <a:r>
              <a:rPr lang="ru-RU" dirty="0" smtClean="0"/>
              <a:t>доказательство;</a:t>
            </a:r>
          </a:p>
          <a:p>
            <a:pPr lvl="0"/>
            <a:r>
              <a:rPr lang="ru-RU" dirty="0" smtClean="0"/>
              <a:t>выдвижение гипотез и их обоснование.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7144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Постановка и решение проблемы: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643182"/>
            <a:ext cx="8229600" cy="4389120"/>
          </a:xfrm>
        </p:spPr>
        <p:txBody>
          <a:bodyPr/>
          <a:lstStyle/>
          <a:p>
            <a:pPr lvl="0">
              <a:lnSpc>
                <a:spcPct val="200000"/>
              </a:lnSpc>
            </a:pPr>
            <a:r>
              <a:rPr lang="ru-RU" b="1" dirty="0" smtClean="0"/>
              <a:t>формулирование проблемы; самостоятельное создание способов решения проблем творческого и поискового характера.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Знаково-символические действия: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Моделирование  – преобразование объекта в  модель, где  выделены существенные    характеристики    объекта    (пространственно-графическая или знаково-символическая).</a:t>
            </a:r>
          </a:p>
          <a:p>
            <a:pPr lvl="0"/>
            <a:r>
              <a:rPr lang="ru-RU" dirty="0" smtClean="0"/>
              <a:t>Преобразование модели с целью выявления общих законов. Умение использовать </a:t>
            </a:r>
            <a:r>
              <a:rPr lang="ru-RU" dirty="0" err="1" smtClean="0"/>
              <a:t>знаково</a:t>
            </a:r>
            <a:r>
              <a:rPr lang="ru-RU" dirty="0" smtClean="0"/>
              <a:t> - символические средства для обработки информации и осуществлять </a:t>
            </a:r>
            <a:r>
              <a:rPr lang="ru-RU" dirty="0" err="1" smtClean="0"/>
              <a:t>еѐ </a:t>
            </a:r>
            <a:r>
              <a:rPr lang="ru-RU" dirty="0" smtClean="0"/>
              <a:t>переработку для дальнейшего применения также является важным аспектом в изучении математики.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</TotalTime>
  <Words>1990</Words>
  <Application>Microsoft Office PowerPoint</Application>
  <PresentationFormat>Экран (4:3)</PresentationFormat>
  <Paragraphs>201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Формирование познавательных УУД на уроках математики. </vt:lpstr>
      <vt:lpstr>Слайд 2</vt:lpstr>
      <vt:lpstr>Слайд 3</vt:lpstr>
      <vt:lpstr>Формирование познавательных УУД: </vt:lpstr>
      <vt:lpstr>Познавательные универсальные учебные действия включают: </vt:lpstr>
      <vt:lpstr>Общеучебные действия: </vt:lpstr>
      <vt:lpstr>Логические универсальные действия:  </vt:lpstr>
      <vt:lpstr>Постановка и решение проблемы:  </vt:lpstr>
      <vt:lpstr>Знаково-символические действия:         </vt:lpstr>
      <vt:lpstr>Действия учителя позволяющие сформировать познавательные  УУД: </vt:lpstr>
      <vt:lpstr>Слайд 11</vt:lpstr>
      <vt:lpstr>Слайд 12</vt:lpstr>
      <vt:lpstr>Работа по группам. Самостоятельная работа контролирующего характера с учетом дифференциации процесса обучения, с последующей проверкой ответов. Учащиеся 1-й  и 2-й групп указывают неравенства, множеством решений которых являются множества, записанные в левом столбце таблицы. Для учащихся 3-й и 4-й групп – однотипные неравенства. Указать, какие из множеств являются множествами целочисленных решений неравенств, записанные в левом столбце таблицы. </vt:lpstr>
      <vt:lpstr>Коллективное решение с обсуждением ответов. </vt:lpstr>
      <vt:lpstr>Тренировочные упражнения с записью в тетрадях и на доске. </vt:lpstr>
      <vt:lpstr>Творческие упражнения. </vt:lpstr>
      <vt:lpstr>Самостоятельная работа. </vt:lpstr>
      <vt:lpstr>Результат формирования познавательных УУД </vt:lpstr>
      <vt:lpstr>Слайд 19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познавательных УУД на уроках математики.</dc:title>
  <dc:creator>Слава</dc:creator>
  <cp:lastModifiedBy>Слава</cp:lastModifiedBy>
  <cp:revision>6</cp:revision>
  <dcterms:created xsi:type="dcterms:W3CDTF">2016-02-19T20:13:46Z</dcterms:created>
  <dcterms:modified xsi:type="dcterms:W3CDTF">2016-02-20T02:43:46Z</dcterms:modified>
</cp:coreProperties>
</file>