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62" r:id="rId5"/>
    <p:sldId id="263" r:id="rId6"/>
    <p:sldId id="257" r:id="rId7"/>
    <p:sldId id="264" r:id="rId8"/>
    <p:sldId id="260" r:id="rId9"/>
    <p:sldId id="265" r:id="rId10"/>
    <p:sldId id="266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2" d="100"/>
          <a:sy n="42" d="100"/>
        </p:scale>
        <p:origin x="-132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Рисунок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3" descr="C:\Users\User\Desktop\Рисунок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77780" y="-1701316"/>
            <a:ext cx="504056" cy="80283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Picture 12" descr="http://img-fotki.yandex.ru/get/6739/230148220.8f/0_14df9c_a9784a33_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669157" cy="6858000"/>
          </a:xfrm>
          <a:prstGeom prst="rect">
            <a:avLst/>
          </a:prstGeom>
          <a:noFill/>
        </p:spPr>
      </p:pic>
      <p:pic>
        <p:nvPicPr>
          <p:cNvPr id="14" name="Picture 3" descr="C:\Users\User\Desktop\Рисунок12.png"/>
          <p:cNvPicPr>
            <a:picLocks noChangeAspect="1" noChangeArrowheads="1"/>
          </p:cNvPicPr>
          <p:nvPr/>
        </p:nvPicPr>
        <p:blipFill>
          <a:blip r:embed="rId5" cstate="email"/>
          <a:srcRect b="-990"/>
          <a:stretch>
            <a:fillRect/>
          </a:stretch>
        </p:blipFill>
        <p:spPr bwMode="auto">
          <a:xfrm>
            <a:off x="611560" y="0"/>
            <a:ext cx="576064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499992" y="-4499992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536504" y="2241375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4" descr="C:\Users\User\Desktop\Рисунок13.pn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8999984" y="0"/>
            <a:ext cx="144016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32656"/>
            <a:ext cx="7628384" cy="1470025"/>
          </a:xfrm>
        </p:spPr>
        <p:txBody>
          <a:bodyPr>
            <a:normAutofit/>
          </a:bodyPr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2636912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Рисунок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3" descr="C:\Users\User\Desktop\Рисунок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77780" y="-1701316"/>
            <a:ext cx="504056" cy="80283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12" descr="http://img-fotki.yandex.ru/get/6739/230148220.8f/0_14df9c_a9784a33_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669157" cy="6858000"/>
          </a:xfrm>
          <a:prstGeom prst="rect">
            <a:avLst/>
          </a:prstGeom>
          <a:noFill/>
        </p:spPr>
      </p:pic>
      <p:pic>
        <p:nvPicPr>
          <p:cNvPr id="10" name="Picture 3" descr="C:\Users\User\Desktop\Рисунок12.png"/>
          <p:cNvPicPr>
            <a:picLocks noChangeAspect="1" noChangeArrowheads="1"/>
          </p:cNvPicPr>
          <p:nvPr/>
        </p:nvPicPr>
        <p:blipFill>
          <a:blip r:embed="rId5" cstate="email"/>
          <a:srcRect b="-990"/>
          <a:stretch>
            <a:fillRect/>
          </a:stretch>
        </p:blipFill>
        <p:spPr bwMode="auto">
          <a:xfrm>
            <a:off x="611560" y="0"/>
            <a:ext cx="576064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499992" y="-4499992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536504" y="2241375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Picture 4" descr="C:\Users\User\Desktop\Рисунок13.pn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8999984" y="0"/>
            <a:ext cx="144016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64904"/>
            <a:ext cx="7700392" cy="2808312"/>
          </a:xfrm>
        </p:spPr>
        <p:txBody>
          <a:bodyPr anchor="t">
            <a:normAutofit/>
          </a:bodyPr>
          <a:lstStyle>
            <a:lvl1pPr algn="ctr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9632" y="548680"/>
            <a:ext cx="7700392" cy="1500187"/>
          </a:xfrm>
        </p:spPr>
        <p:txBody>
          <a:bodyPr anchor="b"/>
          <a:lstStyle>
            <a:lvl1pPr marL="0" indent="0" algn="ctr">
              <a:buNone/>
              <a:defRPr sz="32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27584" y="1600200"/>
            <a:ext cx="396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388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Рисунок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3" descr="C:\Users\User\Desktop\Рисунок1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877780" y="-1701316"/>
            <a:ext cx="504056" cy="802838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Picture 12" descr="http://img-fotki.yandex.ru/get/6739/230148220.8f/0_14df9c_a9784a33_M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669157" cy="6858000"/>
          </a:xfrm>
          <a:prstGeom prst="rect">
            <a:avLst/>
          </a:prstGeom>
          <a:noFill/>
        </p:spPr>
      </p:pic>
      <p:pic>
        <p:nvPicPr>
          <p:cNvPr id="9" name="Picture 3" descr="C:\Users\User\Desktop\Рисунок12.png"/>
          <p:cNvPicPr>
            <a:picLocks noChangeAspect="1" noChangeArrowheads="1"/>
          </p:cNvPicPr>
          <p:nvPr/>
        </p:nvPicPr>
        <p:blipFill>
          <a:blip r:embed="rId5" cstate="email"/>
          <a:srcRect b="-990"/>
          <a:stretch>
            <a:fillRect/>
          </a:stretch>
        </p:blipFill>
        <p:spPr bwMode="auto">
          <a:xfrm>
            <a:off x="611560" y="0"/>
            <a:ext cx="576064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499992" y="-4499992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4" descr="C:\Users\User\Desktop\Рисунок13.pn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 rot="5400000" flipH="1">
            <a:off x="4536504" y="2241375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4" descr="C:\Users\User\Desktop\Рисунок13.pn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8999984" y="0"/>
            <a:ext cx="144016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509520" cy="1143000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3050"/>
            <a:ext cx="26379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435100"/>
            <a:ext cx="26379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Рисунок11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4" descr="C:\Users\User\Desktop\Рисунок13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5400000" flipH="1">
            <a:off x="4499992" y="-4527376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Picture 4" descr="C:\Users\User\Desktop\Рисунок13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 rot="5400000" flipH="1">
            <a:off x="4536504" y="2241375"/>
            <a:ext cx="144016" cy="9144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Picture 3" descr="C:\Users\User\Desktop\Рисунок12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517525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1" name="Picture 4" descr="C:\Users\User\Desktop\Рисунок13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611561" y="0"/>
            <a:ext cx="144016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Picture 4" descr="C:\Users\User\Desktop\Рисунок13.png"/>
          <p:cNvPicPr>
            <a:picLocks noChangeAspect="1" noChangeArrowheads="1"/>
          </p:cNvPicPr>
          <p:nvPr/>
        </p:nvPicPr>
        <p:blipFill>
          <a:blip r:embed="rId15" cstate="email">
            <a:lum bright="10000"/>
          </a:blip>
          <a:srcRect/>
          <a:stretch>
            <a:fillRect/>
          </a:stretch>
        </p:blipFill>
        <p:spPr bwMode="auto">
          <a:xfrm>
            <a:off x="8999984" y="0"/>
            <a:ext cx="144016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648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600200"/>
            <a:ext cx="8064896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59983-5089-42A4-8FC3-6AFB47E4FBAE}" type="datetimeFigureOut">
              <a:rPr lang="ru-RU" smtClean="0"/>
              <a:pPr/>
              <a:t>29.11.2016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6FAE0-6267-4337-9ECF-BB1202BCF9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1430"/>
          <a:solidFill>
            <a:srgbClr val="220D0C"/>
          </a:solidFill>
          <a:effectLst>
            <a:outerShdw blurRad="50800" dist="39000" dir="5460000" algn="tl">
              <a:srgbClr val="000000">
                <a:alpha val="3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be-ll/post335391547" TargetMode="External"/><Relationship Id="rId2" Type="http://schemas.openxmlformats.org/officeDocument/2006/relationships/hyperlink" Target="http://www.pegarose.com/wp-content/uploads/2011/03/franquicia1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8276456" cy="14700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400" spc="150" dirty="0" smtClean="0">
                <a:ln w="11430"/>
                <a:solidFill>
                  <a:srgbClr val="F8F8F8"/>
                </a:solidFill>
                <a:effectLst/>
                <a:latin typeface="Georgia" pitchFamily="18" charset="0"/>
              </a:rPr>
              <a:t>Внеурочная деятельность</a:t>
            </a:r>
            <a:endParaRPr lang="ru-RU" sz="4400" spc="150" dirty="0">
              <a:ln w="11430"/>
              <a:solidFill>
                <a:srgbClr val="F8F8F8"/>
              </a:solidFill>
              <a:effectLst/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636912"/>
            <a:ext cx="7776864" cy="2232248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900" dirty="0">
                <a:effectLst/>
                <a:latin typeface="Georgia" pitchFamily="18" charset="0"/>
                <a:ea typeface="Calibri"/>
                <a:cs typeface="Times New Roman"/>
              </a:rPr>
              <a:t>как средство формирования социальной компетентности учащихся </a:t>
            </a:r>
            <a:endParaRPr lang="ru-RU" sz="3000" dirty="0">
              <a:effectLst/>
              <a:latin typeface="Georgia" pitchFamily="18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Picture 6" descr="http://www.pegarose.com/wp-content/uploads/2011/03/franquicia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CFC">
                  <a:alpha val="99608"/>
                </a:srgbClr>
              </a:clrFrom>
              <a:clrTo>
                <a:srgbClr val="FCFCFC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lum contrast="-40000"/>
          </a:blip>
          <a:srcRect/>
          <a:stretch>
            <a:fillRect/>
          </a:stretch>
        </p:blipFill>
        <p:spPr bwMode="auto">
          <a:xfrm>
            <a:off x="971600" y="4477569"/>
            <a:ext cx="1800200" cy="238043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91880" y="5700312"/>
            <a:ext cx="5371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i="1" dirty="0" smtClean="0">
                <a:solidFill>
                  <a:srgbClr val="7030A0"/>
                </a:solidFill>
                <a:latin typeface="Mistral" pitchFamily="66" charset="0"/>
              </a:rPr>
              <a:t>Презентацию подготовила учитель русского языка и литературы</a:t>
            </a:r>
          </a:p>
          <a:p>
            <a:pPr algn="r"/>
            <a:r>
              <a:rPr lang="ru-RU" i="1" dirty="0" smtClean="0">
                <a:solidFill>
                  <a:srgbClr val="7030A0"/>
                </a:solidFill>
                <a:latin typeface="Mistral" pitchFamily="66" charset="0"/>
              </a:rPr>
              <a:t>МБОУ «</a:t>
            </a:r>
            <a:r>
              <a:rPr lang="ru-RU" i="1" dirty="0" err="1" smtClean="0">
                <a:solidFill>
                  <a:srgbClr val="7030A0"/>
                </a:solidFill>
                <a:latin typeface="Mistral" pitchFamily="66" charset="0"/>
              </a:rPr>
              <a:t>Мужевская</a:t>
            </a:r>
            <a:r>
              <a:rPr lang="ru-RU" i="1" dirty="0" smtClean="0">
                <a:solidFill>
                  <a:srgbClr val="7030A0"/>
                </a:solidFill>
                <a:latin typeface="Mistral" pitchFamily="66" charset="0"/>
              </a:rPr>
              <a:t> СОШ им. </a:t>
            </a:r>
            <a:r>
              <a:rPr lang="ru-RU" i="1" dirty="0" err="1" smtClean="0">
                <a:solidFill>
                  <a:srgbClr val="7030A0"/>
                </a:solidFill>
                <a:latin typeface="Mistral" pitchFamily="66" charset="0"/>
              </a:rPr>
              <a:t>Н.В.Архангельского</a:t>
            </a:r>
            <a:r>
              <a:rPr lang="ru-RU" i="1" dirty="0" smtClean="0">
                <a:solidFill>
                  <a:srgbClr val="7030A0"/>
                </a:solidFill>
                <a:latin typeface="Mistral" pitchFamily="66" charset="0"/>
              </a:rPr>
              <a:t>»</a:t>
            </a:r>
          </a:p>
          <a:p>
            <a:pPr algn="r"/>
            <a:r>
              <a:rPr lang="ru-RU" i="1" dirty="0" smtClean="0">
                <a:solidFill>
                  <a:srgbClr val="7030A0"/>
                </a:solidFill>
                <a:latin typeface="Mistral" pitchFamily="66" charset="0"/>
              </a:rPr>
              <a:t>Юдинцева Н.И</a:t>
            </a:r>
            <a:r>
              <a:rPr lang="ru-RU" i="1" dirty="0" smtClean="0">
                <a:latin typeface="Mistral" pitchFamily="66" charset="0"/>
              </a:rPr>
              <a:t>.</a:t>
            </a:r>
            <a:endParaRPr lang="ru-RU" i="1" dirty="0">
              <a:latin typeface="Mistral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0648"/>
            <a:ext cx="8064896" cy="5832648"/>
          </a:xfrm>
        </p:spPr>
        <p:txBody>
          <a:bodyPr>
            <a:normAutofit/>
          </a:bodyPr>
          <a:lstStyle/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i="1" dirty="0" smtClean="0">
              <a:latin typeface="Verdana"/>
              <a:ea typeface="Calibri"/>
              <a:cs typeface="Times New Roman"/>
            </a:endParaRPr>
          </a:p>
          <a:p>
            <a:pPr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i="1" dirty="0" smtClean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Таким </a:t>
            </a:r>
            <a:r>
              <a:rPr lang="ru-RU" sz="2800" i="1" dirty="0">
                <a:solidFill>
                  <a:srgbClr val="7030A0"/>
                </a:solidFill>
                <a:latin typeface="Verdana"/>
                <a:ea typeface="Calibri"/>
                <a:cs typeface="Times New Roman"/>
              </a:rPr>
              <a:t>образом, социальная компетентность — это интегрированный комплекс социальных компетенций, базирующийся на системе личностных психологических особенностей, нравственных ценностей и установок личности, в совокупности позволяющий индивиду успешно взаимодействовать с обществом и продуктивно выполнять различные социальные роли. </a:t>
            </a:r>
            <a:endParaRPr lang="ru-RU" sz="2800" dirty="0">
              <a:solidFill>
                <a:srgbClr val="7030A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589" y="5370513"/>
            <a:ext cx="133508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54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64896" cy="1282154"/>
          </a:xfrm>
        </p:spPr>
        <p:txBody>
          <a:bodyPr>
            <a:normAutofit/>
          </a:bodyPr>
          <a:lstStyle/>
          <a:p>
            <a:pPr algn="l"/>
            <a:r>
              <a:rPr lang="ru-RU" sz="2800" b="0" i="1" dirty="0">
                <a:ln>
                  <a:noFill/>
                </a:ln>
                <a:solidFill>
                  <a:srgbClr val="7030A0"/>
                </a:solidFill>
                <a:effectLst/>
              </a:rPr>
              <a:t>Литература </a:t>
            </a:r>
            <a:r>
              <a:rPr lang="ru-RU" sz="2800" b="0" i="1" dirty="0" smtClean="0">
                <a:ln>
                  <a:noFill/>
                </a:ln>
                <a:solidFill>
                  <a:srgbClr val="7030A0"/>
                </a:solidFill>
                <a:effectLst/>
              </a:rPr>
              <a:t> и Интернет ресурсы</a:t>
            </a:r>
            <a:endParaRPr lang="ru-RU" sz="5400" b="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844824"/>
            <a:ext cx="8064896" cy="4536504"/>
          </a:xfrm>
        </p:spPr>
        <p:txBody>
          <a:bodyPr>
            <a:normAutofit/>
          </a:bodyPr>
          <a:lstStyle/>
          <a:p>
            <a:endParaRPr lang="ru-RU" sz="2000" dirty="0" smtClean="0">
              <a:hlinkClick r:id="rId2"/>
            </a:endParaRPr>
          </a:p>
          <a:p>
            <a:r>
              <a:rPr lang="ru-RU" sz="2000" dirty="0" smtClean="0">
                <a:ea typeface="Calibri"/>
                <a:cs typeface="Times New Roman"/>
              </a:rPr>
              <a:t>Богачева </a:t>
            </a:r>
            <a:r>
              <a:rPr lang="ru-RU" sz="2000" dirty="0">
                <a:ea typeface="Calibri"/>
                <a:cs typeface="Times New Roman"/>
              </a:rPr>
              <a:t>Галина Геннадьевна Рубрика: 5. Педагогика общеобразовательной школы Опубликовано в V международная научная конференция «Актуальные задачи педагогики» (Чита, апрель 2014) </a:t>
            </a:r>
            <a:endParaRPr lang="ru-RU" sz="2000" dirty="0" smtClean="0"/>
          </a:p>
          <a:p>
            <a:pPr lvl="0"/>
            <a:r>
              <a:rPr lang="en-US" sz="2000" dirty="0" smtClean="0">
                <a:solidFill>
                  <a:prstClr val="black"/>
                </a:solidFill>
                <a:hlinkClick r:id="rId2"/>
              </a:rPr>
              <a:t>http</a:t>
            </a:r>
            <a:r>
              <a:rPr lang="en-US" sz="2000" dirty="0">
                <a:solidFill>
                  <a:prstClr val="black"/>
                </a:solidFill>
                <a:hlinkClick r:id="rId2"/>
              </a:rPr>
              <a:t>://www.pegarose.com/wp-content/uploads/2011/03/franquicia1.png</a:t>
            </a:r>
            <a:endParaRPr lang="ru-RU" sz="2000" dirty="0">
              <a:solidFill>
                <a:prstClr val="black"/>
              </a:solidFill>
            </a:endParaRPr>
          </a:p>
          <a:p>
            <a:pPr lvl="0"/>
            <a:r>
              <a:rPr lang="en-US" sz="2000" dirty="0">
                <a:solidFill>
                  <a:prstClr val="black"/>
                </a:solidFill>
                <a:hlinkClick r:id="rId3"/>
              </a:rPr>
              <a:t>http://www.liveinternet.ru/users/be-ll/post335391547</a:t>
            </a:r>
            <a:endParaRPr lang="ru-RU" sz="2000" dirty="0">
              <a:solidFill>
                <a:prstClr val="black"/>
              </a:solidFill>
            </a:endParaRPr>
          </a:p>
          <a:p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algn="r">
              <a:spcBef>
                <a:spcPct val="20000"/>
              </a:spcBef>
            </a:pP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Главное </a:t>
            </a:r>
            <a:b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</a:b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не предмет, </a:t>
            </a:r>
            <a:b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</a:b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которому мы учим, </a:t>
            </a:r>
            <a:b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</a:b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а личность</a:t>
            </a:r>
            <a:r>
              <a:rPr lang="ru-RU" sz="4800" i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, которую </a:t>
            </a: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n-ea"/>
                <a:cs typeface="+mn-cs"/>
              </a:rPr>
              <a:t>мы формируем.</a:t>
            </a:r>
            <a: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800" i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+mn-ea"/>
                <a:cs typeface="+mn-cs"/>
              </a:rPr>
            </a:br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548680"/>
            <a:ext cx="2584931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2767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64896" cy="524259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>
                  <a:noFill/>
                </a:ln>
                <a:solidFill>
                  <a:srgbClr val="7030A0"/>
                </a:solidFill>
                <a:effectLst/>
              </a:rPr>
              <a:t>Структура </a:t>
            </a:r>
            <a:r>
              <a:rPr lang="ru-RU" sz="5400" dirty="0">
                <a:ln>
                  <a:noFill/>
                </a:ln>
                <a:solidFill>
                  <a:srgbClr val="7030A0"/>
                </a:solidFill>
                <a:effectLst/>
              </a:rPr>
              <a:t>и содержание социальной компетентности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72200" y="3943131"/>
            <a:ext cx="2584918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1566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915629"/>
              </p:ext>
            </p:extLst>
          </p:nvPr>
        </p:nvGraphicFramePr>
        <p:xfrm>
          <a:off x="755576" y="116631"/>
          <a:ext cx="8208912" cy="6607795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475950"/>
                <a:gridCol w="4732962"/>
              </a:tblGrid>
              <a:tr h="878180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Компоненты социальной </a:t>
                      </a:r>
                    </a:p>
                    <a:p>
                      <a:pPr algn="l"/>
                      <a:r>
                        <a:rPr lang="ru-RU" sz="2000" dirty="0" smtClean="0"/>
                        <a:t>компетентности</a:t>
                      </a:r>
                      <a:endParaRPr lang="ru-RU" sz="2000" dirty="0"/>
                    </a:p>
                  </a:txBody>
                  <a:tcPr marL="83623" marR="8362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Содержание компонентов социальной компетентности</a:t>
                      </a:r>
                      <a:endParaRPr lang="ru-RU" sz="2000" b="1" dirty="0"/>
                    </a:p>
                  </a:txBody>
                  <a:tcPr marL="83623" marR="83623"/>
                </a:tc>
              </a:tr>
              <a:tr h="2779573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Компонент, связанный с целеполаганием: </a:t>
                      </a:r>
                    </a:p>
                    <a:p>
                      <a:pPr algn="l"/>
                      <a:r>
                        <a:rPr lang="ru-RU" sz="2000" b="1" dirty="0" smtClean="0"/>
                        <a:t>способность брать на себя ответственность, участвовать в принятии решений, </a:t>
                      </a:r>
                    </a:p>
                    <a:p>
                      <a:pPr algn="l"/>
                      <a:r>
                        <a:rPr lang="ru-RU" sz="2000" b="1" dirty="0" smtClean="0"/>
                        <a:t>ставить цели и планировать результат, </a:t>
                      </a:r>
                    </a:p>
                    <a:p>
                      <a:pPr algn="l"/>
                      <a:r>
                        <a:rPr lang="ru-RU" sz="2000" b="1" dirty="0" smtClean="0"/>
                        <a:t>анализировать, корректировать.</a:t>
                      </a:r>
                      <a:endParaRPr lang="ru-RU" sz="2000" b="1" dirty="0"/>
                    </a:p>
                  </a:txBody>
                  <a:tcPr marL="83623" marR="8362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тенденция контролировать свою деятельность;</a:t>
                      </a:r>
                    </a:p>
                    <a:p>
                      <a:pPr algn="l"/>
                      <a:r>
                        <a:rPr lang="ru-RU" sz="1800" dirty="0" smtClean="0"/>
                        <a:t>поиск и использование обратной связи,</a:t>
                      </a:r>
                    </a:p>
                    <a:p>
                      <a:pPr algn="l"/>
                      <a:r>
                        <a:rPr lang="ru-RU" sz="1800" dirty="0" smtClean="0"/>
                        <a:t>склонность к размышлениям о будущем: привычка к абстрагированию</a:t>
                      </a:r>
                    </a:p>
                    <a:p>
                      <a:pPr algn="l"/>
                      <a:r>
                        <a:rPr lang="ru-RU" sz="1800" dirty="0" smtClean="0"/>
                        <a:t>внимание к проблемам, связанным с достижением поставленных целей;</a:t>
                      </a:r>
                    </a:p>
                    <a:p>
                      <a:pPr algn="l"/>
                      <a:r>
                        <a:rPr lang="ru-RU" sz="1800" dirty="0" smtClean="0"/>
                        <a:t>умение принимать решения в различных жизненных обстоятельствах</a:t>
                      </a:r>
                      <a:endParaRPr lang="ru-RU" sz="1800" dirty="0"/>
                    </a:p>
                  </a:txBody>
                  <a:tcPr marL="83623" marR="83623"/>
                </a:tc>
              </a:tr>
              <a:tr h="2894975">
                <a:tc>
                  <a:txBody>
                    <a:bodyPr/>
                    <a:lstStyle/>
                    <a:p>
                      <a:pPr algn="l"/>
                      <a:r>
                        <a:rPr lang="ru-RU" sz="2000" b="1" dirty="0" smtClean="0"/>
                        <a:t>Компонент, связанный с ориентацией </a:t>
                      </a:r>
                    </a:p>
                    <a:p>
                      <a:pPr algn="l"/>
                      <a:r>
                        <a:rPr lang="ru-RU" sz="2000" b="1" dirty="0" smtClean="0"/>
                        <a:t>на Другого:</a:t>
                      </a:r>
                      <a:r>
                        <a:rPr lang="ru-RU" sz="2000" b="1" baseline="0" dirty="0" smtClean="0"/>
                        <a:t> </a:t>
                      </a:r>
                    </a:p>
                    <a:p>
                      <a:pPr algn="l"/>
                      <a:r>
                        <a:rPr lang="ru-RU" sz="2000" b="1" dirty="0" smtClean="0"/>
                        <a:t>умение понимать и </a:t>
                      </a:r>
                      <a:r>
                        <a:rPr lang="ru-RU" sz="2000" b="1" dirty="0" err="1" smtClean="0"/>
                        <a:t>учитыать</a:t>
                      </a:r>
                      <a:r>
                        <a:rPr lang="ru-RU" sz="2000" b="1" dirty="0" smtClean="0"/>
                        <a:t>  чувства и потребности других людей, </a:t>
                      </a:r>
                    </a:p>
                    <a:p>
                      <a:pPr algn="l"/>
                      <a:r>
                        <a:rPr lang="ru-RU" sz="2000" b="1" dirty="0" smtClean="0"/>
                        <a:t>управлять своими эмоциями в общении</a:t>
                      </a:r>
                      <a:endParaRPr lang="ru-RU" sz="2000" b="1" dirty="0"/>
                    </a:p>
                  </a:txBody>
                  <a:tcPr marL="83623" marR="8362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интеллектуальная направленность на понимание другого человека;</a:t>
                      </a:r>
                    </a:p>
                    <a:p>
                      <a:pPr algn="l"/>
                      <a:r>
                        <a:rPr lang="ru-RU" sz="1800" dirty="0" smtClean="0"/>
                        <a:t>эмоциональная отзывчивость, способность сопереживать;</a:t>
                      </a:r>
                    </a:p>
                    <a:p>
                      <a:pPr algn="l"/>
                      <a:r>
                        <a:rPr lang="ru-RU" sz="1800" dirty="0" smtClean="0"/>
                        <a:t>интуитивное прогнозирование поведения людей;</a:t>
                      </a:r>
                    </a:p>
                    <a:p>
                      <a:pPr algn="l"/>
                      <a:r>
                        <a:rPr lang="ru-RU" sz="1800" dirty="0" smtClean="0"/>
                        <a:t>умение вызывать определённые эмоции у партнёра по общению</a:t>
                      </a:r>
                      <a:endParaRPr lang="ru-RU" sz="1800" dirty="0"/>
                    </a:p>
                  </a:txBody>
                  <a:tcPr marL="83623" marR="8362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1092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86544"/>
              </p:ext>
            </p:extLst>
          </p:nvPr>
        </p:nvGraphicFramePr>
        <p:xfrm>
          <a:off x="827088" y="260350"/>
          <a:ext cx="8137400" cy="640901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3240856"/>
                <a:gridCol w="4896544"/>
              </a:tblGrid>
              <a:tr h="925606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Компоненты социальной </a:t>
                      </a:r>
                    </a:p>
                    <a:p>
                      <a:pPr algn="l"/>
                      <a:r>
                        <a:rPr lang="ru-RU" sz="2000" dirty="0" smtClean="0"/>
                        <a:t>компетентности</a:t>
                      </a:r>
                      <a:endParaRPr lang="ru-RU" sz="2000" dirty="0"/>
                    </a:p>
                  </a:txBody>
                  <a:tcPr marL="83623" marR="83623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Содержание компонентов социальной компетентности</a:t>
                      </a:r>
                      <a:endParaRPr lang="ru-RU" sz="2000" b="1" dirty="0"/>
                    </a:p>
                  </a:txBody>
                  <a:tcPr marL="83623" marR="83623"/>
                </a:tc>
              </a:tr>
              <a:tr h="548340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b="1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Компонент, связанный с социальной мобильностью, активностью человека.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готовность работать над чем-либо спорным и вызывающим беспокойство;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исследование окружающей среды для выявления ее возможностей и ресурсов (как материальных, так и человеческих);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готовность полагаться на субъективные оценки и идти на умеренный риск;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готовность использовать новые идеи и инновации для достижения цели;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установка на взаимный выигрыш и широта перспектив;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20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персональная ответственность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3436" y="3717032"/>
            <a:ext cx="2584931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702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64896" cy="634082"/>
          </a:xfrm>
        </p:spPr>
        <p:txBody>
          <a:bodyPr>
            <a:no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rgbClr val="7030A0"/>
                </a:solidFill>
                <a:effectLst/>
                <a:latin typeface="+mn-lt"/>
              </a:rPr>
              <a:t>Ведущие качества личности, составляющие социальную компетентность</a:t>
            </a:r>
            <a:endParaRPr lang="ru-RU" sz="4800" b="0" dirty="0">
              <a:solidFill>
                <a:srgbClr val="7030A0"/>
              </a:solidFill>
              <a:latin typeface="+mn-lt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097582"/>
              </p:ext>
            </p:extLst>
          </p:nvPr>
        </p:nvGraphicFramePr>
        <p:xfrm>
          <a:off x="827088" y="1125538"/>
          <a:ext cx="8066088" cy="5618182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304752"/>
                <a:gridCol w="2304256"/>
                <a:gridCol w="3457080"/>
              </a:tblGrid>
              <a:tr h="86330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Базовые виды </a:t>
                      </a:r>
                    </a:p>
                    <a:p>
                      <a:r>
                        <a:rPr lang="ru-RU" sz="1400" dirty="0" smtClean="0"/>
                        <a:t> универсальных </a:t>
                      </a:r>
                    </a:p>
                    <a:p>
                      <a:r>
                        <a:rPr lang="ru-RU" sz="1400" dirty="0" smtClean="0"/>
                        <a:t>учебных действий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Перечень умений, </a:t>
                      </a:r>
                    </a:p>
                    <a:p>
                      <a:r>
                        <a:rPr lang="ru-RU" dirty="0" smtClean="0"/>
                        <a:t> составляющих  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Показатели развития качества</a:t>
                      </a:r>
                      <a:endParaRPr lang="ru-RU" dirty="0"/>
                    </a:p>
                  </a:txBody>
                  <a:tcPr/>
                </a:tc>
              </a:tr>
              <a:tr h="1395514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Коммуникативные:</a:t>
                      </a:r>
                    </a:p>
                    <a:p>
                      <a:r>
                        <a:rPr lang="ru-RU" dirty="0" smtClean="0"/>
                        <a:t>1. коммуникация </a:t>
                      </a:r>
                    </a:p>
                    <a:p>
                      <a:r>
                        <a:rPr lang="ru-RU" dirty="0" smtClean="0"/>
                        <a:t>как взаимодействие </a:t>
                      </a:r>
                    </a:p>
                    <a:p>
                      <a:r>
                        <a:rPr lang="ru-RU" dirty="0" smtClean="0"/>
                        <a:t>(интеракция).</a:t>
                      </a:r>
                    </a:p>
                    <a:p>
                      <a:r>
                        <a:rPr lang="ru-RU" dirty="0" smtClean="0"/>
                        <a:t>2. коммуникация </a:t>
                      </a:r>
                    </a:p>
                    <a:p>
                      <a:r>
                        <a:rPr lang="ru-RU" dirty="0" smtClean="0"/>
                        <a:t>как кооперация.</a:t>
                      </a:r>
                    </a:p>
                    <a:p>
                      <a:r>
                        <a:rPr lang="ru-RU" dirty="0" smtClean="0"/>
                        <a:t>3. коммуникация </a:t>
                      </a:r>
                    </a:p>
                    <a:p>
                      <a:r>
                        <a:rPr lang="ru-RU" dirty="0" smtClean="0"/>
                        <a:t>как </a:t>
                      </a:r>
                      <a:r>
                        <a:rPr lang="ru-RU" dirty="0" err="1" smtClean="0"/>
                        <a:t>интериоризация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600" dirty="0" smtClean="0"/>
                        <a:t>— потребность в общении </a:t>
                      </a:r>
                    </a:p>
                    <a:p>
                      <a:r>
                        <a:rPr lang="ru-RU" sz="1600" dirty="0" smtClean="0"/>
                        <a:t>со взрослыми и сверстниками;</a:t>
                      </a:r>
                    </a:p>
                    <a:p>
                      <a:r>
                        <a:rPr lang="ru-RU" sz="1600" dirty="0" smtClean="0"/>
                        <a:t>—  владение определенными вербальными и невербальными средствами общения;</a:t>
                      </a:r>
                    </a:p>
                    <a:p>
                      <a:r>
                        <a:rPr lang="ru-RU" sz="1600" dirty="0" smtClean="0"/>
                        <a:t>—  эмоционально позитивное от-</a:t>
                      </a:r>
                    </a:p>
                    <a:p>
                      <a:r>
                        <a:rPr lang="ru-RU" sz="1600" dirty="0" smtClean="0"/>
                        <a:t>ношение к процессу сотрудничества;</a:t>
                      </a:r>
                    </a:p>
                    <a:p>
                      <a:r>
                        <a:rPr lang="ru-RU" sz="1600" dirty="0" smtClean="0"/>
                        <a:t>—  ориентация на партнера по общению;</a:t>
                      </a:r>
                    </a:p>
                    <a:p>
                      <a:r>
                        <a:rPr lang="ru-RU" sz="1600" dirty="0" smtClean="0"/>
                        <a:t>—  умение слушать собеседника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1600" dirty="0" smtClean="0"/>
                        <a:t>— понимание возможности различных позиций </a:t>
                      </a:r>
                    </a:p>
                    <a:p>
                      <a:r>
                        <a:rPr lang="ru-RU" sz="1600" dirty="0" smtClean="0"/>
                        <a:t>и точек зрения на какой-либо предмет или вопрос;</a:t>
                      </a:r>
                    </a:p>
                    <a:p>
                      <a:r>
                        <a:rPr lang="ru-RU" sz="1600" dirty="0" smtClean="0"/>
                        <a:t>—  ориентацию на позицию других людей, отличную </a:t>
                      </a:r>
                    </a:p>
                    <a:p>
                      <a:r>
                        <a:rPr lang="ru-RU" sz="1600" dirty="0" smtClean="0"/>
                        <a:t>от собственной, уважение к иной точке зрения;</a:t>
                      </a:r>
                    </a:p>
                    <a:p>
                      <a:r>
                        <a:rPr lang="ru-RU" sz="1600" dirty="0" smtClean="0"/>
                        <a:t>—  умение договариваться, находить общее решение;</a:t>
                      </a:r>
                    </a:p>
                    <a:p>
                      <a:r>
                        <a:rPr lang="ru-RU" sz="1600" dirty="0" smtClean="0"/>
                        <a:t>—  взаимоконтроль и взаимопомощь по ходу выполнения задания;</a:t>
                      </a:r>
                    </a:p>
                    <a:p>
                      <a:r>
                        <a:rPr lang="ru-RU" sz="1600" dirty="0" smtClean="0"/>
                        <a:t>—  рефлексия своих действий как достаточно полное отображение предметного содержания и условий осуществляемых действий;</a:t>
                      </a:r>
                    </a:p>
                    <a:p>
                      <a:r>
                        <a:rPr lang="ru-RU" sz="1600" dirty="0" smtClean="0"/>
                        <a:t>—  умение с помощью вопросов получать необходимые сведения от партнера по деятельности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4472664"/>
            <a:ext cx="193869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094674"/>
              </p:ext>
            </p:extLst>
          </p:nvPr>
        </p:nvGraphicFramePr>
        <p:xfrm>
          <a:off x="827088" y="188640"/>
          <a:ext cx="8066088" cy="648072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304752"/>
                <a:gridCol w="2448272"/>
                <a:gridCol w="3313064"/>
              </a:tblGrid>
              <a:tr h="1016986">
                <a:tc>
                  <a:txBody>
                    <a:bodyPr/>
                    <a:lstStyle/>
                    <a:p>
                      <a:r>
                        <a:rPr lang="ru-RU" dirty="0" smtClean="0"/>
                        <a:t>Базовые виды </a:t>
                      </a:r>
                    </a:p>
                    <a:p>
                      <a:r>
                        <a:rPr lang="ru-RU" dirty="0" smtClean="0"/>
                        <a:t> универсальных </a:t>
                      </a:r>
                    </a:p>
                    <a:p>
                      <a:r>
                        <a:rPr lang="ru-RU" dirty="0" smtClean="0"/>
                        <a:t>учебных действий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Перечень умений, </a:t>
                      </a:r>
                    </a:p>
                    <a:p>
                      <a:r>
                        <a:rPr lang="ru-RU" dirty="0" smtClean="0"/>
                        <a:t> составляющих  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Показатели развития качества</a:t>
                      </a:r>
                      <a:endParaRPr lang="ru-RU" dirty="0"/>
                    </a:p>
                  </a:txBody>
                  <a:tcPr/>
                </a:tc>
              </a:tr>
              <a:tr h="5463734">
                <a:tc>
                  <a:txBody>
                    <a:bodyPr/>
                    <a:lstStyle/>
                    <a:p>
                      <a:r>
                        <a:rPr lang="ru-RU" dirty="0" smtClean="0"/>
                        <a:t>Личностные:</a:t>
                      </a:r>
                    </a:p>
                    <a:p>
                      <a:r>
                        <a:rPr lang="ru-RU" dirty="0" smtClean="0"/>
                        <a:t>1. нравственно-этическая ориентация</a:t>
                      </a:r>
                    </a:p>
                    <a:p>
                      <a:r>
                        <a:rPr lang="ru-RU" dirty="0" smtClean="0"/>
                        <a:t>2. самоопределение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выделение морального содержания ситуации, нарушения моральной  нормы / следование  </a:t>
                      </a:r>
                    </a:p>
                    <a:p>
                      <a:r>
                        <a:rPr lang="ru-RU" dirty="0" smtClean="0"/>
                        <a:t>моральной норме;</a:t>
                      </a:r>
                    </a:p>
                    <a:p>
                      <a:r>
                        <a:rPr lang="ru-RU" dirty="0" smtClean="0"/>
                        <a:t>—  оценка действий с точки  зрения  нарушения \соблюдения </a:t>
                      </a:r>
                    </a:p>
                    <a:p>
                      <a:r>
                        <a:rPr lang="ru-RU" dirty="0" smtClean="0"/>
                        <a:t>моральной нормы;</a:t>
                      </a:r>
                    </a:p>
                    <a:p>
                      <a:r>
                        <a:rPr lang="ru-RU" dirty="0" smtClean="0"/>
                        <a:t>—  самооценка — когнитивный компонент (</a:t>
                      </a:r>
                      <a:r>
                        <a:rPr lang="ru-RU" dirty="0" err="1" smtClean="0"/>
                        <a:t>дифференцированность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рефлексивность</a:t>
                      </a:r>
                      <a:r>
                        <a:rPr lang="ru-RU" dirty="0" smtClean="0"/>
                        <a:t>);</a:t>
                      </a:r>
                    </a:p>
                    <a:p>
                      <a:r>
                        <a:rPr lang="ru-RU" dirty="0" smtClean="0"/>
                        <a:t>—  регулятивный компонент;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— умение ориентироваться на моральную норму;</a:t>
                      </a:r>
                    </a:p>
                    <a:p>
                      <a:r>
                        <a:rPr lang="ru-RU" sz="1600" dirty="0" smtClean="0"/>
                        <a:t>—  учет ребенком объективных последствий нарушения нормы;</a:t>
                      </a:r>
                    </a:p>
                    <a:p>
                      <a:r>
                        <a:rPr lang="ru-RU" sz="1600" dirty="0" smtClean="0"/>
                        <a:t>—  принятие решения на основе соотнесения нескольких моральных норм;</a:t>
                      </a:r>
                    </a:p>
                    <a:p>
                      <a:r>
                        <a:rPr lang="ru-RU" sz="1600" dirty="0" smtClean="0"/>
                        <a:t>—  уровень развития моральных суждений;</a:t>
                      </a:r>
                    </a:p>
                    <a:p>
                      <a:r>
                        <a:rPr lang="ru-RU" sz="1600" dirty="0" smtClean="0"/>
                        <a:t>—  когнитивный компонент:</a:t>
                      </a:r>
                    </a:p>
                    <a:p>
                      <a:r>
                        <a:rPr lang="ru-RU" sz="1600" dirty="0" smtClean="0"/>
                        <a:t>—  широта диапазона оценок; представленность в Я — концепции социальной роли ученика; осознание своих возможностей; осознание необходимости самосовершенствования;</a:t>
                      </a:r>
                    </a:p>
                    <a:p>
                      <a:r>
                        <a:rPr lang="ru-RU" sz="1600" dirty="0" smtClean="0"/>
                        <a:t>—  регулятивный компонент: способность адекватно </a:t>
                      </a:r>
                    </a:p>
                    <a:p>
                      <a:r>
                        <a:rPr lang="ru-RU" sz="1600" dirty="0" smtClean="0"/>
                        <a:t>судить о причинах своего успеха / неуспеха.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6" y="4423945"/>
            <a:ext cx="193869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6873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018955"/>
              </p:ext>
            </p:extLst>
          </p:nvPr>
        </p:nvGraphicFramePr>
        <p:xfrm>
          <a:off x="755577" y="188640"/>
          <a:ext cx="8208912" cy="64922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2304255"/>
                <a:gridCol w="2448272"/>
                <a:gridCol w="3456385"/>
              </a:tblGrid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Базовые виды </a:t>
                      </a:r>
                    </a:p>
                    <a:p>
                      <a:r>
                        <a:rPr lang="ru-RU" dirty="0" smtClean="0"/>
                        <a:t> универсальных </a:t>
                      </a:r>
                    </a:p>
                    <a:p>
                      <a:r>
                        <a:rPr lang="ru-RU" dirty="0" smtClean="0"/>
                        <a:t>учебных действий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Перечень умений, </a:t>
                      </a:r>
                    </a:p>
                    <a:p>
                      <a:r>
                        <a:rPr lang="ru-RU" dirty="0" smtClean="0"/>
                        <a:t> составляющих  УУД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Показатели развития качества</a:t>
                      </a:r>
                      <a:endParaRPr lang="ru-RU" dirty="0"/>
                    </a:p>
                  </a:txBody>
                  <a:tcPr/>
                </a:tc>
              </a:tr>
              <a:tr h="4942922">
                <a:tc>
                  <a:txBody>
                    <a:bodyPr/>
                    <a:lstStyle/>
                    <a:p>
                      <a:r>
                        <a:rPr lang="ru-RU" dirty="0" smtClean="0"/>
                        <a:t>Регулятивные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умение учиться и способность </a:t>
                      </a:r>
                    </a:p>
                    <a:p>
                      <a:r>
                        <a:rPr lang="ru-RU" dirty="0" smtClean="0"/>
                        <a:t>к организации своей деятельности (планирование, контроль, оценка);</a:t>
                      </a:r>
                    </a:p>
                    <a:p>
                      <a:r>
                        <a:rPr lang="ru-RU" dirty="0" smtClean="0"/>
                        <a:t>—  формирование целеустремленности и настойчивости в достижении целей, жизненного </a:t>
                      </a:r>
                    </a:p>
                    <a:p>
                      <a:r>
                        <a:rPr lang="ru-RU" dirty="0" smtClean="0"/>
                        <a:t>оптимизма, готовности к преодолению трудностей;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—  способность принимать, сохранять цели и следовать им в учебной и др. деятельности;</a:t>
                      </a:r>
                    </a:p>
                    <a:p>
                      <a:r>
                        <a:rPr lang="ru-RU" dirty="0" smtClean="0"/>
                        <a:t>—  умение действовать по плану и планировать свою  деятельность;</a:t>
                      </a:r>
                    </a:p>
                    <a:p>
                      <a:r>
                        <a:rPr lang="ru-RU" dirty="0" smtClean="0"/>
                        <a:t>—  преодоление импульсивности непроизвольности;</a:t>
                      </a:r>
                    </a:p>
                    <a:p>
                      <a:r>
                        <a:rPr lang="ru-RU" dirty="0" smtClean="0"/>
                        <a:t>—  умение контролировать процесс и результаты своей деятельности, включая осуществление пред-</a:t>
                      </a:r>
                    </a:p>
                    <a:p>
                      <a:r>
                        <a:rPr lang="ru-RU" dirty="0" smtClean="0"/>
                        <a:t>восхищающего контроля в сотрудничестве с учителем </a:t>
                      </a:r>
                    </a:p>
                    <a:p>
                      <a:r>
                        <a:rPr lang="ru-RU" dirty="0" smtClean="0"/>
                        <a:t>и сверстниками;</a:t>
                      </a:r>
                    </a:p>
                    <a:p>
                      <a:r>
                        <a:rPr lang="ru-RU" dirty="0" smtClean="0"/>
                        <a:t>—  умение взаимодействовать со взрослыми и со сверстниками;</a:t>
                      </a:r>
                    </a:p>
                    <a:p>
                      <a:r>
                        <a:rPr lang="ru-RU" dirty="0" smtClean="0"/>
                        <a:t>—  целеустремленность и настойчивость в достижении целей.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27584" y="4437112"/>
            <a:ext cx="193869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3834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064896" cy="994122"/>
          </a:xfrm>
        </p:spPr>
        <p:txBody>
          <a:bodyPr/>
          <a:lstStyle/>
          <a:p>
            <a:r>
              <a:rPr lang="ru-RU" sz="2800" b="0" dirty="0">
                <a:ln>
                  <a:noFill/>
                </a:ln>
                <a:solidFill>
                  <a:srgbClr val="7030A0"/>
                </a:solidFill>
                <a:effectLst/>
              </a:rPr>
              <a:t>Ведущие качества личности, </a:t>
            </a:r>
            <a:br>
              <a:rPr lang="ru-RU" sz="2800" b="0" dirty="0">
                <a:ln>
                  <a:noFill/>
                </a:ln>
                <a:solidFill>
                  <a:srgbClr val="7030A0"/>
                </a:solidFill>
                <a:effectLst/>
              </a:rPr>
            </a:br>
            <a:r>
              <a:rPr lang="ru-RU" sz="2800" b="0" dirty="0">
                <a:ln>
                  <a:noFill/>
                </a:ln>
                <a:solidFill>
                  <a:srgbClr val="7030A0"/>
                </a:solidFill>
                <a:effectLst/>
              </a:rPr>
              <a:t>составляющие социальную компетентность</a:t>
            </a:r>
            <a:endParaRPr lang="ru-RU" b="0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092230"/>
              </p:ext>
            </p:extLst>
          </p:nvPr>
        </p:nvGraphicFramePr>
        <p:xfrm>
          <a:off x="827088" y="1340769"/>
          <a:ext cx="8066088" cy="534368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88696"/>
                <a:gridCol w="2688696"/>
                <a:gridCol w="2688696"/>
              </a:tblGrid>
              <a:tr h="93610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Базовые виды </a:t>
                      </a:r>
                    </a:p>
                    <a:p>
                      <a:r>
                        <a:rPr lang="ru-RU" sz="2000" dirty="0" smtClean="0"/>
                        <a:t> универсальных </a:t>
                      </a:r>
                    </a:p>
                    <a:p>
                      <a:r>
                        <a:rPr lang="ru-RU" sz="2000" dirty="0" smtClean="0"/>
                        <a:t>учебных действий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Перечень умений, </a:t>
                      </a:r>
                    </a:p>
                    <a:p>
                      <a:r>
                        <a:rPr lang="ru-RU" sz="2000" dirty="0" smtClean="0"/>
                        <a:t> составляющих  УУД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Показатели развития качества</a:t>
                      </a:r>
                      <a:endParaRPr lang="ru-RU" sz="2000" dirty="0"/>
                    </a:p>
                  </a:txBody>
                  <a:tcPr/>
                </a:tc>
              </a:tr>
              <a:tr h="433784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Познавательные </a:t>
                      </a:r>
                    </a:p>
                    <a:p>
                      <a:r>
                        <a:rPr lang="ru-RU" sz="2400" dirty="0" smtClean="0"/>
                        <a:t>(действия постановки и решения проблем)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—  умение формулировать проблему;</a:t>
                      </a:r>
                    </a:p>
                    <a:p>
                      <a:r>
                        <a:rPr lang="ru-RU" sz="2400" dirty="0" smtClean="0"/>
                        <a:t>—  самостоятельное создание </a:t>
                      </a:r>
                    </a:p>
                    <a:p>
                      <a:r>
                        <a:rPr lang="ru-RU" sz="2400" dirty="0" smtClean="0"/>
                        <a:t>способов решения проблем творческого и поискового характера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2400" dirty="0" smtClean="0"/>
                        <a:t>— умение решать проблемы и задачи;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37112"/>
            <a:ext cx="1938698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207542"/>
      </p:ext>
    </p:extLst>
  </p:cSld>
  <p:clrMapOvr>
    <a:masterClrMapping/>
  </p:clrMapOvr>
</p:sld>
</file>

<file path=ppt/theme/theme1.xml><?xml version="1.0" encoding="utf-8"?>
<a:theme xmlns:a="http://schemas.openxmlformats.org/drawingml/2006/main" name="Деловой 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Деловой 13</Template>
  <TotalTime>224</TotalTime>
  <Words>729</Words>
  <Application>Microsoft Office PowerPoint</Application>
  <PresentationFormat>Экран (4:3)</PresentationFormat>
  <Paragraphs>129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Деловой 13</vt:lpstr>
      <vt:lpstr>Внеурочная деятельность</vt:lpstr>
      <vt:lpstr>Главное  не предмет,  которому мы учим,  а личность, которую мы формируем. </vt:lpstr>
      <vt:lpstr>Структура и содержание социальной компетентности</vt:lpstr>
      <vt:lpstr>Презентация PowerPoint</vt:lpstr>
      <vt:lpstr>Презентация PowerPoint</vt:lpstr>
      <vt:lpstr>Ведущие качества личности, составляющие социальную компетентность</vt:lpstr>
      <vt:lpstr>Презентация PowerPoint</vt:lpstr>
      <vt:lpstr>Презентация PowerPoint</vt:lpstr>
      <vt:lpstr>Ведущие качества личности,  составляющие социальную компетентность</vt:lpstr>
      <vt:lpstr>Презентация PowerPoint</vt:lpstr>
      <vt:lpstr>Литература  и 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DOM</cp:lastModifiedBy>
  <cp:revision>12</cp:revision>
  <dcterms:created xsi:type="dcterms:W3CDTF">2014-09-07T04:52:59Z</dcterms:created>
  <dcterms:modified xsi:type="dcterms:W3CDTF">2016-11-29T15:01:45Z</dcterms:modified>
</cp:coreProperties>
</file>