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4"/>
  </p:notesMasterIdLst>
  <p:sldIdLst>
    <p:sldId id="256" r:id="rId2"/>
    <p:sldId id="265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CF6D0B"/>
    <a:srgbClr val="DAA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91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7BBA8-BE3D-4143-8EA5-03D763D17502}" type="datetimeFigureOut">
              <a:rPr lang="ru-RU" smtClean="0"/>
              <a:t>24.09.2014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53DBA9-DAA9-427D-9735-A694C15E3D5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8013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24.09.2014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24.09.2014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24.09.2014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24.09.2014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24.09.2014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24.09.2014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7_%D0%BC%D0%B0%D1%8F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1%D0%BE%D1%80%D1%8C%D0%B1%D0%B0" TargetMode="External"/><Relationship Id="rId3" Type="http://schemas.openxmlformats.org/officeDocument/2006/relationships/hyperlink" Target="https://ru.wikipedia.org/wiki/1871_%D0%B3%D0%BE%D0%B4" TargetMode="External"/><Relationship Id="rId7" Type="http://schemas.openxmlformats.org/officeDocument/2006/relationships/hyperlink" Target="https://ru.wikipedia.org/wiki/%D0%A1%D0%BE%D0%B2%D0%B5%D1%82%D1%81%D0%BA%D0%B8%D0%B9_%D0%BD%D0%B0%D1%80%D0%BE%D0%B4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ru.wikipedia.org/wiki/%D0%A0%D0%BE%D1%81%D1%81%D0%B8%D0%B9%D1%81%D0%BA%D0%B0%D1%8F_%D0%B8%D0%BC%D0%BF%D0%B5%D1%80%D0%B8%D1%8F" TargetMode="External"/><Relationship Id="rId5" Type="http://schemas.openxmlformats.org/officeDocument/2006/relationships/hyperlink" Target="https://ru.wikipedia.org/wiki/1949" TargetMode="External"/><Relationship Id="rId4" Type="http://schemas.openxmlformats.org/officeDocument/2006/relationships/hyperlink" Target="https://ru.wikipedia.org/wiki/8_%D0%B0%D0%B2%D0%B3%D1%83%D1%81%D1%82%D0%B0" TargetMode="External"/><Relationship Id="rId9" Type="http://schemas.openxmlformats.org/officeDocument/2006/relationships/hyperlink" Target="https://ru.wikipedia.org/wiki/%D0%97%D0%B0%D0%BF%D0%BE%D1%80%D0%BE%D0%B6%D1%81%D0%BA%D0%B8%D0%B5_%D0%BA%D0%B0%D0%B7%D0%B0%D0%BA%D0%B8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23_%D1%81%D0%B5%D0%BD%D1%82%D1%8F%D0%B1%D1%80%D1%8F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ru.wikipedia.org/wiki/1936" TargetMode="External"/><Relationship Id="rId5" Type="http://schemas.openxmlformats.org/officeDocument/2006/relationships/hyperlink" Target="https://ru.wikipedia.org/wiki/19_%D0%B4%D0%B5%D0%BA%D0%B0%D0%B1%D1%80%D1%8F" TargetMode="External"/><Relationship Id="rId4" Type="http://schemas.openxmlformats.org/officeDocument/2006/relationships/hyperlink" Target="https://ru.wikipedia.org/wiki/1866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7%D0%B4%D0%BE%D1%80%D0%BE%D0%B2%D1%8C%D0%B5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ru.wikipedia.org/wiki/%D0%9E%D0%B1%D0%BB%D0%B8%D0%B2%D0%B0%D0%BD%D0%B8%D0%B5" TargetMode="External"/><Relationship Id="rId5" Type="http://schemas.openxmlformats.org/officeDocument/2006/relationships/hyperlink" Target="https://ru.wikipedia.org/wiki/%D0%A8%D0%BE%D1%80%D1%82%D1%8B" TargetMode="External"/><Relationship Id="rId4" Type="http://schemas.openxmlformats.org/officeDocument/2006/relationships/hyperlink" Target="https://ru.wikipedia.org/wiki/%D0%91%D0%B5%D1%81%D1%81%D0%BC%D0%B5%D1%80%D1%82%D0%B8%D0%B5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6632"/>
            <a:ext cx="3588122" cy="32626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163" y="404664"/>
            <a:ext cx="3168352" cy="23762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573016"/>
            <a:ext cx="2332856" cy="2647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57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352" y="2440644"/>
            <a:ext cx="2652496" cy="3978744"/>
          </a:xfrm>
          <a:prstGeom prst="rect">
            <a:avLst/>
          </a:prstGeom>
        </p:spPr>
      </p:pic>
      <p:sp>
        <p:nvSpPr>
          <p:cNvPr id="13" name="Объект 1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Солнечные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ванны</a:t>
            </a:r>
          </a:p>
          <a:p>
            <a:pPr marL="0" indent="0">
              <a:buNone/>
            </a:pP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продолжительность на солнце вначале не должна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превышать            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 минут</a:t>
            </a:r>
          </a:p>
          <a:p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Постепенно увеличивать до 40-50 минут, но не более</a:t>
            </a:r>
          </a:p>
          <a:p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Неумеренное пребывание на солнце приводит к солнечному удару, ожогам кожи и перегреванию организма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76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276872"/>
            <a:ext cx="4818112" cy="3360633"/>
          </a:xfrm>
        </p:spPr>
      </p:pic>
      <p:sp>
        <p:nvSpPr>
          <p:cNvPr id="8" name="Заголовок 5"/>
          <p:cNvSpPr>
            <a:spLocks noGrp="1"/>
          </p:cNvSpPr>
          <p:nvPr>
            <p:ph sz="half" idx="2"/>
          </p:nvPr>
        </p:nvSpPr>
        <p:spPr>
          <a:xfrm>
            <a:off x="107950" y="1773238"/>
            <a:ext cx="4038600" cy="4433887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Хождение босиком </a:t>
            </a: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0" indent="0">
              <a:buNone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Готовиться нужно постепенно</a:t>
            </a:r>
          </a:p>
          <a:p>
            <a:endParaRPr lang="ru-RU" sz="2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Походить дома босиком по ковру</a:t>
            </a:r>
          </a:p>
          <a:p>
            <a:endParaRPr lang="ru-RU" sz="2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Походить по песку</a:t>
            </a:r>
          </a:p>
          <a:p>
            <a:endParaRPr lang="ru-RU" sz="2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Особенно полезно </a:t>
            </a:r>
            <a:r>
              <a:rPr lang="ru-RU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босоногохождение</a:t>
            </a:r>
            <a:r>
              <a:rPr lang="ru-RU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по росе</a:t>
            </a:r>
            <a:endParaRPr lang="ru-RU" sz="2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1139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1268760"/>
            <a:ext cx="8686800" cy="3960440"/>
          </a:xfrm>
          <a:solidFill>
            <a:srgbClr val="92D050"/>
          </a:solidFill>
        </p:spPr>
        <p:txBody>
          <a:bodyPr/>
          <a:lstStyle/>
          <a:p>
            <a:pPr algn="ctr"/>
            <a:r>
              <a:rPr lang="ru-RU" dirty="0" smtClean="0"/>
              <a:t>Желаю Вам здоровья!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655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92696"/>
            <a:ext cx="4951407" cy="2592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284984"/>
            <a:ext cx="5084961" cy="345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9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40768"/>
            <a:ext cx="4261467" cy="51362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971" y="2979983"/>
            <a:ext cx="4680520" cy="3497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05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08720"/>
            <a:ext cx="3739678" cy="5529759"/>
          </a:xfrm>
        </p:spPr>
      </p:pic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572000" y="908720"/>
            <a:ext cx="4041775" cy="384572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3200" dirty="0">
                <a:solidFill>
                  <a:srgbClr val="990000"/>
                </a:solidFill>
              </a:rPr>
              <a:t>Себастьян </a:t>
            </a:r>
            <a:r>
              <a:rPr lang="ru-RU" sz="3200" dirty="0" err="1" smtClean="0">
                <a:solidFill>
                  <a:srgbClr val="990000"/>
                </a:solidFill>
              </a:rPr>
              <a:t>Кнейпп</a:t>
            </a:r>
            <a:r>
              <a:rPr lang="ru-RU" sz="3200" dirty="0" smtClean="0">
                <a:solidFill>
                  <a:srgbClr val="990000"/>
                </a:solidFill>
              </a:rPr>
              <a:t>-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rgbClr val="990000"/>
                </a:solidFill>
              </a:rPr>
              <a:t> (</a:t>
            </a:r>
            <a:r>
              <a:rPr lang="ru-RU" sz="2000" dirty="0" smtClean="0">
                <a:solidFill>
                  <a:srgbClr val="990000"/>
                </a:solidFill>
                <a:latin typeface="+mj-lt"/>
              </a:rPr>
              <a:t>17</a:t>
            </a:r>
            <a:r>
              <a:rPr lang="ru-RU" sz="2000" dirty="0">
                <a:solidFill>
                  <a:srgbClr val="990000"/>
                </a:solidFill>
                <a:latin typeface="+mj-lt"/>
              </a:rPr>
              <a:t> </a:t>
            </a:r>
            <a:r>
              <a:rPr lang="ru-RU" sz="2000" dirty="0" smtClean="0">
                <a:solidFill>
                  <a:srgbClr val="990000"/>
                </a:solidFill>
                <a:latin typeface="+mj-lt"/>
              </a:rPr>
              <a:t>мая 1821-17июня1897)</a:t>
            </a:r>
            <a:endParaRPr lang="ru-RU" sz="2000" dirty="0">
              <a:solidFill>
                <a:srgbClr val="990000"/>
              </a:solidFill>
              <a:latin typeface="+mj-lt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990000"/>
                </a:solidFill>
              </a:rPr>
              <a:t>  </a:t>
            </a:r>
            <a:r>
              <a:rPr lang="ru-RU" dirty="0">
                <a:solidFill>
                  <a:srgbClr val="990000"/>
                </a:solidFill>
                <a:latin typeface="+mj-lt"/>
              </a:rPr>
              <a:t> </a:t>
            </a:r>
            <a:r>
              <a:rPr lang="ru-RU" dirty="0">
                <a:solidFill>
                  <a:srgbClr val="990000"/>
                </a:solidFill>
                <a:latin typeface="+mj-lt"/>
                <a:hlinkClick r:id="rId3" tooltip="17 мая"/>
              </a:rPr>
              <a:t>немецкий физиотерапевт, </a:t>
            </a:r>
            <a:r>
              <a:rPr lang="ru-RU" dirty="0" smtClean="0">
                <a:solidFill>
                  <a:srgbClr val="990000"/>
                </a:solidFill>
                <a:latin typeface="+mj-lt"/>
                <a:hlinkClick r:id="rId3" tooltip="17 мая"/>
              </a:rPr>
              <a:t>     католический священник.</a:t>
            </a:r>
            <a:r>
              <a:rPr lang="ru-RU" dirty="0" smtClean="0">
                <a:solidFill>
                  <a:srgbClr val="990000"/>
                </a:solidFill>
                <a:latin typeface="+mj-lt"/>
              </a:rPr>
              <a:t>  </a:t>
            </a:r>
          </a:p>
          <a:p>
            <a:pPr marL="0" indent="0">
              <a:buNone/>
            </a:pPr>
            <a:endParaRPr lang="ru-RU" dirty="0">
              <a:solidFill>
                <a:srgbClr val="990000"/>
              </a:solidFill>
              <a:latin typeface="+mj-lt"/>
            </a:endParaRPr>
          </a:p>
          <a:p>
            <a:pPr marL="0" indent="0">
              <a:buNone/>
            </a:pPr>
            <a:endParaRPr lang="ru-RU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14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" y="1340768"/>
            <a:ext cx="4721511" cy="3147673"/>
          </a:xfrm>
        </p:spPr>
      </p:pic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1340768"/>
            <a:ext cx="4041775" cy="482453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3900" dirty="0">
                <a:solidFill>
                  <a:srgbClr val="FFC000"/>
                </a:solidFill>
                <a:latin typeface="+mj-lt"/>
              </a:rPr>
              <a:t>Иван </a:t>
            </a:r>
            <a:r>
              <a:rPr lang="ru-RU" sz="3900" dirty="0" smtClean="0">
                <a:solidFill>
                  <a:srgbClr val="FFC000"/>
                </a:solidFill>
                <a:latin typeface="+mj-lt"/>
              </a:rPr>
              <a:t>Поддубный 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FFC000"/>
                </a:solidFill>
                <a:latin typeface="+mj-lt"/>
              </a:rPr>
              <a:t>(26сентября</a:t>
            </a:r>
            <a:r>
              <a:rPr lang="ru-RU" sz="2000" dirty="0">
                <a:solidFill>
                  <a:srgbClr val="FFC000"/>
                </a:solidFill>
                <a:latin typeface="+mj-lt"/>
                <a:hlinkClick r:id="rId3" tooltip="1871 год"/>
              </a:rPr>
              <a:t>1871</a:t>
            </a:r>
            <a:r>
              <a:rPr lang="ru-RU" sz="2000" dirty="0">
                <a:solidFill>
                  <a:srgbClr val="FFC000"/>
                </a:solidFill>
                <a:latin typeface="+mj-lt"/>
              </a:rPr>
              <a:t>—</a:t>
            </a:r>
            <a:r>
              <a:rPr lang="ru-RU" sz="2000" dirty="0">
                <a:solidFill>
                  <a:srgbClr val="FFC000"/>
                </a:solidFill>
                <a:latin typeface="+mj-lt"/>
                <a:hlinkClick r:id="rId4" tooltip="8 августа"/>
              </a:rPr>
              <a:t>8 августа</a:t>
            </a:r>
            <a:r>
              <a:rPr lang="ru-RU" sz="2000" dirty="0">
                <a:solidFill>
                  <a:srgbClr val="FFC000"/>
                </a:solidFill>
                <a:latin typeface="+mj-lt"/>
              </a:rPr>
              <a:t> </a:t>
            </a:r>
            <a:r>
              <a:rPr lang="ru-RU" sz="2000" dirty="0">
                <a:solidFill>
                  <a:srgbClr val="FFC000"/>
                </a:solidFill>
                <a:latin typeface="+mj-lt"/>
                <a:hlinkClick r:id="rId5" tooltip="1949"/>
              </a:rPr>
              <a:t>1949</a:t>
            </a:r>
            <a:r>
              <a:rPr lang="ru-RU" sz="2000" dirty="0">
                <a:solidFill>
                  <a:srgbClr val="FFC000"/>
                </a:solidFill>
                <a:latin typeface="+mj-lt"/>
              </a:rPr>
              <a:t>)</a:t>
            </a:r>
            <a:endParaRPr lang="ru-RU" sz="2000" dirty="0" smtClean="0">
              <a:solidFill>
                <a:srgbClr val="FFC000"/>
              </a:solidFill>
              <a:latin typeface="+mj-lt"/>
            </a:endParaRPr>
          </a:p>
          <a:p>
            <a:pPr marL="0" indent="0" algn="just">
              <a:buNone/>
            </a:pPr>
            <a:endParaRPr lang="ru-RU" dirty="0" smtClean="0">
              <a:solidFill>
                <a:srgbClr val="FFC000"/>
              </a:solidFill>
              <a:latin typeface="+mj-lt"/>
            </a:endParaRPr>
          </a:p>
          <a:p>
            <a:pPr marL="0" indent="0" algn="just">
              <a:buNone/>
            </a:pPr>
            <a:r>
              <a:rPr lang="ru-RU" dirty="0">
                <a:solidFill>
                  <a:srgbClr val="FFC000"/>
                </a:solidFill>
                <a:latin typeface="+mj-lt"/>
              </a:rPr>
              <a:t> </a:t>
            </a:r>
            <a:r>
              <a:rPr lang="ru-RU" dirty="0" smtClean="0">
                <a:solidFill>
                  <a:srgbClr val="FFC000"/>
                </a:solidFill>
                <a:latin typeface="+mj-lt"/>
                <a:hlinkClick r:id="rId6" tooltip="Российская империя"/>
              </a:rPr>
              <a:t>российский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 и </a:t>
            </a:r>
            <a:r>
              <a:rPr lang="ru-RU" dirty="0" smtClean="0">
                <a:solidFill>
                  <a:srgbClr val="FFC000"/>
                </a:solidFill>
                <a:latin typeface="+mj-lt"/>
                <a:hlinkClick r:id="rId7" tooltip="Советский народ"/>
              </a:rPr>
              <a:t>советский</a:t>
            </a:r>
            <a:r>
              <a:rPr lang="ru-RU" baseline="30000" dirty="0">
                <a:solidFill>
                  <a:srgbClr val="FFC000"/>
                </a:solidFill>
                <a:latin typeface="+mj-lt"/>
              </a:rPr>
              <a:t> 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 профессиональный </a:t>
            </a:r>
            <a:r>
              <a:rPr lang="ru-RU" dirty="0" smtClean="0">
                <a:solidFill>
                  <a:srgbClr val="FFC000"/>
                </a:solidFill>
                <a:latin typeface="+mj-lt"/>
              </a:rPr>
              <a:t>    </a:t>
            </a:r>
            <a:r>
              <a:rPr lang="ru-RU" dirty="0" smtClean="0">
                <a:solidFill>
                  <a:srgbClr val="FFC000"/>
                </a:solidFill>
                <a:latin typeface="+mj-lt"/>
                <a:hlinkClick r:id="rId8" tooltip="Борьба"/>
              </a:rPr>
              <a:t>борец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 и атлет, происходящий из </a:t>
            </a:r>
            <a:r>
              <a:rPr lang="ru-RU" dirty="0" smtClean="0">
                <a:solidFill>
                  <a:srgbClr val="FFC000"/>
                </a:solidFill>
                <a:latin typeface="+mj-lt"/>
              </a:rPr>
              <a:t>рода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 </a:t>
            </a:r>
            <a:r>
              <a:rPr lang="ru-RU" dirty="0">
                <a:solidFill>
                  <a:srgbClr val="FFC000"/>
                </a:solidFill>
                <a:latin typeface="+mj-lt"/>
                <a:hlinkClick r:id="rId9" tooltip="Запорожские казаки"/>
              </a:rPr>
              <a:t>запорожских </a:t>
            </a:r>
            <a:r>
              <a:rPr lang="ru-RU" dirty="0" smtClean="0">
                <a:solidFill>
                  <a:srgbClr val="FFC000"/>
                </a:solidFill>
                <a:latin typeface="+mj-lt"/>
                <a:hlinkClick r:id="rId9" tooltip="Запорожские казаки"/>
              </a:rPr>
              <a:t>казаков</a:t>
            </a:r>
            <a:r>
              <a:rPr lang="ru-RU" dirty="0" smtClean="0">
                <a:solidFill>
                  <a:srgbClr val="FFC000"/>
                </a:solidFill>
                <a:latin typeface="+mj-lt"/>
              </a:rPr>
              <a:t> </a:t>
            </a:r>
            <a:endParaRPr lang="ru-RU" dirty="0">
              <a:solidFill>
                <a:srgbClr val="FFC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854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24744"/>
            <a:ext cx="4241458" cy="5236369"/>
          </a:xfrm>
        </p:spPr>
      </p:pic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4008" y="1124744"/>
            <a:ext cx="4041775" cy="384572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rgbClr val="990000"/>
                </a:solidFill>
              </a:rPr>
              <a:t>А</a:t>
            </a:r>
            <a:r>
              <a:rPr lang="ru-RU" sz="4400" dirty="0" smtClean="0">
                <a:solidFill>
                  <a:srgbClr val="990000"/>
                </a:solidFill>
              </a:rPr>
              <a:t>.</a:t>
            </a:r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400" dirty="0" smtClean="0">
                <a:solidFill>
                  <a:srgbClr val="990000"/>
                </a:solidFill>
              </a:rPr>
              <a:t>Н</a:t>
            </a:r>
            <a:r>
              <a:rPr lang="ru-RU" sz="4400" dirty="0">
                <a:solidFill>
                  <a:srgbClr val="990000"/>
                </a:solidFill>
              </a:rPr>
              <a:t>. </a:t>
            </a:r>
            <a:r>
              <a:rPr lang="ru-RU" sz="4400" dirty="0" err="1" smtClean="0">
                <a:solidFill>
                  <a:srgbClr val="990000"/>
                </a:solidFill>
              </a:rPr>
              <a:t>Северцов</a:t>
            </a:r>
            <a:endParaRPr lang="ru-RU" sz="4400" dirty="0">
              <a:solidFill>
                <a:srgbClr val="990000"/>
              </a:solidFill>
            </a:endParaRPr>
          </a:p>
          <a:p>
            <a:pPr marL="0" indent="0">
              <a:buNone/>
            </a:pPr>
            <a:r>
              <a:rPr lang="ru-RU" sz="1800" u="sng" dirty="0" smtClean="0">
                <a:latin typeface="+mj-lt"/>
                <a:hlinkClick r:id="rId3" tooltip="23 сентября"/>
              </a:rPr>
              <a:t>23 </a:t>
            </a:r>
            <a:r>
              <a:rPr lang="ru-RU" sz="1800" u="sng" dirty="0">
                <a:latin typeface="+mj-lt"/>
                <a:hlinkClick r:id="rId3" tooltip="23 сентября"/>
              </a:rPr>
              <a:t>сентября</a:t>
            </a:r>
            <a:r>
              <a:rPr lang="ru-RU" sz="1800" dirty="0">
                <a:latin typeface="+mj-lt"/>
              </a:rPr>
              <a:t> </a:t>
            </a:r>
            <a:r>
              <a:rPr lang="ru-RU" sz="1800" u="sng" dirty="0">
                <a:latin typeface="+mj-lt"/>
                <a:hlinkClick r:id="rId4" tooltip="1866"/>
              </a:rPr>
              <a:t>1866</a:t>
            </a:r>
            <a:r>
              <a:rPr lang="ru-RU" sz="1800" dirty="0">
                <a:latin typeface="+mj-lt"/>
              </a:rPr>
              <a:t>— </a:t>
            </a:r>
            <a:r>
              <a:rPr lang="ru-RU" sz="1800" u="sng" dirty="0">
                <a:latin typeface="+mj-lt"/>
                <a:hlinkClick r:id="rId5" tooltip="19 декабря"/>
              </a:rPr>
              <a:t>19декабря</a:t>
            </a:r>
            <a:r>
              <a:rPr lang="ru-RU" sz="1800" dirty="0">
                <a:latin typeface="+mj-lt"/>
              </a:rPr>
              <a:t> </a:t>
            </a:r>
            <a:r>
              <a:rPr lang="ru-RU" sz="1800" u="sng" dirty="0" smtClean="0">
                <a:latin typeface="+mj-lt"/>
                <a:hlinkClick r:id="rId6" tooltip="1936"/>
              </a:rPr>
              <a:t>1936</a:t>
            </a:r>
            <a:r>
              <a:rPr lang="ru-RU" sz="4400" dirty="0"/>
              <a:t> 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990000"/>
                </a:solidFill>
              </a:rPr>
              <a:t>русский</a:t>
            </a:r>
            <a:r>
              <a:rPr lang="ru-RU" dirty="0">
                <a:solidFill>
                  <a:srgbClr val="990000"/>
                </a:solidFill>
              </a:rPr>
              <a:t> </a:t>
            </a:r>
            <a:r>
              <a:rPr lang="ru-RU" dirty="0" smtClean="0">
                <a:solidFill>
                  <a:srgbClr val="990000"/>
                </a:solidFill>
              </a:rPr>
              <a:t>биолог  </a:t>
            </a:r>
            <a:endParaRPr lang="ru-RU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51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75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36712"/>
            <a:ext cx="4057357" cy="5308377"/>
          </a:xfrm>
        </p:spPr>
      </p:pic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4008" y="908720"/>
            <a:ext cx="4041775" cy="475252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4100" dirty="0">
                <a:solidFill>
                  <a:srgbClr val="990000"/>
                </a:solidFill>
              </a:rPr>
              <a:t>Порфирий Иванов </a:t>
            </a:r>
            <a:endParaRPr lang="ru-RU" sz="4100" dirty="0" smtClean="0">
              <a:solidFill>
                <a:srgbClr val="990000"/>
              </a:solidFill>
            </a:endParaRPr>
          </a:p>
          <a:p>
            <a:pPr marL="0" indent="0">
              <a:buNone/>
            </a:pPr>
            <a:r>
              <a:rPr lang="ru-RU" sz="2600" dirty="0" smtClean="0">
                <a:solidFill>
                  <a:srgbClr val="CF6D0B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С </a:t>
            </a:r>
            <a:r>
              <a:rPr lang="ru-RU" sz="2600" dirty="0">
                <a:solidFill>
                  <a:srgbClr val="CF6D0B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35 лет Иванов, следуя своей идее </a:t>
            </a:r>
            <a:r>
              <a:rPr lang="ru-RU" sz="2600" dirty="0">
                <a:solidFill>
                  <a:srgbClr val="CF6D0B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  <a:hlinkClick r:id="rId3" tooltip="Здоровье"/>
              </a:rPr>
              <a:t>здоровья</a:t>
            </a:r>
            <a:r>
              <a:rPr lang="ru-RU" sz="2600" dirty="0">
                <a:solidFill>
                  <a:srgbClr val="CF6D0B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 и </a:t>
            </a:r>
            <a:r>
              <a:rPr lang="ru-RU" sz="2600" dirty="0">
                <a:solidFill>
                  <a:srgbClr val="CF6D0B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  <a:hlinkClick r:id="rId4" tooltip="Бессмертие"/>
              </a:rPr>
              <a:t>бессмертия</a:t>
            </a:r>
            <a:r>
              <a:rPr lang="ru-RU" sz="2600" dirty="0">
                <a:solidFill>
                  <a:srgbClr val="CF6D0B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, постепенно отказывался от одежды и обуви, пока не стал круглый год ходить босой, одетым только в </a:t>
            </a:r>
            <a:r>
              <a:rPr lang="ru-RU" sz="2600" dirty="0">
                <a:solidFill>
                  <a:srgbClr val="CF6D0B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  <a:hlinkClick r:id="rId5" tooltip="Шорты"/>
              </a:rPr>
              <a:t>шорты</a:t>
            </a:r>
            <a:r>
              <a:rPr lang="ru-RU" sz="2600" dirty="0">
                <a:solidFill>
                  <a:srgbClr val="CF6D0B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. В зимнее время демонстрировал незаурядные возможности своего организма переносить любую стужу и мороз. В повседневной жизни практиковал </a:t>
            </a:r>
            <a:r>
              <a:rPr lang="ru-RU" sz="2600" dirty="0" smtClean="0">
                <a:solidFill>
                  <a:srgbClr val="CF6D0B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  <a:hlinkClick r:id="rId6" tooltip="Обливание"/>
              </a:rPr>
              <a:t>обливания</a:t>
            </a:r>
            <a:endParaRPr lang="ru-RU" sz="2600" dirty="0" smtClean="0">
              <a:solidFill>
                <a:srgbClr val="CF6D0B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 smtClean="0">
                <a:solidFill>
                  <a:srgbClr val="CF6D0B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холодной водой. </a:t>
            </a:r>
            <a:endParaRPr lang="ru-RU" dirty="0"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17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9"/>
          <p:cNvSpPr>
            <a:spLocks noGrp="1"/>
          </p:cNvSpPr>
          <p:nvPr>
            <p:ph sz="half" idx="1"/>
          </p:nvPr>
        </p:nvSpPr>
        <p:spPr>
          <a:xfrm>
            <a:off x="323528" y="1268760"/>
            <a:ext cx="4038600" cy="443484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Обтирание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Используют смоченные в воде полотенце, губку или специальную рукавичку</a:t>
            </a:r>
          </a:p>
          <a:p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После этого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растирают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тело сухим жестким полотенцем до покраснения</a:t>
            </a:r>
          </a:p>
          <a:p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Начинают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 температуры воды 37 градусов, постепенно понижая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848" y="2132856"/>
            <a:ext cx="4389631" cy="437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93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sz="half" idx="1"/>
          </p:nvPr>
        </p:nvSpPr>
        <p:spPr>
          <a:xfrm>
            <a:off x="467544" y="794360"/>
            <a:ext cx="4038600" cy="522692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Купание в открытых водоёмах и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обливание</a:t>
            </a:r>
          </a:p>
          <a:p>
            <a:pPr marL="0" indent="0" algn="ctr"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Начинать купаться при температуре воды и воздуха не ниже 18-20 градусов</a:t>
            </a:r>
          </a:p>
          <a:p>
            <a:endParaRPr lang="ru-RU" sz="1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Продолжительность купания составляет 4-5 минут, постепенно ее увеличивают до 15-20 минут</a:t>
            </a:r>
          </a:p>
          <a:p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Нельзя долго купаться в очень холодной воде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636" y="1988840"/>
            <a:ext cx="3781645" cy="2837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18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90</TotalTime>
  <Words>123</Words>
  <Application>Microsoft Office PowerPoint</Application>
  <PresentationFormat>Экран (4:3)</PresentationFormat>
  <Paragraphs>43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Желаю Вам здоровья!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10</cp:revision>
  <dcterms:created xsi:type="dcterms:W3CDTF">2014-09-24T07:43:05Z</dcterms:created>
  <dcterms:modified xsi:type="dcterms:W3CDTF">2014-09-24T10:55:07Z</dcterms:modified>
</cp:coreProperties>
</file>