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62" r:id="rId8"/>
    <p:sldId id="264" r:id="rId9"/>
    <p:sldId id="265" r:id="rId10"/>
    <p:sldId id="266" r:id="rId11"/>
    <p:sldId id="278" r:id="rId12"/>
    <p:sldId id="267" r:id="rId13"/>
    <p:sldId id="269" r:id="rId14"/>
    <p:sldId id="270" r:id="rId15"/>
    <p:sldId id="271" r:id="rId16"/>
    <p:sldId id="268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4249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i="1" dirty="0" smtClean="0">
                <a:solidFill>
                  <a:srgbClr val="FF0000"/>
                </a:solidFill>
              </a:rPr>
              <a:t>  </a:t>
            </a:r>
            <a:r>
              <a:rPr lang="ru-RU" sz="7200" b="1" i="1" dirty="0" smtClean="0">
                <a:solidFill>
                  <a:srgbClr val="FF0000"/>
                </a:solidFill>
              </a:rPr>
              <a:t>«200 </a:t>
            </a:r>
          </a:p>
          <a:p>
            <a:pPr algn="ctr"/>
            <a:r>
              <a:rPr lang="ru-RU" sz="6000" b="1" i="1" dirty="0" smtClean="0">
                <a:solidFill>
                  <a:srgbClr val="FF0000"/>
                </a:solidFill>
              </a:rPr>
              <a:t>огненных дней </a:t>
            </a:r>
            <a:r>
              <a:rPr lang="ru-RU" sz="6000" b="1" i="1" dirty="0">
                <a:solidFill>
                  <a:srgbClr val="FF0000"/>
                </a:solidFill>
              </a:rPr>
              <a:t>и </a:t>
            </a:r>
            <a:r>
              <a:rPr lang="ru-RU" sz="6000" b="1" i="1" dirty="0" smtClean="0">
                <a:solidFill>
                  <a:srgbClr val="FF0000"/>
                </a:solidFill>
              </a:rPr>
              <a:t>ночей»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56314"/>
            <a:ext cx="8695085" cy="4285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левитан начало войн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60976" y="128192"/>
            <a:ext cx="609600" cy="609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92080" y="5818038"/>
            <a:ext cx="37265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Презентацию  </a:t>
            </a:r>
            <a:r>
              <a:rPr lang="ru-RU" dirty="0" smtClean="0">
                <a:solidFill>
                  <a:srgbClr val="FFFF00"/>
                </a:solidFill>
              </a:rPr>
              <a:t>подготовила: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учитель начальных классов </a:t>
            </a:r>
          </a:p>
          <a:p>
            <a:r>
              <a:rPr lang="ru-RU" dirty="0" err="1" smtClean="0">
                <a:solidFill>
                  <a:srgbClr val="FFFF00"/>
                </a:solidFill>
              </a:rPr>
              <a:t>Наурзалиева</a:t>
            </a:r>
            <a:r>
              <a:rPr lang="ru-RU" dirty="0" smtClean="0">
                <a:solidFill>
                  <a:srgbClr val="FFFF00"/>
                </a:solidFill>
              </a:rPr>
              <a:t> Эльза Владимировна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2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64096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002060"/>
                </a:solidFill>
              </a:rPr>
              <a:t>«Мне нужна нефть Кавказа и Волги, иначе я могу списывать войну как проигранную...» </a:t>
            </a:r>
          </a:p>
          <a:p>
            <a:r>
              <a:rPr lang="ru-RU" sz="2800" dirty="0"/>
              <a:t>Адольф Гитлер, на военном совещании в Полтаве, лето 1942 года.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932" y="2708920"/>
            <a:ext cx="3905548" cy="260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38" y="3020765"/>
            <a:ext cx="5561997" cy="3678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70835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85" y="188640"/>
            <a:ext cx="8786103" cy="6580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8567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4824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</a:rPr>
              <a:t> 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7"/>
            <a:ext cx="8712968" cy="6551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146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24" y="116632"/>
            <a:ext cx="5617046" cy="6551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830163" y="404664"/>
            <a:ext cx="3096344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«Ещё  </a:t>
            </a:r>
            <a:r>
              <a:rPr lang="ru-RU" sz="3600" dirty="0"/>
              <a:t>ни один немецкий фельдмаршал не попадал в </a:t>
            </a:r>
            <a:r>
              <a:rPr lang="ru-RU" sz="3600" dirty="0" smtClean="0"/>
              <a:t>плен».</a:t>
            </a:r>
          </a:p>
          <a:p>
            <a:endParaRPr lang="ru-RU" sz="3600" dirty="0" smtClean="0"/>
          </a:p>
          <a:p>
            <a:r>
              <a:rPr lang="ru-RU" sz="2000" dirty="0">
                <a:solidFill>
                  <a:srgbClr val="FF0000"/>
                </a:solidFill>
              </a:rPr>
              <a:t>31 января 1943 года, </a:t>
            </a:r>
            <a:r>
              <a:rPr lang="ru-RU" sz="2000" dirty="0">
                <a:solidFill>
                  <a:srgbClr val="0070C0"/>
                </a:solidFill>
              </a:rPr>
              <a:t>фельдмаршал Паулюс был доставлен лично командующему фронтом - генерал-полковнику Константину Константиновичу Рокоссовскому.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7302933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3"/>
            <a:ext cx="8496944" cy="579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260648"/>
            <a:ext cx="8496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Коренной  </a:t>
            </a:r>
            <a:r>
              <a:rPr lang="ru-RU" sz="2400" dirty="0"/>
              <a:t>перелом </a:t>
            </a:r>
            <a:r>
              <a:rPr lang="ru-RU" sz="2400" dirty="0" smtClean="0"/>
              <a:t> </a:t>
            </a:r>
            <a:r>
              <a:rPr lang="ru-RU" sz="2400" dirty="0"/>
              <a:t>в Великой </a:t>
            </a:r>
            <a:r>
              <a:rPr lang="ru-RU" sz="2400" dirty="0" smtClean="0"/>
              <a:t>Отечественной войне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625276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5689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/>
              <a:t>С советской стороны в Сталинградской битве погибло, согласно официальным данным, 1.129.619</a:t>
            </a:r>
            <a:r>
              <a:rPr lang="ru-RU" sz="2400" dirty="0"/>
              <a:t> человек, было потеряно более 500 тысяч единиц стрелкового оружия, 4341 танков и самоходных артиллерийских установок, 2769 боевых самолётов и более 15.700 миномётов и орудий. Немцы потеряли около 1,5 млн человек и ещё большее количество техники и вооружения.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88" y="3573016"/>
            <a:ext cx="4425008" cy="302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03319"/>
            <a:ext cx="4177415" cy="3071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5133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410445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Связист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Матвей </a:t>
            </a:r>
            <a:r>
              <a:rPr lang="ru-RU" sz="2800" b="1" dirty="0">
                <a:solidFill>
                  <a:srgbClr val="FF0000"/>
                </a:solidFill>
              </a:rPr>
              <a:t>Путилов</a:t>
            </a:r>
          </a:p>
          <a:p>
            <a:r>
              <a:rPr lang="ru-RU" sz="2000" dirty="0"/>
              <a:t>Когда на Мамаевом кургане в самый напряженный момент боя прекратилась связь, рядовой</a:t>
            </a:r>
          </a:p>
          <a:p>
            <a:r>
              <a:rPr lang="ru-RU" sz="2000" dirty="0"/>
              <a:t>связист </a:t>
            </a:r>
            <a:r>
              <a:rPr lang="ru-RU" sz="2000" dirty="0" smtClean="0"/>
              <a:t>Матвей </a:t>
            </a:r>
            <a:r>
              <a:rPr lang="ru-RU" sz="2000" dirty="0"/>
              <a:t>Путилов пошел ликвидировать разрыв провода.</a:t>
            </a:r>
          </a:p>
          <a:p>
            <a:r>
              <a:rPr lang="ru-RU" sz="2000" dirty="0"/>
              <a:t>При восстановлении поврежденной линии связи, ему осколками мины раздробило обе руки.</a:t>
            </a:r>
          </a:p>
          <a:p>
            <a:r>
              <a:rPr lang="ru-RU" sz="2000" dirty="0"/>
              <a:t>Теряя сознание, он крепко зажал зубами концы провода. Связь была восстановлена. За этот</a:t>
            </a:r>
          </a:p>
          <a:p>
            <a:r>
              <a:rPr lang="ru-RU" sz="2000" dirty="0"/>
              <a:t>подвиг Матвей был посмертно награжден орденом Отечественной войны II степени. </a:t>
            </a:r>
            <a:r>
              <a:rPr lang="ru-RU" sz="2000" dirty="0" smtClean="0"/>
              <a:t>Его катушка </a:t>
            </a:r>
            <a:r>
              <a:rPr lang="ru-RU" sz="2000" dirty="0"/>
              <a:t>связи передавалась лучшим связистам 308-й дивизии.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88640"/>
            <a:ext cx="4609356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42203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4008" y="260648"/>
            <a:ext cx="421196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Гуля Королёва 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r>
              <a:rPr lang="ru-RU" sz="3200" dirty="0" smtClean="0"/>
              <a:t>– </a:t>
            </a:r>
            <a:r>
              <a:rPr lang="ru-RU" sz="3200" dirty="0"/>
              <a:t>под таким именем эта девушка вошла в мировую историю. На самом деле её звали </a:t>
            </a:r>
            <a:r>
              <a:rPr lang="ru-RU" sz="3200" dirty="0" err="1"/>
              <a:t>Марионелла</a:t>
            </a:r>
            <a:r>
              <a:rPr lang="ru-RU" sz="3200" dirty="0"/>
              <a:t>. – 23 ноября 1942 года она погибла под Сталинградом, совершив подвиг, который сохранил её имя в веках.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9"/>
            <a:ext cx="4414744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92227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4096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Михаил </a:t>
            </a:r>
            <a:r>
              <a:rPr lang="ru-RU" sz="3200" dirty="0" err="1">
                <a:solidFill>
                  <a:srgbClr val="FF0000"/>
                </a:solidFill>
              </a:rPr>
              <a:t>Паникаха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  <a:r>
              <a:rPr lang="ru-RU" dirty="0"/>
              <a:t>-</a:t>
            </a:r>
            <a:r>
              <a:rPr lang="ru-RU" sz="2000" dirty="0"/>
              <a:t>Взяв две бутылки с горючей жидкостью, Михаил пополз в сторону головного немецкого танка. Пуля попала в одну из бутылок, жидкость моментально разлилась по телу бойца и воспламенилась. Вспыхнув факелом, Михаил бросился на решётку моторного люка и разбил об неё вторую бутылку. Немецкий танк остановился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За этот подвиг 9 декабря 1942 года Михаил </a:t>
            </a:r>
            <a:r>
              <a:rPr lang="ru-RU" sz="2000" dirty="0" err="1"/>
              <a:t>Паникаха</a:t>
            </a:r>
            <a:r>
              <a:rPr lang="ru-RU" sz="2000" dirty="0"/>
              <a:t> был посмертно награждён орденом Отечественной войны I степени</a:t>
            </a:r>
            <a:r>
              <a:rPr lang="ru-RU" dirty="0"/>
              <a:t>.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999859"/>
            <a:ext cx="6480720" cy="3613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17722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40959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Люся </a:t>
            </a:r>
            <a:r>
              <a:rPr lang="ru-RU" sz="3200" dirty="0" err="1" smtClean="0">
                <a:solidFill>
                  <a:srgbClr val="FF0000"/>
                </a:solidFill>
              </a:rPr>
              <a:t>Радыно</a:t>
            </a:r>
            <a:endParaRPr lang="ru-RU" sz="3200" dirty="0" smtClean="0">
              <a:solidFill>
                <a:srgbClr val="FF0000"/>
              </a:solidFill>
            </a:endParaRPr>
          </a:p>
          <a:p>
            <a:r>
              <a:rPr lang="ru-RU" sz="2800" dirty="0"/>
              <a:t>Всего Люся </a:t>
            </a:r>
            <a:r>
              <a:rPr lang="ru-RU" sz="2800" dirty="0" err="1"/>
              <a:t>Радыно</a:t>
            </a:r>
            <a:r>
              <a:rPr lang="ru-RU" sz="2800" dirty="0"/>
              <a:t> совершила 7 </a:t>
            </a:r>
            <a:r>
              <a:rPr lang="ru-RU" sz="2800" dirty="0" err="1"/>
              <a:t>разведвылазок</a:t>
            </a:r>
            <a:r>
              <a:rPr lang="ru-RU" sz="2800" dirty="0"/>
              <a:t> и ни разу не совершила, ни одной ошибки. После чего командование приняло решение больше не выпускать Люсю в тыл врага, так как это стало опасно. </a:t>
            </a:r>
            <a:endParaRPr lang="ru-RU" sz="2800" dirty="0" smtClean="0"/>
          </a:p>
          <a:p>
            <a:r>
              <a:rPr lang="ru-RU" sz="2800" dirty="0" smtClean="0"/>
              <a:t>Она </a:t>
            </a:r>
            <a:r>
              <a:rPr lang="ru-RU" sz="2800" dirty="0"/>
              <a:t>была </a:t>
            </a:r>
            <a:endParaRPr lang="ru-RU" sz="2800" dirty="0" smtClean="0"/>
          </a:p>
          <a:p>
            <a:r>
              <a:rPr lang="ru-RU" sz="2800" dirty="0" smtClean="0"/>
              <a:t>награждена </a:t>
            </a:r>
          </a:p>
          <a:p>
            <a:r>
              <a:rPr lang="ru-RU" sz="2800" dirty="0" smtClean="0"/>
              <a:t>медалями </a:t>
            </a:r>
          </a:p>
          <a:p>
            <a:r>
              <a:rPr lang="ru-RU" sz="2800" dirty="0" smtClean="0"/>
              <a:t>«</a:t>
            </a:r>
            <a:r>
              <a:rPr lang="ru-RU" sz="2800" dirty="0"/>
              <a:t>За отвагу» и </a:t>
            </a:r>
            <a:endParaRPr lang="ru-RU" sz="2800" dirty="0" smtClean="0"/>
          </a:p>
          <a:p>
            <a:r>
              <a:rPr lang="ru-RU" sz="2800" dirty="0" smtClean="0"/>
              <a:t>«</a:t>
            </a:r>
            <a:r>
              <a:rPr lang="ru-RU" sz="2800" dirty="0"/>
              <a:t>За оборону </a:t>
            </a:r>
            <a:endParaRPr lang="ru-RU" sz="2800" dirty="0" smtClean="0"/>
          </a:p>
          <a:p>
            <a:r>
              <a:rPr lang="ru-RU" sz="2800" dirty="0" smtClean="0"/>
              <a:t>Сталинграда».</a:t>
            </a:r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722" y="2492896"/>
            <a:ext cx="5944518" cy="4133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8299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409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Сталинградская </a:t>
            </a:r>
            <a:r>
              <a:rPr lang="ru-RU" sz="4800" b="1" dirty="0" smtClean="0">
                <a:solidFill>
                  <a:srgbClr val="FF0000"/>
                </a:solidFill>
              </a:rPr>
              <a:t>битва</a:t>
            </a:r>
            <a:endParaRPr lang="ru-RU" sz="4800" b="1" dirty="0">
              <a:solidFill>
                <a:srgbClr val="FF0000"/>
              </a:solidFill>
            </a:endParaRP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r"/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8640960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811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0"/>
            <a:ext cx="4279900" cy="279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066882"/>
            <a:ext cx="5293171" cy="3532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72000" y="245219"/>
            <a:ext cx="44644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Память о войне, о жертвах войны набатом стучит в наших сердцах, повелевая не забывать подвиг народа, бережно хранить, бороться за мир, завоеванный ценой миллионов человеческих жизней. Почет и вечная слава всем, кто в годы войны защищал  Родину от врага.</a:t>
            </a:r>
          </a:p>
        </p:txBody>
      </p:sp>
    </p:spTree>
    <p:extLst>
      <p:ext uri="{BB962C8B-B14F-4D97-AF65-F5344CB8AC3E}">
        <p14:creationId xmlns:p14="http://schemas.microsoft.com/office/powerpoint/2010/main" val="7985769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 Сталинграде не было ни одного уцелевшего здания: все было разгромлено и </a:t>
            </a:r>
            <a:r>
              <a:rPr lang="ru-RU" sz="2400" dirty="0" smtClean="0"/>
              <a:t>разбито. </a:t>
            </a:r>
            <a:endParaRPr lang="ru-RU" sz="2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22659"/>
            <a:ext cx="4987738" cy="3242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764" y="3151336"/>
            <a:ext cx="4907288" cy="3435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826" y="707712"/>
            <a:ext cx="3124758" cy="2638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левитан победа в сталинград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biLevel thresh="75000"/>
          </a:blip>
          <a:stretch>
            <a:fillRect/>
          </a:stretch>
        </p:blipFill>
        <p:spPr>
          <a:xfrm>
            <a:off x="1115616" y="50851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2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4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1067"/>
            <a:ext cx="8816417" cy="6606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0746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56895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Сколько  </a:t>
            </a:r>
            <a:r>
              <a:rPr lang="ru-RU" sz="4400" dirty="0"/>
              <a:t>длилась Сталинградская битва</a:t>
            </a:r>
            <a:r>
              <a:rPr lang="ru-RU" sz="4400" dirty="0" smtClean="0"/>
              <a:t>? </a:t>
            </a:r>
          </a:p>
          <a:p>
            <a:endParaRPr lang="ru-RU" sz="4400" dirty="0" smtClean="0"/>
          </a:p>
          <a:p>
            <a:r>
              <a:rPr lang="ru-RU" sz="4400" dirty="0" smtClean="0"/>
              <a:t>Когда </a:t>
            </a:r>
            <a:r>
              <a:rPr lang="ru-RU" sz="4400" dirty="0"/>
              <a:t>началась Сталинградская битва? </a:t>
            </a:r>
            <a:endParaRPr lang="ru-RU" sz="4400" dirty="0" smtClean="0"/>
          </a:p>
          <a:p>
            <a:endParaRPr lang="ru-RU" sz="4400" dirty="0" smtClean="0"/>
          </a:p>
          <a:p>
            <a:r>
              <a:rPr lang="ru-RU" sz="4400" dirty="0" smtClean="0"/>
              <a:t>Когда </a:t>
            </a:r>
            <a:r>
              <a:rPr lang="ru-RU" sz="4400" dirty="0"/>
              <a:t>закончилась? </a:t>
            </a:r>
          </a:p>
        </p:txBody>
      </p:sp>
    </p:spTree>
    <p:extLst>
      <p:ext uri="{BB962C8B-B14F-4D97-AF65-F5344CB8AC3E}">
        <p14:creationId xmlns:p14="http://schemas.microsoft.com/office/powerpoint/2010/main" val="318442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64096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0070C0"/>
                </a:solidFill>
              </a:rPr>
              <a:t>Этапы Сталинградской битвы:</a:t>
            </a:r>
          </a:p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I </a:t>
            </a:r>
            <a:r>
              <a:rPr lang="ru-RU" sz="4800" dirty="0">
                <a:solidFill>
                  <a:srgbClr val="FF0000"/>
                </a:solidFill>
              </a:rPr>
              <a:t>этап: </a:t>
            </a:r>
            <a:r>
              <a:rPr lang="ru-RU" sz="3200" b="1" dirty="0"/>
              <a:t>17 </a:t>
            </a:r>
            <a:r>
              <a:rPr lang="ru-RU" sz="3200" b="1" dirty="0" smtClean="0"/>
              <a:t>июля 1942 </a:t>
            </a:r>
            <a:r>
              <a:rPr lang="ru-RU" sz="3200" b="1" dirty="0"/>
              <a:t>– 18 ноября 1942 г.</a:t>
            </a:r>
            <a:r>
              <a:rPr lang="ru-RU" sz="3600" b="1" dirty="0"/>
              <a:t> – </a:t>
            </a:r>
            <a:r>
              <a:rPr lang="ru-RU" sz="3600" b="1" i="1" u="sng" dirty="0"/>
              <a:t>оборонительный: </a:t>
            </a:r>
          </a:p>
          <a:p>
            <a:r>
              <a:rPr lang="ru-RU" dirty="0"/>
              <a:t>-62-я армия – </a:t>
            </a:r>
            <a:r>
              <a:rPr lang="vi-VN" sz="2000" b="1" dirty="0"/>
              <a:t>Васи́лий</a:t>
            </a:r>
            <a:r>
              <a:rPr lang="vi-VN" sz="2000" dirty="0"/>
              <a:t> </a:t>
            </a:r>
            <a:r>
              <a:rPr lang="vi-VN" sz="2000" b="1" dirty="0"/>
              <a:t>Ива́нович</a:t>
            </a:r>
            <a:r>
              <a:rPr lang="vi-VN" dirty="0"/>
              <a:t>  </a:t>
            </a:r>
            <a:r>
              <a:rPr lang="ru-RU" dirty="0" smtClean="0"/>
              <a:t>-</a:t>
            </a:r>
            <a:r>
              <a:rPr lang="ru-RU" dirty="0"/>
              <a:t>64-я армия — </a:t>
            </a:r>
            <a:r>
              <a:rPr lang="vi-VN" sz="2000" b="1" dirty="0" smtClean="0"/>
              <a:t>Михаи́л</a:t>
            </a:r>
            <a:r>
              <a:rPr lang="ru-RU" sz="2000" b="1" dirty="0" smtClean="0"/>
              <a:t> </a:t>
            </a:r>
            <a:r>
              <a:rPr lang="vi-VN" sz="2000" b="1" dirty="0" smtClean="0"/>
              <a:t>Степа́нович</a:t>
            </a:r>
            <a:r>
              <a:rPr lang="vi-VN" sz="2000" b="1" dirty="0"/>
              <a:t> </a:t>
            </a:r>
            <a:endParaRPr lang="ru-RU" sz="2000" b="1" dirty="0" smtClean="0"/>
          </a:p>
          <a:p>
            <a:r>
              <a:rPr lang="ru-RU" b="1" dirty="0" smtClean="0"/>
              <a:t>                                  </a:t>
            </a:r>
            <a:r>
              <a:rPr lang="ru-RU" sz="2000" b="1" dirty="0" smtClean="0"/>
              <a:t>Чуйков                                                         Шумилов </a:t>
            </a:r>
            <a:endParaRPr lang="ru-RU" sz="2000" b="1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Стратегическая </a:t>
            </a:r>
            <a:r>
              <a:rPr lang="ru-RU" dirty="0"/>
              <a:t>оборонительная операция продолжалась 125 суток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24944"/>
            <a:ext cx="3596729" cy="3164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780928"/>
            <a:ext cx="3273152" cy="3452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9393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6152"/>
            <a:ext cx="8040437" cy="1166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1052736"/>
            <a:ext cx="892899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</a:rPr>
              <a:t>II этап: </a:t>
            </a:r>
            <a:r>
              <a:rPr lang="ru-RU" sz="3200" dirty="0"/>
              <a:t>19 ноября 1942 г</a:t>
            </a:r>
            <a:r>
              <a:rPr lang="ru-RU" sz="3200" dirty="0" smtClean="0"/>
              <a:t>.–2 </a:t>
            </a:r>
            <a:r>
              <a:rPr lang="ru-RU" sz="3200" dirty="0"/>
              <a:t>февраля 1943 г. </a:t>
            </a:r>
            <a:r>
              <a:rPr lang="ru-RU" sz="3600" b="1" i="1" u="sng" dirty="0" smtClean="0"/>
              <a:t>контрнаступление</a:t>
            </a:r>
          </a:p>
          <a:p>
            <a:r>
              <a:rPr lang="ru-RU" dirty="0" smtClean="0"/>
              <a:t>-</a:t>
            </a:r>
            <a:r>
              <a:rPr lang="ru-RU" dirty="0"/>
              <a:t>силами Юго-Западного фронта :</a:t>
            </a:r>
            <a:r>
              <a:rPr lang="ru-RU" sz="2000" b="1" dirty="0"/>
              <a:t>Николай Федорович </a:t>
            </a:r>
            <a:r>
              <a:rPr lang="ru-RU" sz="2000" b="1" dirty="0" smtClean="0"/>
              <a:t>Ватутин</a:t>
            </a:r>
            <a:endParaRPr lang="ru-RU" sz="2000" b="1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88490"/>
            <a:ext cx="5904656" cy="3908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7769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-Донского фронта: </a:t>
            </a:r>
            <a:r>
              <a:rPr lang="ru-RU" sz="2400" dirty="0"/>
              <a:t>Константин Константинович </a:t>
            </a:r>
            <a:r>
              <a:rPr lang="ru-RU" sz="2400" dirty="0" smtClean="0"/>
              <a:t>Рокоссовский</a:t>
            </a:r>
            <a:endParaRPr lang="ru-RU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842493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4267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404664"/>
            <a:ext cx="864096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 Сталинградского фронта -</a:t>
            </a:r>
            <a:r>
              <a:rPr lang="ru-RU" sz="3600" b="1" dirty="0"/>
              <a:t>Андрей Иванович Еременко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  <a:p>
            <a:r>
              <a:rPr lang="ru-RU" sz="2000" dirty="0" smtClean="0"/>
              <a:t>Продолжительность </a:t>
            </a:r>
            <a:r>
              <a:rPr lang="ru-RU" sz="2000" dirty="0"/>
              <a:t>операции — 76 суток,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8640960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1208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84976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21859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908720"/>
            <a:ext cx="8763000" cy="5760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0500" y="260648"/>
            <a:ext cx="86299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dirty="0">
                <a:solidFill>
                  <a:srgbClr val="FF0000"/>
                </a:solidFill>
              </a:rPr>
              <a:t>Фри́дрих Вильгельм Эрнст Па́улюс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6181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372</TotalTime>
  <Words>522</Words>
  <Application>Microsoft Office PowerPoint</Application>
  <PresentationFormat>Экран (4:3)</PresentationFormat>
  <Paragraphs>109</Paragraphs>
  <Slides>22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Сетка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22</cp:revision>
  <dcterms:created xsi:type="dcterms:W3CDTF">2024-01-28T10:17:12Z</dcterms:created>
  <dcterms:modified xsi:type="dcterms:W3CDTF">2026-03-10T17:14:12Z</dcterms:modified>
</cp:coreProperties>
</file>