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27.08.2025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ЦИФРОВАЯ ГРАМОТНОСТЬ: ЗАЩИЩАЕМ СЕБЯ И СВОИ ДАННЫЕ В ИНТЕРНЕТЕ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Цель: Сформировать у учащихся понимание основных угроз информационной безопасности в сети и выработать практические навыки безопасного поведения онлайн.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357166"/>
            <a:ext cx="3000396" cy="2974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2400"/>
            <a:ext cx="8715436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Статистика по РФ (данные </a:t>
            </a:r>
            <a:r>
              <a:rPr lang="ru-RU" dirty="0" err="1" smtClean="0"/>
              <a:t>Роскомнадзора</a:t>
            </a:r>
            <a:r>
              <a:rPr lang="ru-RU" dirty="0" smtClean="0"/>
              <a:t>, 2024):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6383" y="1357298"/>
            <a:ext cx="8637617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>
                <a:solidFill>
                  <a:prstClr val="black"/>
                </a:solidFill>
              </a:rPr>
              <a:t> - </a:t>
            </a:r>
            <a:r>
              <a:rPr lang="ru-RU" sz="2600" dirty="0" err="1" smtClean="0">
                <a:solidFill>
                  <a:prstClr val="black"/>
                </a:solidFill>
              </a:rPr>
              <a:t>Фишинг</a:t>
            </a:r>
            <a:r>
              <a:rPr lang="ru-RU" sz="2600" dirty="0" smtClean="0">
                <a:solidFill>
                  <a:prstClr val="black"/>
                </a:solidFill>
              </a:rPr>
              <a:t>: 65% школьников сталкивались с мошенничеством в </a:t>
            </a:r>
            <a:r>
              <a:rPr lang="ru-RU" sz="2600" dirty="0" err="1" smtClean="0">
                <a:solidFill>
                  <a:prstClr val="black"/>
                </a:solidFill>
              </a:rPr>
              <a:t>соцсетях</a:t>
            </a:r>
            <a:r>
              <a:rPr lang="ru-RU" sz="2600" dirty="0" smtClean="0">
                <a:solidFill>
                  <a:prstClr val="black"/>
                </a:solidFill>
              </a:rPr>
              <a:t>. </a:t>
            </a:r>
            <a:br>
              <a:rPr lang="ru-RU" sz="2600" dirty="0" smtClean="0">
                <a:solidFill>
                  <a:prstClr val="black"/>
                </a:solidFill>
              </a:rPr>
            </a:br>
            <a:r>
              <a:rPr lang="ru-RU" sz="2600" dirty="0" smtClean="0">
                <a:solidFill>
                  <a:prstClr val="black"/>
                </a:solidFill>
              </a:rPr>
              <a:t>- </a:t>
            </a:r>
            <a:r>
              <a:rPr lang="ru-RU" sz="2600" dirty="0" err="1" smtClean="0">
                <a:solidFill>
                  <a:prstClr val="black"/>
                </a:solidFill>
              </a:rPr>
              <a:t>Кибербуллинг</a:t>
            </a:r>
            <a:r>
              <a:rPr lang="ru-RU" sz="2600" dirty="0" smtClean="0">
                <a:solidFill>
                  <a:prstClr val="black"/>
                </a:solidFill>
              </a:rPr>
              <a:t>: 1 из 3 подростков подвергался травле в сети.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214686"/>
            <a:ext cx="8431212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9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Статистика по РФ (2023-2025):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5929330"/>
            <a:ext cx="79518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Важно: В 90% случаев проблем можно избежать, если не скрывать ситуацию </a:t>
            </a:r>
            <a:endParaRPr lang="ru-RU" sz="12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85786" y="3857628"/>
          <a:ext cx="7858181" cy="1857388"/>
        </p:xfrm>
        <a:graphic>
          <a:graphicData uri="http://schemas.openxmlformats.org/drawingml/2006/table">
            <a:tbl>
              <a:tblPr firstRow="1">
                <a:tableStyleId>{FABFCF23-3B69-468F-B69F-88F6DE6A72F2}</a:tableStyleId>
              </a:tblPr>
              <a:tblGrid>
                <a:gridCol w="2121561"/>
                <a:gridCol w="2868310"/>
                <a:gridCol w="2868310"/>
              </a:tblGrid>
              <a:tr h="464347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/>
                        <a:t>Угроза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/>
                        <a:t> % детей столкнувшихся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/>
                        <a:t> Источник 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64347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/>
                        <a:t>Вредоносное ПО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/>
                        <a:t>65% (через игры)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/>
                        <a:t>Роскачество  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64347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/>
                        <a:t>Утечка данных 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/>
                        <a:t>1 из 3 школьников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/>
                        <a:t>Лаборатория Касперского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64347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/>
                        <a:t>Опасные встречи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/>
                        <a:t>23% от незнакомцев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err="1"/>
                        <a:t>Роскомнадзор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Фишинг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00225" y="1558925"/>
            <a:ext cx="554355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Вредоносное ПО (Вирусы)</a:t>
            </a: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428736"/>
            <a:ext cx="4476768" cy="4593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Кража </a:t>
            </a:r>
            <a:r>
              <a:rPr lang="ru-RU" dirty="0" err="1" smtClean="0"/>
              <a:t>аккаунтов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err="1" smtClean="0"/>
              <a:t>Кибербуллинг</a:t>
            </a:r>
            <a:r>
              <a:rPr lang="ru-RU" dirty="0" smtClean="0"/>
              <a:t> (</a:t>
            </a:r>
            <a:r>
              <a:rPr lang="ru-RU" dirty="0" err="1" smtClean="0"/>
              <a:t>Онлайн-травля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71678"/>
            <a:ext cx="4162435" cy="3581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071678"/>
            <a:ext cx="4043372" cy="392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Конфиденциальность личных данных</a:t>
            </a:r>
            <a:br>
              <a:rPr lang="ru-RU" dirty="0" smtClean="0"/>
            </a:br>
            <a:r>
              <a:rPr lang="ru-RU" dirty="0" smtClean="0"/>
              <a:t> Опасный </a:t>
            </a:r>
            <a:r>
              <a:rPr lang="ru-RU" dirty="0" err="1" smtClean="0"/>
              <a:t>контент</a:t>
            </a:r>
            <a:r>
              <a:rPr lang="ru-RU" dirty="0" smtClean="0"/>
              <a:t> и незнакомцы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285992"/>
            <a:ext cx="3504072" cy="3371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214554"/>
            <a:ext cx="425656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Ролевая игра «Мошенник </a:t>
            </a:r>
            <a:r>
              <a:rPr lang="ru-RU" dirty="0" err="1" smtClean="0"/>
              <a:t>vs</a:t>
            </a:r>
            <a:r>
              <a:rPr lang="ru-RU" dirty="0" smtClean="0"/>
              <a:t> Жертва»</a:t>
            </a:r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19287" y="1401762"/>
            <a:ext cx="53054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643182"/>
            <a:ext cx="1828784" cy="990600"/>
          </a:xfrm>
        </p:spPr>
        <p:txBody>
          <a:bodyPr/>
          <a:lstStyle/>
          <a:p>
            <a:r>
              <a:rPr lang="ru-RU" dirty="0" smtClean="0"/>
              <a:t>Не верю</a:t>
            </a:r>
            <a:endParaRPr lang="ru-RU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26048" y="1219200"/>
            <a:ext cx="4691904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215206" y="3000372"/>
            <a:ext cx="11785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464653"/>
                </a:solidFill>
                <a:latin typeface="Cambria"/>
                <a:ea typeface="+mj-ea"/>
                <a:cs typeface="+mj-cs"/>
              </a:rPr>
              <a:t>Верю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Открытый микрофон</a:t>
            </a:r>
            <a:endParaRPr lang="ru-RU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50014" y="1219200"/>
            <a:ext cx="4843972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58</TotalTime>
  <Words>127</Words>
  <PresentationFormat>Экран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Начальная</vt:lpstr>
      <vt:lpstr>ЦИФРОВАЯ ГРАМОТНОСТЬ: ЗАЩИЩАЕМ СЕБЯ И СВОИ ДАННЫЕ В ИНТЕРНЕТЕ </vt:lpstr>
      <vt:lpstr>Статистика по РФ (данные Роскомнадзора, 2024): </vt:lpstr>
      <vt:lpstr>Фишинг</vt:lpstr>
      <vt:lpstr>Вредоносное ПО (Вирусы)</vt:lpstr>
      <vt:lpstr>Кража аккаунтов  Кибербуллинг (Онлайн-травля)</vt:lpstr>
      <vt:lpstr>Конфиденциальность личных данных  Опасный контент и незнакомцы</vt:lpstr>
      <vt:lpstr>Ролевая игра «Мошенник vs Жертва»</vt:lpstr>
      <vt:lpstr>Не верю</vt:lpstr>
      <vt:lpstr>Открытый микрофон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учитель</cp:lastModifiedBy>
  <cp:revision>9</cp:revision>
  <dcterms:created xsi:type="dcterms:W3CDTF">2025-07-12T20:49:01Z</dcterms:created>
  <dcterms:modified xsi:type="dcterms:W3CDTF">2025-08-26T22:52:59Z</dcterms:modified>
</cp:coreProperties>
</file>