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300" r:id="rId3"/>
    <p:sldId id="294" r:id="rId4"/>
    <p:sldId id="304" r:id="rId5"/>
    <p:sldId id="299" r:id="rId6"/>
    <p:sldId id="298" r:id="rId7"/>
    <p:sldId id="306" r:id="rId8"/>
    <p:sldId id="305" r:id="rId9"/>
    <p:sldId id="292" r:id="rId10"/>
    <p:sldId id="301" r:id="rId11"/>
    <p:sldId id="293" r:id="rId12"/>
    <p:sldId id="29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33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62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1051D5-5EFC-472C-A1C4-A7AC7DF52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E33FAA8-58CD-492A-891E-285D43D1F7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CAA82D3-7B56-47EC-B839-469A83AB1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EAADB5F-0805-4388-A5E2-B21A75B1F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5AFD3F-EE24-498A-B920-63BF90C12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86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87507C-B154-4187-A05F-3CC1440A5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18E0113-6207-4055-B482-7C69D4A66A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7C19B68-3C56-4345-AE07-4100BD65E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8F9DEB8-5162-4839-8971-4918288BF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ECC79C-0C9F-475B-B3B4-758A588BB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BCF89B6-9CCC-47A0-BE83-08B99384F1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7D9A355-2127-4A4D-B801-DF59A9C95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A2648CD-0FA7-45D3-9D64-53E21FA26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18157CC-AAF5-4453-A601-8F0BB864B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5A9888F-0887-4545-9147-CFAFE6CD8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981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45172" y="692151"/>
            <a:ext cx="4454525" cy="54737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1054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noFill/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7939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1518831" y="2338251"/>
            <a:ext cx="2351314" cy="2599510"/>
          </a:xfrm>
          <a:custGeom>
            <a:avLst/>
            <a:gdLst>
              <a:gd name="connsiteX0" fmla="*/ 0 w 2351314"/>
              <a:gd name="connsiteY0" fmla="*/ 0 h 2756263"/>
              <a:gd name="connsiteX1" fmla="*/ 2351314 w 2351314"/>
              <a:gd name="connsiteY1" fmla="*/ 0 h 2756263"/>
              <a:gd name="connsiteX2" fmla="*/ 2351314 w 2351314"/>
              <a:gd name="connsiteY2" fmla="*/ 2756263 h 2756263"/>
              <a:gd name="connsiteX3" fmla="*/ 0 w 2351314"/>
              <a:gd name="connsiteY3" fmla="*/ 2756263 h 275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1314" h="2756263">
                <a:moveTo>
                  <a:pt x="0" y="0"/>
                </a:moveTo>
                <a:lnTo>
                  <a:pt x="2351314" y="0"/>
                </a:lnTo>
                <a:lnTo>
                  <a:pt x="2351314" y="2756263"/>
                </a:lnTo>
                <a:lnTo>
                  <a:pt x="0" y="2756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5129893" y="2338251"/>
            <a:ext cx="2351314" cy="2599510"/>
          </a:xfrm>
          <a:custGeom>
            <a:avLst/>
            <a:gdLst>
              <a:gd name="connsiteX0" fmla="*/ 0 w 2351314"/>
              <a:gd name="connsiteY0" fmla="*/ 0 h 2756263"/>
              <a:gd name="connsiteX1" fmla="*/ 2351314 w 2351314"/>
              <a:gd name="connsiteY1" fmla="*/ 0 h 2756263"/>
              <a:gd name="connsiteX2" fmla="*/ 2351314 w 2351314"/>
              <a:gd name="connsiteY2" fmla="*/ 2756263 h 2756263"/>
              <a:gd name="connsiteX3" fmla="*/ 0 w 2351314"/>
              <a:gd name="connsiteY3" fmla="*/ 2756263 h 275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1314" h="2756263">
                <a:moveTo>
                  <a:pt x="0" y="0"/>
                </a:moveTo>
                <a:lnTo>
                  <a:pt x="2351314" y="0"/>
                </a:lnTo>
                <a:lnTo>
                  <a:pt x="2351314" y="2756263"/>
                </a:lnTo>
                <a:lnTo>
                  <a:pt x="0" y="2756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8740955" y="2338250"/>
            <a:ext cx="2351314" cy="2599510"/>
          </a:xfrm>
          <a:custGeom>
            <a:avLst/>
            <a:gdLst>
              <a:gd name="connsiteX0" fmla="*/ 0 w 2351314"/>
              <a:gd name="connsiteY0" fmla="*/ 0 h 2756263"/>
              <a:gd name="connsiteX1" fmla="*/ 2351314 w 2351314"/>
              <a:gd name="connsiteY1" fmla="*/ 0 h 2756263"/>
              <a:gd name="connsiteX2" fmla="*/ 2351314 w 2351314"/>
              <a:gd name="connsiteY2" fmla="*/ 2756263 h 2756263"/>
              <a:gd name="connsiteX3" fmla="*/ 0 w 2351314"/>
              <a:gd name="connsiteY3" fmla="*/ 2756263 h 275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1314" h="2756263">
                <a:moveTo>
                  <a:pt x="0" y="0"/>
                </a:moveTo>
                <a:lnTo>
                  <a:pt x="2351314" y="0"/>
                </a:lnTo>
                <a:lnTo>
                  <a:pt x="2351314" y="2756263"/>
                </a:lnTo>
                <a:lnTo>
                  <a:pt x="0" y="2756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3360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3B3B41-C3CB-40F3-9C16-A9F0444FB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026B06-B795-4734-AAB5-CFEFCCEBE5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2E5115C-5556-4A67-8E8E-EEFD4EF81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3C46CC-A32C-453E-987C-E6A2ABA14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455486-7293-4939-93D4-9DDA83A4C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82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70F1EC3-6A02-4532-8F47-4FDBB5DE5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A23C123-68FD-49E0-B675-D80A2C7B2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F3F701A-D5A7-46B7-91F5-167B0D93E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20DEB6-68AC-489B-842F-2E3CC9324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3DFE9BF-90C0-492D-B94D-A4D5FDB42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97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373A4F-B377-4588-996E-37C2FD158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E04A8CD-2E1F-4864-829B-014DD4665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B4F7335-43F5-4DB0-9FD6-BAE32A53F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57A4FBF-DB8A-4294-9124-C97DF1CE6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13A2DFA-7C21-424F-836D-AE79405BA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3742561-3155-4955-BE09-20CDBAB28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C63A6F-92CB-4178-ABF6-975A122E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23BF692-86BC-413F-B42D-897DEC334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0F6C5E0-E561-4B3C-BFF5-D6BCCD9E31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CFCC3F2-CF38-4B84-B3F2-EB6D2D4C98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D7FCDF7-7D1B-4902-BC25-E1212F0D54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2450A91-D842-4377-9212-9BD51FCE7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CBF99FF-18F4-407B-BB39-762002C21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97B262C-7458-41AB-8825-79914142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3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20FEB5-656F-4021-BF86-E1AE4F61C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308AF01-440F-4B81-8D63-DD26951DA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93BA4C8-DE8D-454B-9F31-5CD913A11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C5AFE57-6BB7-4160-B342-68F4C671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2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53C3AF9-864A-46AC-846D-40440F0F7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7632C01-65EC-45DA-9F9F-A46F882DD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7E237B3-DBDC-4031-896D-87DDDAC8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666179-94C1-4F61-BB9D-50E0E5B6D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79A853A-A185-411A-9A67-01CFCE4CE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D10EEE0-7278-4AEA-866C-79373FC5F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C783035-41CD-442F-AC45-91B26E28E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A52A6E-808D-4987-955B-3D310A247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72845C3-813C-4D73-88BE-F66CD6234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828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339AEC-9F1E-486E-B6E1-A1B48F774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8817D9E-3E40-4448-A26F-1FC0206D22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0DCEAC8-D419-40E7-9AB7-060E397F88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A4D2AE1-F453-4D99-B19E-9EF652EDA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891A29B-B349-4DCF-93AF-DF408AC34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28B84B-4A7F-4AFA-AFED-1D8076FE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2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322CFBA-8AF2-446E-83C3-28D0B549A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E49D7CB-C034-4702-BC47-6312F61C7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E25B5ED-EDC9-442D-8391-3521927780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8AF0A-73BB-4EBE-854D-CF2CDB11A6D3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C50D7AF-652B-491E-A595-699AC213C7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8C3F476-EA6F-41BC-91AE-98F98983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E8C18-7178-498D-99D2-E212F8A4BB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33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5" r:id="rId13"/>
    <p:sldLayoutId id="214748366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plant&#10;&#10;Description automatically generated">
            <a:extLst>
              <a:ext uri="{FF2B5EF4-FFF2-40B4-BE49-F238E27FC236}">
                <a16:creationId xmlns="" xmlns:a16="http://schemas.microsoft.com/office/drawing/2014/main" id="{3DED4E18-B7CC-4802-A11A-E4A1E8019E2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79772EA-560B-42E2-9A50-245C5B58ECE0}"/>
              </a:ext>
            </a:extLst>
          </p:cNvPr>
          <p:cNvSpPr/>
          <p:nvPr/>
        </p:nvSpPr>
        <p:spPr>
          <a:xfrm>
            <a:off x="1780674" y="3080085"/>
            <a:ext cx="9180094" cy="1552074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F890F00-EF40-45F0-95E0-22926D7B4FE5}"/>
              </a:ext>
            </a:extLst>
          </p:cNvPr>
          <p:cNvSpPr txBox="1"/>
          <p:nvPr/>
        </p:nvSpPr>
        <p:spPr>
          <a:xfrm>
            <a:off x="3848322" y="351952"/>
            <a:ext cx="7196667" cy="584775"/>
          </a:xfrm>
          <a:prstGeom prst="rect">
            <a:avLst/>
          </a:prstGeom>
          <a:solidFill>
            <a:srgbClr val="FFFFFF">
              <a:alpha val="18039"/>
            </a:srgbClr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altLang="ko-KR" sz="16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cs typeface="Arial" panose="020B0604020202020204" pitchFamily="34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altLang="ko-KR" sz="16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cs typeface="Arial" panose="020B0604020202020204" pitchFamily="34" charset="0"/>
              </a:rPr>
              <a:t>«Центр развития ребенка – детский сад №28 «Огонек»</a:t>
            </a:r>
            <a:endParaRPr lang="ko-KR" altLang="en-US" sz="1600" dirty="0">
              <a:solidFill>
                <a:srgbClr val="FFC000">
                  <a:lumMod val="40000"/>
                  <a:lumOff val="60000"/>
                </a:srgbClr>
              </a:solidFill>
              <a:latin typeface="Montserrat Light"/>
              <a:cs typeface="Arial" panose="020B0604020202020204" pitchFamily="34" charset="0"/>
            </a:endParaRPr>
          </a:p>
        </p:txBody>
      </p:sp>
      <p:pic>
        <p:nvPicPr>
          <p:cNvPr id="10" name="Picture 2" descr="&quot;Ð¦ÐµÐ½ÑÑ ÑÐ°Ð·Ð²Ð¸ÑÐ¸Ñ ÑÐµÐ±ÐµÐ½ÐºÐ° â Ð´ÐµÑÑÐºÐ¸Ð¹ ÑÐ°Ð´ â 28 &quot;ÐÐ³Ð¾Ð½ÑÐº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5771"/>
          <a:stretch/>
        </p:blipFill>
        <p:spPr bwMode="auto">
          <a:xfrm>
            <a:off x="3059005" y="248983"/>
            <a:ext cx="793955" cy="737607"/>
          </a:xfrm>
          <a:prstGeom prst="rect">
            <a:avLst/>
          </a:prstGeom>
          <a:solidFill>
            <a:srgbClr val="FFFFFF">
              <a:alpha val="58824"/>
            </a:srgbClr>
          </a:solidFill>
          <a:extLst/>
        </p:spPr>
      </p:pic>
      <p:sp>
        <p:nvSpPr>
          <p:cNvPr id="12" name="Прямоугольник 11"/>
          <p:cNvSpPr/>
          <p:nvPr/>
        </p:nvSpPr>
        <p:spPr>
          <a:xfrm>
            <a:off x="1820797" y="5195438"/>
            <a:ext cx="6797824" cy="485133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 wrap="square">
            <a:spAutoFit/>
          </a:bodyPr>
          <a:lstStyle/>
          <a:p>
            <a:pPr latinLnBrk="1">
              <a:lnSpc>
                <a:spcPts val="1500"/>
              </a:lnSpc>
            </a:pPr>
            <a:r>
              <a:rPr lang="ru-RU" dirty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ea typeface="Arial Unicode MS"/>
              </a:rPr>
              <a:t>МАВРИНА И. Н. , КАРТАШОВА Т.Н. </a:t>
            </a:r>
            <a:endParaRPr lang="ru-RU" dirty="0" smtClean="0">
              <a:solidFill>
                <a:srgbClr val="FFC000">
                  <a:lumMod val="40000"/>
                  <a:lumOff val="60000"/>
                </a:srgbClr>
              </a:solidFill>
              <a:latin typeface="Montserrat Light"/>
              <a:ea typeface="Arial Unicode MS"/>
            </a:endParaRPr>
          </a:p>
          <a:p>
            <a:pPr latinLnBrk="1">
              <a:lnSpc>
                <a:spcPts val="1500"/>
              </a:lnSpc>
            </a:pPr>
            <a:r>
              <a:rPr lang="ru-RU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ea typeface="Arial Unicode MS"/>
              </a:rPr>
              <a:t>воспитатели </a:t>
            </a:r>
            <a:r>
              <a:rPr lang="ru-RU" dirty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ea typeface="Arial Unicode MS"/>
              </a:rPr>
              <a:t>высшей кв. категории, </a:t>
            </a:r>
            <a:r>
              <a:rPr lang="ru-RU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ea typeface="Arial Unicode MS"/>
              </a:rPr>
              <a:t>группа </a:t>
            </a:r>
            <a:r>
              <a:rPr lang="ru-RU" dirty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ea typeface="Arial Unicode MS"/>
              </a:rPr>
              <a:t>№8 «Веснушки»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98C2E19-CD56-4F01-B9EA-3AFA3ED0B671}"/>
              </a:ext>
            </a:extLst>
          </p:cNvPr>
          <p:cNvSpPr txBox="1"/>
          <p:nvPr/>
        </p:nvSpPr>
        <p:spPr>
          <a:xfrm>
            <a:off x="4172730" y="6270403"/>
            <a:ext cx="4528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/>
            <a:r>
              <a:rPr lang="ru-RU" altLang="ko-KR" sz="1600" dirty="0" smtClean="0">
                <a:solidFill>
                  <a:srgbClr val="FFC000">
                    <a:lumMod val="40000"/>
                    <a:lumOff val="60000"/>
                  </a:srgbClr>
                </a:solidFill>
                <a:latin typeface="Montserrat Light"/>
                <a:ea typeface="Arial Unicode MS"/>
                <a:cs typeface="Arial" panose="020B0604020202020204" pitchFamily="34" charset="0"/>
              </a:rPr>
              <a:t>Бердск-2024</a:t>
            </a:r>
            <a:endParaRPr lang="ru-RU" altLang="ko-KR" sz="1600" dirty="0">
              <a:solidFill>
                <a:srgbClr val="FFC000">
                  <a:lumMod val="40000"/>
                  <a:lumOff val="60000"/>
                </a:srgbClr>
              </a:solidFill>
              <a:latin typeface="Montserrat Light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2862" y="3159838"/>
            <a:ext cx="9083843" cy="156966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prstClr val="white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ЗНАКОМСТВО С ТВОРЧЕСТВОМ </a:t>
            </a:r>
          </a:p>
          <a:p>
            <a:pPr algn="ctr"/>
            <a:r>
              <a:rPr lang="ru-RU" sz="4800" b="1" dirty="0" smtClean="0">
                <a:solidFill>
                  <a:prstClr val="white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К.ЧУКОВСКОГО</a:t>
            </a:r>
            <a:endParaRPr lang="ru-RU" sz="4800" b="1" dirty="0">
              <a:solidFill>
                <a:prstClr val="white"/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98C2E19-CD56-4F01-B9EA-3AFA3ED0B671}"/>
              </a:ext>
            </a:extLst>
          </p:cNvPr>
          <p:cNvSpPr txBox="1"/>
          <p:nvPr/>
        </p:nvSpPr>
        <p:spPr>
          <a:xfrm>
            <a:off x="1814715" y="4614056"/>
            <a:ext cx="913402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latinLnBrk="1"/>
            <a:r>
              <a:rPr lang="ru-RU" altLang="ko-KR" b="1" dirty="0" smtClean="0">
                <a:solidFill>
                  <a:srgbClr val="663300"/>
                </a:solidFill>
                <a:latin typeface="Montserrat Light"/>
                <a:ea typeface="Arial Unicode MS"/>
                <a:cs typeface="Arial" panose="020B0604020202020204" pitchFamily="34" charset="0"/>
              </a:rPr>
              <a:t>ПРОЕКТ ДЛЯ ДЕТЕЙ ПОДГОТОВИТЕЛЬНОЙ ГРУППЫ</a:t>
            </a:r>
            <a:endParaRPr lang="ru-RU" altLang="ko-KR" b="1" dirty="0">
              <a:solidFill>
                <a:srgbClr val="663300"/>
              </a:solidFill>
              <a:latin typeface="Montserrat Light"/>
              <a:ea typeface="Arial Unicode MS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1325" y="1648325"/>
            <a:ext cx="1729067" cy="14862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087" y="1503947"/>
            <a:ext cx="1232324" cy="16187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2109" y="1537777"/>
            <a:ext cx="1371512" cy="15486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85973" y="1732548"/>
            <a:ext cx="1485430" cy="14037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635341">
            <a:off x="7586017" y="1443788"/>
            <a:ext cx="1727482" cy="17225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23726" y="1347537"/>
            <a:ext cx="1227820" cy="187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6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83641" y="288757"/>
            <a:ext cx="1438393" cy="18889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7833" t="6492" b="19122"/>
          <a:stretch/>
        </p:blipFill>
        <p:spPr>
          <a:xfrm>
            <a:off x="6858000" y="3441033"/>
            <a:ext cx="1772311" cy="16723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554" t="37194" r="52864" b="2280"/>
          <a:stretch/>
        </p:blipFill>
        <p:spPr>
          <a:xfrm>
            <a:off x="-457200" y="469231"/>
            <a:ext cx="2430379" cy="21835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2633" y="168442"/>
            <a:ext cx="2121567" cy="21215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3235" t="13509" r="52580" b="16316"/>
          <a:stretch/>
        </p:blipFill>
        <p:spPr>
          <a:xfrm>
            <a:off x="4196915" y="3380875"/>
            <a:ext cx="1650432" cy="1864894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5305928" y="168094"/>
            <a:ext cx="2165684" cy="1865243"/>
            <a:chOff x="5305927" y="168094"/>
            <a:chExt cx="2719137" cy="232244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7"/>
            <a:srcRect l="3475" t="210" r="45998" b="35053"/>
            <a:stretch/>
          </p:blipFill>
          <p:spPr>
            <a:xfrm>
              <a:off x="5305927" y="216569"/>
              <a:ext cx="2366406" cy="2273968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110665" y="168094"/>
              <a:ext cx="914399" cy="920495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3553" y="1775499"/>
            <a:ext cx="2682472" cy="409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1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820" r="16332"/>
          <a:stretch/>
        </p:blipFill>
        <p:spPr>
          <a:xfrm>
            <a:off x="9216810" y="2280356"/>
            <a:ext cx="2286568" cy="3697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4094" r="38488" b="27469"/>
          <a:stretch/>
        </p:blipFill>
        <p:spPr>
          <a:xfrm>
            <a:off x="1970431" y="1585011"/>
            <a:ext cx="2323559" cy="3088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766" y="706966"/>
            <a:ext cx="2459743" cy="3585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0370" t="33745" r="23498" b="8807"/>
          <a:stretch/>
        </p:blipFill>
        <p:spPr>
          <a:xfrm>
            <a:off x="5166075" y="3292121"/>
            <a:ext cx="2570017" cy="263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9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9214342" y="0"/>
            <a:ext cx="2977658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233370"/>
              </p:ext>
            </p:extLst>
          </p:nvPr>
        </p:nvGraphicFramePr>
        <p:xfrm>
          <a:off x="240475" y="979713"/>
          <a:ext cx="11725102" cy="697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9830"/>
                <a:gridCol w="3946358"/>
                <a:gridCol w="2568914"/>
              </a:tblGrid>
              <a:tr h="7355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Познавательно-речевое развитие. Формирование элементарных математических представлений: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Формирование элементарных математических представлений на основе стихотворения «Веселый счет» </a:t>
                      </a:r>
                      <a:endParaRPr lang="ru-RU" sz="1400" b="0" dirty="0" smtClean="0">
                        <a:latin typeface="Montserrat Ligh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Формирование целостной картины мира: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 - знакомство с детскими годами С. Я. Маршака;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формирование представления о сезонных изменениях по стихотворению «Круглый год».</a:t>
                      </a:r>
                      <a:endParaRPr lang="ru-RU" sz="1400" b="0" dirty="0" smtClean="0">
                        <a:latin typeface="Montserrat Ligh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Формирование интереса и потребности в чтении: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знакомство с творчеством С. Я. Маршака;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загадки  и викторина по произведениям С. Я. Маршака. </a:t>
                      </a:r>
                    </a:p>
                  </a:txBody>
                  <a:tcPr/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 Развитие всех компонентов устной речи: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разучивание стихотворений из произведения «Детки в клетке» и «Круглый год»;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формирование грамматического строя речи, образование форм множественного числа существительных, обозначающих детенышей животных,</a:t>
                      </a:r>
                      <a:br>
                        <a:rPr lang="ru-RU" sz="1400" dirty="0" smtClean="0">
                          <a:latin typeface="Montserrat Light"/>
                        </a:rPr>
                      </a:br>
                      <a:r>
                        <a:rPr lang="ru-RU" sz="1400" dirty="0" smtClean="0">
                          <a:latin typeface="Montserrat Light"/>
                        </a:rPr>
                        <a:t> употребление этих слов в именительном и винительном падежах</a:t>
                      </a:r>
                      <a:br>
                        <a:rPr lang="ru-RU" sz="1400" dirty="0" smtClean="0">
                          <a:latin typeface="Montserrat Light"/>
                        </a:rPr>
                      </a:br>
                      <a:r>
                        <a:rPr lang="ru-RU" sz="1400" dirty="0" smtClean="0">
                          <a:latin typeface="Montserrat Light"/>
                        </a:rPr>
                        <a:t> на основе произведения «Детки в клетке». </a:t>
                      </a:r>
                      <a:endParaRPr lang="ru-RU" sz="1400" dirty="0">
                        <a:latin typeface="Montserrat Light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1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Развитие конструктивной деятельности: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конструирование «Вокзал» из напольного конструктора «</a:t>
                      </a:r>
                      <a:r>
                        <a:rPr lang="ru-RU" sz="1400" dirty="0" err="1" smtClean="0">
                          <a:latin typeface="Montserrat Light"/>
                        </a:rPr>
                        <a:t>Лего</a:t>
                      </a:r>
                      <a:r>
                        <a:rPr lang="ru-RU" sz="1400" dirty="0" smtClean="0">
                          <a:latin typeface="Montserrat Light"/>
                        </a:rPr>
                        <a:t>»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Физическое развитие: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 - участие в подвижных играх;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пластилинография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воспитание опрятности, аккуратности и привычки следить за своим внешним видом; - воспитание потребности в соблюдении режима по стихотворению «Ванька-Встанька». </a:t>
                      </a:r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Художественно-эстетическое развитие: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лепка – коллективная работа «Зоопарк»;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слушание музыки.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</a:t>
                      </a:r>
                      <a:r>
                        <a:rPr lang="ru-RU" sz="1400" baseline="0" dirty="0" smtClean="0">
                          <a:latin typeface="Montserrat Light"/>
                        </a:rPr>
                        <a:t> </a:t>
                      </a:r>
                      <a:r>
                        <a:rPr lang="ru-RU" sz="1400" dirty="0" smtClean="0">
                          <a:latin typeface="Montserrat Light"/>
                        </a:rPr>
                        <a:t>аппликация «Вокзал»;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 smtClean="0">
                          <a:latin typeface="Montserrat Light"/>
                        </a:rPr>
                        <a:t>- рисование по произведению «Сказка о глупом мышонке», «Поезд»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 smtClean="0">
                          <a:latin typeface="Montserrat Light"/>
                        </a:rPr>
                        <a:t>- конструирование «Вокзал»;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Социально-личностное развитие. Игровая деятельность: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д/и «Где обедал воробей?»;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сюжетно-ролевая игра «Вокзал» по стихотворению «Багаж»;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развитие умения использовать в сюжетно-ролевой игре постройки собственного конструирования «Вокзал»;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театрализованная игра «Зоопарк» по стихотворениям «Детки в клетке» и «Где обедал воробей?»;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инсценировка стихотворения «Вот какой рассеянный». Приобщение к элементарным общепринятым нормам.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воспитание любви и уважения к своим родителям, к своей семье по произведению «Сказка о глупом мышонке»;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закреплять знания о правилах дорожного движения по стихотворению «Мяч»;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воспитания правил поведения и безопасности в общественных местах ( в транспорте);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Montserrat Light"/>
                        </a:rPr>
                        <a:t>Трудовая деятельность: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организованная деятельность в книжном уголке;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подбор книг по теме «С. Я. Маршак»; </a:t>
                      </a:r>
                    </a:p>
                    <a:p>
                      <a:r>
                        <a:rPr lang="ru-RU" sz="1400" dirty="0" smtClean="0">
                          <a:latin typeface="Montserrat Light"/>
                        </a:rPr>
                        <a:t>- реставрационная совместная деятельность детей и педагога. </a:t>
                      </a:r>
                    </a:p>
                    <a:p>
                      <a:endParaRPr lang="ru-RU" sz="1400" dirty="0" smtClean="0">
                        <a:latin typeface="Montserrat Ligh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CFE3AAA-AE36-435A-B382-5F50480E3A27}"/>
              </a:ext>
            </a:extLst>
          </p:cNvPr>
          <p:cNvSpPr txBox="1"/>
          <p:nvPr/>
        </p:nvSpPr>
        <p:spPr>
          <a:xfrm>
            <a:off x="1062681" y="151251"/>
            <a:ext cx="10651524" cy="92333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ВИДЫ ДЕТСКОЙ ДЕЯТЕЛЬНОСТИ</a:t>
            </a:r>
            <a:endParaRPr lang="id-ID" sz="5400" dirty="0">
              <a:solidFill>
                <a:schemeClr val="tx1">
                  <a:lumMod val="75000"/>
                  <a:lumOff val="25000"/>
                </a:schemeClr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14342" y="0"/>
            <a:ext cx="2977658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66254" y="251624"/>
            <a:ext cx="6157191" cy="1754326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5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Корней Иванович Чуковский</a:t>
            </a:r>
            <a:endParaRPr lang="id-ID" sz="5200" dirty="0">
              <a:solidFill>
                <a:schemeClr val="tx1">
                  <a:lumMod val="75000"/>
                  <a:lumOff val="25000"/>
                </a:schemeClr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6" name="Rectangle 6"/>
          <p:cNvSpPr/>
          <p:nvPr/>
        </p:nvSpPr>
        <p:spPr>
          <a:xfrm rot="16200000">
            <a:off x="5645332" y="-1112520"/>
            <a:ext cx="901337" cy="1219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9664"/>
          <a:stretch/>
        </p:blipFill>
        <p:spPr>
          <a:xfrm>
            <a:off x="6565899" y="736600"/>
            <a:ext cx="4418371" cy="5448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444499" y="2056686"/>
            <a:ext cx="5486399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44500" algn="just">
              <a:lnSpc>
                <a:spcPct val="150000"/>
              </a:lnSpc>
            </a:pPr>
            <a:r>
              <a:rPr lang="ru-RU" sz="1600" dirty="0">
                <a:latin typeface="Montserrat Light"/>
              </a:rPr>
              <a:t>Н</a:t>
            </a:r>
            <a:r>
              <a:rPr lang="ru-RU" sz="1600" dirty="0" smtClean="0">
                <a:latin typeface="Montserrat Light"/>
              </a:rPr>
              <a:t>астоящее имя Николай Васильевич Корнейчуков (1882–1969), — </a:t>
            </a:r>
            <a:r>
              <a:rPr lang="ru-RU" sz="1600" dirty="0">
                <a:latin typeface="Montserrat Light"/>
              </a:rPr>
              <a:t>детский писатель, поэт, публицист, журналист, литературный критик и переводчик</a:t>
            </a:r>
            <a:r>
              <a:rPr lang="ru-RU" sz="1600" dirty="0" smtClean="0">
                <a:latin typeface="Montserrat Light"/>
              </a:rPr>
              <a:t>.</a:t>
            </a:r>
          </a:p>
          <a:p>
            <a:pPr indent="444500" algn="just">
              <a:lnSpc>
                <a:spcPct val="150000"/>
              </a:lnSpc>
            </a:pPr>
            <a:r>
              <a:rPr lang="ru-RU" sz="1600" dirty="0">
                <a:latin typeface="Montserrat Light"/>
              </a:rPr>
              <a:t>Лауреат Ленинской премии, кавалер ордена Ленина. Самый издаваемый в Советском Союзе и России автор детской </a:t>
            </a:r>
            <a:r>
              <a:rPr lang="ru-RU" sz="1600" dirty="0" smtClean="0">
                <a:latin typeface="Montserrat Light"/>
              </a:rPr>
              <a:t>литературы. Тираж </a:t>
            </a:r>
            <a:r>
              <a:rPr lang="ru-RU" sz="1600" dirty="0">
                <a:latin typeface="Montserrat Light"/>
              </a:rPr>
              <a:t>книг Чуковского за 2017 год превысил два миллиона экземпляров.</a:t>
            </a:r>
          </a:p>
          <a:p>
            <a:pPr indent="444500" algn="just">
              <a:lnSpc>
                <a:spcPct val="150000"/>
              </a:lnSpc>
            </a:pPr>
            <a:r>
              <a:rPr lang="ru-RU" sz="1600" dirty="0">
                <a:latin typeface="Montserrat Light"/>
              </a:rPr>
              <a:t>Он </a:t>
            </a:r>
            <a:r>
              <a:rPr lang="ru-RU" sz="1600" dirty="0" smtClean="0">
                <a:latin typeface="Montserrat Light"/>
              </a:rPr>
              <a:t>автор </a:t>
            </a:r>
            <a:r>
              <a:rPr lang="ru-RU" sz="1600" dirty="0">
                <a:latin typeface="Montserrat Light"/>
              </a:rPr>
              <a:t>таких известных произведений, как «Мойдодыр», «Айболит</a:t>
            </a:r>
            <a:r>
              <a:rPr lang="ru-RU" sz="1600" dirty="0" smtClean="0">
                <a:latin typeface="Montserrat Light"/>
              </a:rPr>
              <a:t>», </a:t>
            </a:r>
            <a:r>
              <a:rPr lang="ru-RU" sz="1600" dirty="0">
                <a:latin typeface="Montserrat Light"/>
              </a:rPr>
              <a:t>«Муха-Цокотуха», </a:t>
            </a:r>
            <a:r>
              <a:rPr lang="ru-RU" sz="1600" dirty="0" smtClean="0">
                <a:latin typeface="Montserrat Light"/>
              </a:rPr>
              <a:t>«Телефон», а </a:t>
            </a:r>
            <a:r>
              <a:rPr lang="ru-RU" sz="1600" dirty="0">
                <a:latin typeface="Montserrat Light"/>
              </a:rPr>
              <a:t>также книги «От двух до пяти</a:t>
            </a:r>
            <a:r>
              <a:rPr lang="ru-RU" sz="1600" dirty="0" smtClean="0">
                <a:latin typeface="Montserrat Light"/>
              </a:rPr>
              <a:t>».</a:t>
            </a:r>
            <a:endParaRPr lang="ru-RU" sz="1600" dirty="0">
              <a:latin typeface="Montserrat Light"/>
            </a:endParaRPr>
          </a:p>
          <a:p>
            <a:pPr indent="444500" algn="just">
              <a:lnSpc>
                <a:spcPct val="150000"/>
              </a:lnSpc>
            </a:pPr>
            <a:r>
              <a:rPr lang="ru-RU" sz="1600" dirty="0">
                <a:latin typeface="Montserrat Light"/>
              </a:rPr>
              <a:t>Чуковский </a:t>
            </a:r>
            <a:r>
              <a:rPr lang="ru-RU" sz="1600" dirty="0" smtClean="0">
                <a:latin typeface="Montserrat Light"/>
              </a:rPr>
              <a:t>перевёл </a:t>
            </a:r>
            <a:r>
              <a:rPr lang="ru-RU" sz="1600" dirty="0">
                <a:latin typeface="Montserrat Light"/>
              </a:rPr>
              <a:t>на русский язык произведения </a:t>
            </a:r>
            <a:r>
              <a:rPr lang="ru-RU" sz="1600" dirty="0" smtClean="0">
                <a:latin typeface="Montserrat Light"/>
              </a:rPr>
              <a:t/>
            </a:r>
            <a:br>
              <a:rPr lang="ru-RU" sz="1600" dirty="0" smtClean="0">
                <a:latin typeface="Montserrat Light"/>
              </a:rPr>
            </a:br>
            <a:r>
              <a:rPr lang="ru-RU" sz="1600" dirty="0" smtClean="0">
                <a:latin typeface="Montserrat Light"/>
              </a:rPr>
              <a:t>Р</a:t>
            </a:r>
            <a:r>
              <a:rPr lang="ru-RU" sz="1600" dirty="0">
                <a:latin typeface="Montserrat Light"/>
              </a:rPr>
              <a:t>. Киплинга и М. Твена, </a:t>
            </a:r>
            <a:r>
              <a:rPr lang="ru-RU" sz="1600" dirty="0" smtClean="0">
                <a:latin typeface="Montserrat Light"/>
              </a:rPr>
              <a:t>пересказал </a:t>
            </a:r>
            <a:r>
              <a:rPr lang="ru-RU" sz="1600" dirty="0">
                <a:latin typeface="Montserrat Light"/>
              </a:rPr>
              <a:t>«Библию для детей».</a:t>
            </a:r>
            <a:endParaRPr lang="en-US" sz="1600" dirty="0">
              <a:latin typeface="Montserrat Light"/>
              <a:ea typeface="Roboto" panose="02000000000000000000" pitchFamily="2" charset="0"/>
              <a:cs typeface="Assistant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3862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/>
        </p:nvSpPr>
        <p:spPr>
          <a:xfrm>
            <a:off x="0" y="4413738"/>
            <a:ext cx="12192000" cy="24442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6"/>
          <p:cNvSpPr/>
          <p:nvPr/>
        </p:nvSpPr>
        <p:spPr>
          <a:xfrm>
            <a:off x="10633166" y="0"/>
            <a:ext cx="901337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170" y="2899954"/>
            <a:ext cx="2618906" cy="3435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4"/>
          <p:cNvSpPr txBox="1">
            <a:spLocks/>
          </p:cNvSpPr>
          <p:nvPr/>
        </p:nvSpPr>
        <p:spPr>
          <a:xfrm>
            <a:off x="110997" y="195483"/>
            <a:ext cx="11932726" cy="6518326"/>
          </a:xfrm>
          <a:prstGeom prst="rect">
            <a:avLst/>
          </a:prstGeom>
          <a:noFill/>
          <a:ln>
            <a:solidFill>
              <a:srgbClr val="CCCCFF">
                <a:alpha val="36078"/>
              </a:srgbClr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Вид </a:t>
            </a: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проекта: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творческо – познавательный</a:t>
            </a:r>
          </a:p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Тип проекта: по </a:t>
            </a: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количеству участников: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групповой; </a:t>
            </a: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по </a:t>
            </a: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продолжительности</a:t>
            </a:r>
            <a:r>
              <a:rPr lang="ru-RU" sz="1400">
                <a:latin typeface="Montserrat Light"/>
                <a:ea typeface="Cambria" panose="02040503050406030204" pitchFamily="18" charset="0"/>
              </a:rPr>
              <a:t>: </a:t>
            </a:r>
            <a:r>
              <a:rPr lang="ru-RU" sz="1400" smtClean="0">
                <a:latin typeface="Montserrat Light"/>
                <a:ea typeface="Cambria" panose="02040503050406030204" pitchFamily="18" charset="0"/>
              </a:rPr>
              <a:t>краткосрочный, 22-26.01.24</a:t>
            </a:r>
            <a:endParaRPr lang="ru-RU" sz="1400" dirty="0" smtClean="0">
              <a:latin typeface="Montserrat Light"/>
              <a:ea typeface="Cambria" panose="02040503050406030204" pitchFamily="18" charset="0"/>
            </a:endParaRPr>
          </a:p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Участники </a:t>
            </a: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проекта: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дети подготовительной группы %8 «Веснушки»;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родители;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воспитатели Карташова Т.М., Маврина И.Н. </a:t>
            </a:r>
          </a:p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Актуальность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 </a:t>
            </a: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проекта: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 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Многочисленными   психологическими 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и 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педагогическими исследованиями подтверждено,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что 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в период дошкольного детства закладываются 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основы  моральных  качеств личности. Произведения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К. И.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Чуковского имеют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большое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воспитательное, познавательное и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значение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, так как они расширяют знания ребёнка об окружающем мире, воздействуют на личность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малыша. </a:t>
            </a:r>
            <a:r>
              <a:rPr lang="ru-RU" sz="1400" dirty="0" smtClean="0">
                <a:solidFill>
                  <a:srgbClr val="000000"/>
                </a:solidFill>
                <a:latin typeface="PT Sans"/>
              </a:rPr>
              <a:t>Книги </a:t>
            </a:r>
            <a:r>
              <a:rPr lang="ru-RU" sz="1400" dirty="0">
                <a:solidFill>
                  <a:srgbClr val="000000"/>
                </a:solidFill>
                <a:latin typeface="PT Sans"/>
              </a:rPr>
              <a:t> </a:t>
            </a:r>
            <a:r>
              <a:rPr lang="ru-RU" sz="1400" dirty="0" smtClean="0">
                <a:solidFill>
                  <a:srgbClr val="000000"/>
                </a:solidFill>
                <a:latin typeface="PT Sans"/>
              </a:rPr>
              <a:t>К. Чуковского </a:t>
            </a:r>
            <a:r>
              <a:rPr lang="ru-RU" sz="1400" dirty="0">
                <a:solidFill>
                  <a:srgbClr val="000000"/>
                </a:solidFill>
                <a:latin typeface="PT Sans"/>
              </a:rPr>
              <a:t> пронизаны  гуманизмом, верой  в  победу  добра  и справедливости, в торжество правды, прививают </a:t>
            </a:r>
            <a:r>
              <a:rPr lang="ru-RU" sz="1400" dirty="0" smtClean="0">
                <a:solidFill>
                  <a:srgbClr val="000000"/>
                </a:solidFill>
                <a:latin typeface="PT Sans"/>
              </a:rPr>
              <a:t>культурно-гигиенические </a:t>
            </a:r>
            <a:r>
              <a:rPr lang="ru-RU" sz="1400" dirty="0">
                <a:solidFill>
                  <a:srgbClr val="000000"/>
                </a:solidFill>
                <a:latin typeface="PT Sans"/>
              </a:rPr>
              <a:t>навыки, бережное отношение к вещам. </a:t>
            </a:r>
            <a:endParaRPr lang="ru-RU" sz="1400" dirty="0" smtClean="0">
              <a:solidFill>
                <a:srgbClr val="000000"/>
              </a:solidFill>
              <a:latin typeface="PT Sans"/>
            </a:endParaRPr>
          </a:p>
          <a:p>
            <a:pPr marL="0" indent="266700">
              <a:buNone/>
            </a:pPr>
            <a:r>
              <a:rPr lang="ru-RU" sz="1400" dirty="0" smtClean="0">
                <a:solidFill>
                  <a:srgbClr val="000000"/>
                </a:solidFill>
                <a:latin typeface="PT Sans"/>
              </a:rPr>
              <a:t>Произведения </a:t>
            </a:r>
            <a:r>
              <a:rPr lang="ru-RU" sz="1400" dirty="0">
                <a:solidFill>
                  <a:srgbClr val="000000"/>
                </a:solidFill>
                <a:latin typeface="PT Sans"/>
              </a:rPr>
              <a:t>К. И. Чуковского </a:t>
            </a:r>
            <a:r>
              <a:rPr lang="ru-RU" sz="1400" dirty="0" smtClean="0">
                <a:solidFill>
                  <a:srgbClr val="000000"/>
                </a:solidFill>
                <a:latin typeface="PT Sans"/>
              </a:rPr>
              <a:t>веселые</a:t>
            </a:r>
            <a:r>
              <a:rPr lang="ru-RU" sz="1400" dirty="0">
                <a:solidFill>
                  <a:srgbClr val="000000"/>
                </a:solidFill>
                <a:latin typeface="PT Sans"/>
              </a:rPr>
              <a:t>, добрые, понятные для понимания и легкие для запоминания. Дети хорошо запоминают тексты, ритмично произносят их, драматизируют сказки. Это способствует развитию речевого аппарата, словарного запаса, развитию дикции, фонематического слуха у детей, уверенности в себе. </a:t>
            </a:r>
            <a:r>
              <a:rPr lang="ru-RU" sz="1400" dirty="0" smtClean="0">
                <a:solidFill>
                  <a:srgbClr val="000000"/>
                </a:solidFill>
                <a:latin typeface="PT Sans"/>
              </a:rPr>
              <a:t>Работая с творчеством К. Чуковского, легко подготовить детей к обучению в школе.</a:t>
            </a:r>
            <a:endParaRPr lang="ru-RU" sz="1400" dirty="0" smtClean="0">
              <a:latin typeface="Montserrat Light"/>
              <a:ea typeface="Cambria" panose="02040503050406030204" pitchFamily="18" charset="0"/>
            </a:endParaRPr>
          </a:p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Проблема: </a:t>
            </a:r>
            <a:r>
              <a:rPr lang="ru-RU" sz="1400" dirty="0">
                <a:solidFill>
                  <a:srgbClr val="000000"/>
                </a:solidFill>
                <a:latin typeface="PT Sans"/>
              </a:rPr>
              <a:t>отсутствие интереса у детей к чтению художественной литературы.</a:t>
            </a:r>
            <a:r>
              <a:rPr lang="ru-RU" sz="1400" b="1" dirty="0">
                <a:solidFill>
                  <a:srgbClr val="000000"/>
                </a:solidFill>
                <a:latin typeface="PT Sans"/>
              </a:rPr>
              <a:t> </a:t>
            </a:r>
            <a:endParaRPr lang="ru-RU" sz="1400" b="1" dirty="0" smtClean="0">
              <a:latin typeface="Montserrat Light"/>
              <a:ea typeface="Cambria" panose="02040503050406030204" pitchFamily="18" charset="0"/>
            </a:endParaRPr>
          </a:p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Причины: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недопонимание родителями важности воспитательного воздействия на ребенка </a:t>
            </a:r>
            <a:br>
              <a:rPr lang="ru-RU" sz="1400" dirty="0" smtClean="0">
                <a:latin typeface="Montserrat Light"/>
                <a:ea typeface="Cambria" panose="02040503050406030204" pitchFamily="18" charset="0"/>
              </a:rPr>
            </a:b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художественной литературы, и как следствие, замена ее на визуальные средства потребления </a:t>
            </a:r>
            <a:br>
              <a:rPr lang="ru-RU" sz="1400" dirty="0" smtClean="0">
                <a:latin typeface="Montserrat Light"/>
                <a:ea typeface="Cambria" panose="02040503050406030204" pitchFamily="18" charset="0"/>
              </a:rPr>
            </a:b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информации</a:t>
            </a:r>
          </a:p>
          <a:p>
            <a:pPr marL="0" indent="266700">
              <a:buNone/>
            </a:pPr>
            <a:r>
              <a:rPr lang="ru-RU" sz="1400" b="1" dirty="0" smtClean="0">
                <a:latin typeface="Montserrat Light"/>
                <a:ea typeface="Cambria" panose="02040503050406030204" pitchFamily="18" charset="0"/>
              </a:rPr>
              <a:t>Цель </a:t>
            </a: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проекта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: Приобщение детей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подготовительной к школе группы, к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чтению художественной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/>
            </a:r>
            <a:br>
              <a:rPr lang="ru-RU" sz="1400" dirty="0" smtClean="0">
                <a:latin typeface="Montserrat Light"/>
                <a:ea typeface="Cambria" panose="02040503050406030204" pitchFamily="18" charset="0"/>
              </a:rPr>
            </a:b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литературы, в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процессе  знакомства с жизнью и творчеством Корнея Ивановича Чуковского.</a:t>
            </a:r>
          </a:p>
          <a:p>
            <a:pPr marL="0" indent="266700">
              <a:buNone/>
            </a:pPr>
            <a:r>
              <a:rPr lang="ru-RU" sz="1400" b="1" dirty="0">
                <a:latin typeface="Montserrat Light"/>
                <a:ea typeface="Cambria" panose="02040503050406030204" pitchFamily="18" charset="0"/>
              </a:rPr>
              <a:t>Задачи проекта: </a:t>
            </a:r>
            <a:endParaRPr lang="ru-RU" sz="1400" b="1" dirty="0" smtClean="0">
              <a:latin typeface="Montserrat Light"/>
              <a:ea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ознакомить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детей с биографией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К. Чуковского, с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основными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произведениями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>
                <a:latin typeface="Montserrat Light"/>
                <a:ea typeface="Cambria" panose="02040503050406030204" pitchFamily="18" charset="0"/>
              </a:rPr>
              <a:t>развивать познавательные, умственные, творческие способности, речь детей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;</a:t>
            </a:r>
            <a:endParaRPr lang="ru-RU" sz="1400" dirty="0">
              <a:latin typeface="Montserrat Light"/>
              <a:ea typeface="Cambria" panose="02040503050406030204" pitchFamily="18" charset="0"/>
            </a:endParaRPr>
          </a:p>
          <a:p>
            <a:pPr marL="0" indent="266700"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воспитывать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у детей способность сопереживать героям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произведений, воспитанию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у детей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доброты;</a:t>
            </a:r>
            <a:endParaRPr lang="ru-RU" sz="1400" dirty="0">
              <a:latin typeface="Montserrat Light"/>
              <a:ea typeface="Cambria" panose="02040503050406030204" pitchFamily="18" charset="0"/>
            </a:endParaRPr>
          </a:p>
          <a:p>
            <a:pPr marL="0" indent="266700">
              <a:buFont typeface="Wingdings" panose="05000000000000000000" pitchFamily="2" charset="2"/>
              <a:buChar char="ü"/>
            </a:pPr>
            <a:r>
              <a:rPr lang="ru-RU" sz="1400" dirty="0">
                <a:latin typeface="Montserrat Light"/>
                <a:ea typeface="Cambria" panose="02040503050406030204" pitchFamily="18" charset="0"/>
              </a:rPr>
              <a:t>р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азвивать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интерес к иллюстрациям лучших художников-иллюстраторов детской книги;</a:t>
            </a:r>
          </a:p>
          <a:p>
            <a:pPr marL="0" indent="266700"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воспитывать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уважение к сверстникам, умение проявлять взаимопомощь в совместной коллективной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/>
            </a:r>
            <a:br>
              <a:rPr lang="ru-RU" sz="1400" dirty="0" smtClean="0">
                <a:latin typeface="Montserrat Light"/>
                <a:ea typeface="Cambria" panose="02040503050406030204" pitchFamily="18" charset="0"/>
              </a:rPr>
            </a:b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деятельности;</a:t>
            </a:r>
          </a:p>
          <a:p>
            <a:pPr marL="0" indent="266700"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формировать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у детей и взрослых устойчивый интерес к чтению художественных произведений,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/>
            </a:r>
            <a:br>
              <a:rPr lang="ru-RU" sz="1400" dirty="0" smtClean="0">
                <a:latin typeface="Montserrat Light"/>
                <a:ea typeface="Cambria" panose="02040503050406030204" pitchFamily="18" charset="0"/>
              </a:rPr>
            </a:b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вырабатывать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навыки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грамотного читателя через совместные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мероприятия</a:t>
            </a:r>
          </a:p>
          <a:p>
            <a:pPr marL="0" indent="266700"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формировать у детей первоначальные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навыки пользования библиотечным </a:t>
            </a:r>
            <a:r>
              <a:rPr lang="ru-RU" sz="1400" dirty="0" smtClean="0">
                <a:latin typeface="Montserrat Light"/>
                <a:ea typeface="Cambria" panose="02040503050406030204" pitchFamily="18" charset="0"/>
              </a:rPr>
              <a:t>фондом, информационными </a:t>
            </a:r>
            <a:r>
              <a:rPr lang="ru-RU" sz="1400" dirty="0">
                <a:latin typeface="Montserrat Light"/>
                <a:ea typeface="Cambria" panose="02040503050406030204" pitchFamily="18" charset="0"/>
              </a:rPr>
              <a:t>ресурсами.</a:t>
            </a:r>
          </a:p>
          <a:p>
            <a:pPr marL="0" indent="0">
              <a:buNone/>
            </a:pPr>
            <a:endParaRPr lang="ru-RU" sz="1400" dirty="0" smtClean="0">
              <a:latin typeface="Montserrat Ligh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88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6096000" y="3453063"/>
            <a:ext cx="6096000" cy="34049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0" y="-1"/>
            <a:ext cx="6096000" cy="3670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7087822" y="4364117"/>
            <a:ext cx="4992131" cy="2400657"/>
          </a:xfrm>
          <a:prstGeom prst="rect">
            <a:avLst/>
          </a:prstGeom>
          <a:noFill/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5000" dirty="0" smtClean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ЗНАЧИМОСТЬ РЕАЛИЗАЦИИ ПРОЕКТА</a:t>
            </a:r>
            <a:endParaRPr lang="id-ID" sz="5000" dirty="0">
              <a:solidFill>
                <a:schemeClr val="bg1"/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7" name="Объект 9"/>
          <p:cNvSpPr txBox="1">
            <a:spLocks/>
          </p:cNvSpPr>
          <p:nvPr/>
        </p:nvSpPr>
        <p:spPr>
          <a:xfrm>
            <a:off x="6175168" y="103334"/>
            <a:ext cx="5874327" cy="4318798"/>
          </a:xfrm>
          <a:prstGeom prst="rect">
            <a:avLst/>
          </a:prstGeom>
          <a:noFill/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latin typeface="Montserrat Light"/>
              </a:rPr>
              <a:t>        </a:t>
            </a:r>
            <a:r>
              <a:rPr lang="ru-RU" sz="1600" b="1" dirty="0">
                <a:latin typeface="Montserrat Light"/>
              </a:rPr>
              <a:t>Д</a:t>
            </a:r>
            <a:r>
              <a:rPr lang="ru-RU" sz="1600" b="1" dirty="0" smtClean="0">
                <a:latin typeface="Montserrat Light"/>
              </a:rPr>
              <a:t>ля детей: </a:t>
            </a:r>
            <a:endParaRPr lang="ru-RU" sz="1600" b="1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Развитие интереса </a:t>
            </a:r>
            <a:r>
              <a:rPr lang="ru-RU" sz="1600" dirty="0">
                <a:latin typeface="Montserrat Light"/>
              </a:rPr>
              <a:t>к родной </a:t>
            </a:r>
            <a:r>
              <a:rPr lang="ru-RU" sz="1600" dirty="0" smtClean="0">
                <a:latin typeface="Montserrat Light"/>
              </a:rPr>
              <a:t>литературе и любви к Родине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Приобретение  детьми </a:t>
            </a:r>
            <a:r>
              <a:rPr lang="ru-RU" sz="1600" dirty="0">
                <a:latin typeface="Montserrat Light"/>
              </a:rPr>
              <a:t>умения воспринимать текст на слух, узнавать знакомые произведения по отрывкам из них. </a:t>
            </a:r>
            <a:endParaRPr lang="ru-RU" sz="1600" dirty="0" smtClean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Сформированность у детей </a:t>
            </a:r>
            <a:r>
              <a:rPr lang="ru-RU" sz="1600" dirty="0">
                <a:latin typeface="Montserrat Light"/>
              </a:rPr>
              <a:t>умения выразительно </a:t>
            </a:r>
            <a:r>
              <a:rPr lang="ru-RU" sz="1600" dirty="0" smtClean="0">
                <a:latin typeface="Montserrat Light"/>
              </a:rPr>
              <a:t>декламировать стихи наизусть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Проявление </a:t>
            </a:r>
            <a:r>
              <a:rPr lang="ru-RU" sz="1600" dirty="0">
                <a:latin typeface="Montserrat Light"/>
              </a:rPr>
              <a:t>у детей желания обращаться к книге, как к источнику знаний</a:t>
            </a:r>
            <a:r>
              <a:rPr lang="ru-RU" sz="1600" dirty="0" smtClean="0">
                <a:latin typeface="Montserrat Light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Light"/>
              </a:rPr>
              <a:t> Р</a:t>
            </a:r>
            <a:r>
              <a:rPr lang="ru-RU" sz="1600" dirty="0" smtClean="0">
                <a:latin typeface="Montserrat Light"/>
              </a:rPr>
              <a:t>азвитие </a:t>
            </a:r>
            <a:r>
              <a:rPr lang="ru-RU" sz="1600" dirty="0">
                <a:latin typeface="Montserrat Light"/>
              </a:rPr>
              <a:t>артистических способностей </a:t>
            </a:r>
            <a:r>
              <a:rPr lang="ru-RU" sz="1600" dirty="0" smtClean="0">
                <a:latin typeface="Montserrat Light"/>
              </a:rPr>
              <a:t>у детей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Приобретение </a:t>
            </a:r>
            <a:r>
              <a:rPr lang="ru-RU" sz="1600" dirty="0">
                <a:latin typeface="Montserrat Light"/>
              </a:rPr>
              <a:t>коммуникативных способностей детей, умения договариваться, помогать друг другу</a:t>
            </a:r>
            <a:r>
              <a:rPr lang="ru-RU" sz="1600" dirty="0" smtClean="0">
                <a:latin typeface="Montserrat Light"/>
              </a:rPr>
              <a:t>.</a:t>
            </a:r>
          </a:p>
          <a:p>
            <a:pPr marL="0" indent="0">
              <a:buNone/>
            </a:pPr>
            <a:r>
              <a:rPr lang="ru-RU" sz="1600" b="1" dirty="0">
                <a:latin typeface="Montserrat Light"/>
              </a:rPr>
              <a:t> </a:t>
            </a:r>
            <a:r>
              <a:rPr lang="ru-RU" sz="1600" b="1" dirty="0" smtClean="0">
                <a:latin typeface="Montserrat Light"/>
              </a:rPr>
              <a:t>   Для воспитателей: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Пополнение </a:t>
            </a:r>
            <a:r>
              <a:rPr lang="ru-RU" sz="1600" dirty="0">
                <a:latin typeface="Montserrat Light"/>
              </a:rPr>
              <a:t>развивающей среды в </a:t>
            </a:r>
            <a:r>
              <a:rPr lang="ru-RU" sz="1600" dirty="0" smtClean="0">
                <a:latin typeface="Montserrat Light"/>
              </a:rPr>
              <a:t>группе.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Приобретение дополнительного опыта в работе над проектами</a:t>
            </a:r>
            <a:endParaRPr lang="ru-RU" sz="1600" dirty="0">
              <a:latin typeface="Montserrat Light"/>
            </a:endParaRPr>
          </a:p>
          <a:p>
            <a:pPr marL="0" indent="0">
              <a:buNone/>
            </a:pPr>
            <a:r>
              <a:rPr lang="ru-RU" sz="1600" b="1" dirty="0">
                <a:latin typeface="Montserrat Light"/>
              </a:rPr>
              <a:t> </a:t>
            </a:r>
            <a:r>
              <a:rPr lang="ru-RU" sz="1600" b="1" dirty="0" smtClean="0">
                <a:latin typeface="Montserrat Light"/>
              </a:rPr>
              <a:t>    Для родителей:</a:t>
            </a:r>
            <a:endParaRPr lang="ru-RU" sz="1600" dirty="0" smtClean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Light"/>
              </a:rPr>
              <a:t>Приобретение интереса родителей к семейному чтению литературных </a:t>
            </a:r>
            <a:r>
              <a:rPr lang="ru-RU" sz="1600" dirty="0" smtClean="0">
                <a:latin typeface="Montserrat Light"/>
              </a:rPr>
              <a:t>произведений в бумажном варианте.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298" y="0"/>
            <a:ext cx="5608845" cy="2400657"/>
          </a:xfrm>
          <a:prstGeom prst="rect">
            <a:avLst/>
          </a:prstGeom>
          <a:noFill/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5000" dirty="0" smtClean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ПРОДУКТ ПРОЕКТНОЙ ДЕЯТЕЛЬНОСТИ</a:t>
            </a:r>
            <a:endParaRPr lang="id-ID" sz="5000" dirty="0">
              <a:solidFill>
                <a:schemeClr val="bg1"/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17" name="Объект 6"/>
          <p:cNvSpPr txBox="1">
            <a:spLocks/>
          </p:cNvSpPr>
          <p:nvPr/>
        </p:nvSpPr>
        <p:spPr>
          <a:xfrm>
            <a:off x="219298" y="2821577"/>
            <a:ext cx="5915890" cy="4036424"/>
          </a:xfrm>
          <a:prstGeom prst="rect">
            <a:avLst/>
          </a:prstGeom>
          <a:noFill/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Light"/>
              </a:rPr>
              <a:t>Театрализованная постановка отрывка из произведения «Телефон» К. </a:t>
            </a:r>
            <a:r>
              <a:rPr lang="ru-RU" sz="1600" dirty="0" smtClean="0">
                <a:latin typeface="Montserrat Light"/>
              </a:rPr>
              <a:t>Чуковского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Light"/>
              </a:rPr>
              <a:t>Экскурсия в детскую районную библиотеку "Путешествие по сказкам К.И. Чуковского"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Light"/>
              </a:rPr>
              <a:t>Литературная викторина по сказкам К. </a:t>
            </a:r>
            <a:r>
              <a:rPr lang="ru-RU" sz="1600" dirty="0" smtClean="0">
                <a:latin typeface="Montserrat Light"/>
              </a:rPr>
              <a:t>Чуковского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 Light"/>
              </a:rPr>
              <a:t>Выставка </a:t>
            </a:r>
            <a:r>
              <a:rPr lang="ru-RU" sz="1600" dirty="0">
                <a:latin typeface="Montserrat Light"/>
              </a:rPr>
              <a:t>детских творческих работ,  созданных совместно с родителями по произведениям К. Чуковского</a:t>
            </a:r>
            <a:r>
              <a:rPr lang="ru-RU" sz="1600">
                <a:latin typeface="Montserrat Light"/>
              </a:rPr>
              <a:t>; </a:t>
            </a:r>
            <a:endParaRPr lang="ru-RU" sz="1600" smtClean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smtClean="0">
                <a:latin typeface="Montserrat Light"/>
              </a:rPr>
              <a:t>Визуализация </a:t>
            </a:r>
            <a:r>
              <a:rPr lang="ru-RU" sz="1600" dirty="0">
                <a:latin typeface="Montserrat Light"/>
              </a:rPr>
              <a:t>проекта: </a:t>
            </a:r>
            <a:r>
              <a:rPr lang="ru-RU" sz="1600" dirty="0" smtClean="0">
                <a:latin typeface="Montserrat Light"/>
              </a:rPr>
              <a:t>презентация</a:t>
            </a:r>
            <a:endParaRPr lang="ru-RU" sz="1600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Пополнение методического фонда: </a:t>
            </a:r>
          </a:p>
          <a:p>
            <a:pPr marL="0" indent="0">
              <a:buNone/>
            </a:pPr>
            <a:r>
              <a:rPr lang="ru-RU" sz="1600" dirty="0" smtClean="0">
                <a:latin typeface="Montserrat Light"/>
              </a:rPr>
              <a:t>-    библиотеки группы произведениями </a:t>
            </a:r>
            <a:r>
              <a:rPr lang="ru-RU" sz="1600" dirty="0">
                <a:latin typeface="Montserrat Light"/>
              </a:rPr>
              <a:t>К.И. </a:t>
            </a:r>
            <a:r>
              <a:rPr lang="ru-RU" sz="1600" dirty="0" smtClean="0">
                <a:latin typeface="Montserrat Light"/>
              </a:rPr>
              <a:t>Чуковского;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Montserrat Light"/>
              </a:rPr>
              <a:t>консультационными материалами для родителей;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Montserrat Light"/>
              </a:rPr>
              <a:t>атрибутами, костюмами сказочных героев;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Montserrat Light"/>
              </a:rPr>
              <a:t>альбом-книга </a:t>
            </a:r>
            <a:r>
              <a:rPr lang="ru-RU" sz="1600" dirty="0">
                <a:latin typeface="Montserrat Light"/>
              </a:rPr>
              <a:t>детских </a:t>
            </a:r>
            <a:r>
              <a:rPr lang="ru-RU" sz="1600" dirty="0" smtClean="0">
                <a:latin typeface="Montserrat Light"/>
              </a:rPr>
              <a:t>творческих работ </a:t>
            </a:r>
            <a:r>
              <a:rPr lang="ru-RU" sz="1600" dirty="0">
                <a:latin typeface="Montserrat Light"/>
              </a:rPr>
              <a:t>по </a:t>
            </a:r>
            <a:r>
              <a:rPr lang="ru-RU" sz="1600" dirty="0" smtClean="0">
                <a:latin typeface="Montserrat Light"/>
              </a:rPr>
              <a:t>произведению К. Чуковского «Краденое солнце»</a:t>
            </a:r>
          </a:p>
        </p:txBody>
      </p:sp>
    </p:spTree>
    <p:extLst>
      <p:ext uri="{BB962C8B-B14F-4D97-AF65-F5344CB8AC3E}">
        <p14:creationId xmlns:p14="http://schemas.microsoft.com/office/powerpoint/2010/main" val="29680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0738"/>
            <a:ext cx="6096000" cy="35872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-138546" y="3849501"/>
            <a:ext cx="6082145" cy="2585323"/>
          </a:xfrm>
          <a:prstGeom prst="rect">
            <a:avLst/>
          </a:prstGeom>
          <a:noFill/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5400" dirty="0" smtClean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ФОРМЫ И МЕТОДЫ РЕАЛИЗАЦИИ ПРОЕКТА</a:t>
            </a:r>
            <a:endParaRPr lang="id-ID" sz="5400" dirty="0">
              <a:solidFill>
                <a:schemeClr val="bg1"/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7" name="Объект 9"/>
          <p:cNvSpPr txBox="1">
            <a:spLocks/>
          </p:cNvSpPr>
          <p:nvPr/>
        </p:nvSpPr>
        <p:spPr>
          <a:xfrm>
            <a:off x="6317672" y="0"/>
            <a:ext cx="5624946" cy="6858000"/>
          </a:xfrm>
          <a:prstGeom prst="rect">
            <a:avLst/>
          </a:prstGeom>
          <a:noFill/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b="1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>
                <a:latin typeface="Montserrat Light"/>
              </a:rPr>
              <a:t>Педагогические </a:t>
            </a:r>
            <a:r>
              <a:rPr lang="ru-RU" sz="1600" b="1" dirty="0" smtClean="0">
                <a:latin typeface="Montserrat Light"/>
              </a:rPr>
              <a:t>наблюдения</a:t>
            </a:r>
            <a:endParaRPr lang="ru-RU" sz="1600" b="1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Беседы</a:t>
            </a:r>
            <a:endParaRPr lang="ru-RU" sz="1600" b="1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Совместная </a:t>
            </a:r>
            <a:r>
              <a:rPr lang="ru-RU" sz="1600" b="1" dirty="0">
                <a:latin typeface="Montserrat Light"/>
              </a:rPr>
              <a:t>организованная </a:t>
            </a:r>
            <a:r>
              <a:rPr lang="ru-RU" sz="1600" b="1" dirty="0" smtClean="0">
                <a:latin typeface="Montserrat Light"/>
              </a:rPr>
              <a:t>деятельность с детьми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>
                <a:latin typeface="Montserrat Light"/>
              </a:rPr>
              <a:t>Творческие </a:t>
            </a:r>
            <a:r>
              <a:rPr lang="ru-RU" sz="1600" b="1" dirty="0" smtClean="0">
                <a:latin typeface="Montserrat Light"/>
              </a:rPr>
              <a:t>мастерские</a:t>
            </a:r>
            <a:endParaRPr lang="ru-RU" sz="1600" b="1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>
                <a:latin typeface="Montserrat Light"/>
              </a:rPr>
              <a:t>Сюрпризные </a:t>
            </a:r>
            <a:r>
              <a:rPr lang="ru-RU" sz="1600" b="1" dirty="0" smtClean="0">
                <a:latin typeface="Montserrat Light"/>
              </a:rPr>
              <a:t>моменты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>
                <a:latin typeface="Montserrat Light"/>
              </a:rPr>
              <a:t>Консультации для родителей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>
                <a:latin typeface="Montserrat Light"/>
              </a:rPr>
              <a:t>Оформление информации для родителей в </a:t>
            </a:r>
            <a:r>
              <a:rPr lang="ru-RU" sz="1600" b="1" dirty="0" smtClean="0">
                <a:latin typeface="Montserrat Light"/>
              </a:rPr>
              <a:t>приемной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Домашнее </a:t>
            </a:r>
            <a:r>
              <a:rPr lang="ru-RU" sz="1600" b="1" dirty="0">
                <a:latin typeface="Montserrat Light"/>
              </a:rPr>
              <a:t>чтение произведений К. </a:t>
            </a:r>
            <a:r>
              <a:rPr lang="ru-RU" sz="1600" b="1" dirty="0" smtClean="0">
                <a:latin typeface="Montserrat Light"/>
              </a:rPr>
              <a:t>Чуковского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Изготовление </a:t>
            </a:r>
            <a:endParaRPr lang="ru-RU" sz="1600" b="1" dirty="0">
              <a:latin typeface="Montserrat Light"/>
            </a:endParaRPr>
          </a:p>
          <a:p>
            <a:pPr marL="0" indent="0">
              <a:buNone/>
            </a:pPr>
            <a:endParaRPr lang="ru-RU" sz="1600" b="1" dirty="0" smtClean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игровые</a:t>
            </a:r>
            <a:r>
              <a:rPr lang="ru-RU" sz="1600" b="1" dirty="0">
                <a:latin typeface="Montserrat Light"/>
              </a:rPr>
              <a:t>: </a:t>
            </a:r>
            <a:r>
              <a:rPr lang="ru-RU" sz="1600" dirty="0">
                <a:latin typeface="Montserrat Light"/>
              </a:rPr>
              <a:t>дидактические игры, подвижные игры, </a:t>
            </a:r>
            <a:r>
              <a:rPr lang="ru-RU" sz="1600" dirty="0" smtClean="0">
                <a:latin typeface="Montserrat Light"/>
              </a:rPr>
              <a:t>инсценировки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словесные</a:t>
            </a:r>
            <a:r>
              <a:rPr lang="ru-RU" sz="1600" dirty="0">
                <a:latin typeface="Montserrat Light"/>
              </a:rPr>
              <a:t>: чтение и рассказывание стихов, </a:t>
            </a:r>
            <a:r>
              <a:rPr lang="ru-RU" sz="1600" dirty="0" smtClean="0">
                <a:latin typeface="Montserrat Light"/>
              </a:rPr>
              <a:t>беседа</a:t>
            </a:r>
            <a:r>
              <a:rPr lang="ru-RU" sz="1600" dirty="0">
                <a:latin typeface="Montserrat Light"/>
              </a:rPr>
              <a:t>, проблемные ситуации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наглядные</a:t>
            </a:r>
            <a:r>
              <a:rPr lang="ru-RU" sz="1600" b="1" dirty="0">
                <a:latin typeface="Montserrat Light"/>
              </a:rPr>
              <a:t>:</a:t>
            </a:r>
            <a:r>
              <a:rPr lang="ru-RU" sz="1600" dirty="0">
                <a:latin typeface="Montserrat Light"/>
              </a:rPr>
              <a:t> рассматривание </a:t>
            </a:r>
            <a:r>
              <a:rPr lang="ru-RU" sz="1600" dirty="0" smtClean="0">
                <a:latin typeface="Montserrat Light"/>
              </a:rPr>
              <a:t>иллюстраций книг</a:t>
            </a:r>
            <a:r>
              <a:rPr lang="ru-RU" sz="1600" dirty="0">
                <a:latin typeface="Montserrat Light"/>
              </a:rPr>
              <a:t>, картин, фотографий, использование </a:t>
            </a:r>
            <a:r>
              <a:rPr lang="ru-RU" sz="1600" dirty="0" smtClean="0">
                <a:latin typeface="Montserrat Light"/>
              </a:rPr>
              <a:t>иллюстраций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практические</a:t>
            </a:r>
            <a:r>
              <a:rPr lang="ru-RU" sz="1600" b="1" dirty="0">
                <a:latin typeface="Montserrat Light"/>
              </a:rPr>
              <a:t>:</a:t>
            </a:r>
            <a:r>
              <a:rPr lang="ru-RU" sz="1600" dirty="0">
                <a:latin typeface="Montserrat Light"/>
              </a:rPr>
              <a:t> показ </a:t>
            </a:r>
            <a:r>
              <a:rPr lang="ru-RU" sz="1600" dirty="0" smtClean="0">
                <a:latin typeface="Montserrat Light"/>
              </a:rPr>
              <a:t>презентации</a:t>
            </a:r>
            <a:r>
              <a:rPr lang="ru-RU" sz="1600" dirty="0">
                <a:latin typeface="Montserrat Light"/>
              </a:rPr>
              <a:t>, </a:t>
            </a:r>
            <a:r>
              <a:rPr lang="ru-RU" sz="1600" dirty="0" smtClean="0">
                <a:latin typeface="Montserrat Light"/>
              </a:rPr>
              <a:t>показ </a:t>
            </a:r>
            <a:r>
              <a:rPr lang="ru-RU" sz="1600" dirty="0">
                <a:latin typeface="Montserrat Light"/>
              </a:rPr>
              <a:t>мультфильмов, тематическая </a:t>
            </a:r>
            <a:r>
              <a:rPr lang="ru-RU" sz="1600" dirty="0" smtClean="0">
                <a:latin typeface="Montserrat Light"/>
              </a:rPr>
              <a:t>выставка, экскурсия</a:t>
            </a:r>
            <a:endParaRPr lang="ru-RU" sz="1600" dirty="0">
              <a:latin typeface="Montserrat Ligh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 smtClean="0">
                <a:latin typeface="Montserrat Light"/>
              </a:rPr>
              <a:t>продуктивные</a:t>
            </a:r>
            <a:r>
              <a:rPr lang="ru-RU" sz="1600" dirty="0">
                <a:latin typeface="Montserrat Light"/>
              </a:rPr>
              <a:t>: рисование, лепка, аппликация, </a:t>
            </a:r>
            <a:r>
              <a:rPr lang="ru-RU" sz="1600" dirty="0" smtClean="0">
                <a:latin typeface="Montserrat Light"/>
              </a:rPr>
              <a:t>создание элементов костюмов, декораций</a:t>
            </a:r>
          </a:p>
        </p:txBody>
      </p:sp>
      <p:sp>
        <p:nvSpPr>
          <p:cNvPr id="16" name="Oval 12">
            <a:extLst>
              <a:ext uri="{FF2B5EF4-FFF2-40B4-BE49-F238E27FC236}">
                <a16:creationId xmlns="" xmlns:a16="http://schemas.microsoft.com/office/drawing/2014/main" id="{5833AEF6-5385-4D6B-A243-D90C3F45697D}"/>
              </a:ext>
            </a:extLst>
          </p:cNvPr>
          <p:cNvSpPr/>
          <p:nvPr/>
        </p:nvSpPr>
        <p:spPr>
          <a:xfrm>
            <a:off x="296718" y="2011319"/>
            <a:ext cx="1651790" cy="16517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2">
            <a:extLst>
              <a:ext uri="{FF2B5EF4-FFF2-40B4-BE49-F238E27FC236}">
                <a16:creationId xmlns="" xmlns:a16="http://schemas.microsoft.com/office/drawing/2014/main" id="{5833AEF6-5385-4D6B-A243-D90C3F45697D}"/>
              </a:ext>
            </a:extLst>
          </p:cNvPr>
          <p:cNvSpPr/>
          <p:nvPr/>
        </p:nvSpPr>
        <p:spPr>
          <a:xfrm>
            <a:off x="2138218" y="2036719"/>
            <a:ext cx="1651790" cy="16517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Oval 12">
            <a:extLst>
              <a:ext uri="{FF2B5EF4-FFF2-40B4-BE49-F238E27FC236}">
                <a16:creationId xmlns="" xmlns:a16="http://schemas.microsoft.com/office/drawing/2014/main" id="{5833AEF6-5385-4D6B-A243-D90C3F45697D}"/>
              </a:ext>
            </a:extLst>
          </p:cNvPr>
          <p:cNvSpPr/>
          <p:nvPr/>
        </p:nvSpPr>
        <p:spPr>
          <a:xfrm>
            <a:off x="4043218" y="2011319"/>
            <a:ext cx="1651790" cy="16517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503" y="1825808"/>
            <a:ext cx="1546516" cy="17462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46" y="1819020"/>
            <a:ext cx="1438781" cy="188992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0890" y="1842654"/>
            <a:ext cx="1995868" cy="171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874395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/>
          <p:cNvSpPr txBox="1"/>
          <p:nvPr/>
        </p:nvSpPr>
        <p:spPr>
          <a:xfrm>
            <a:off x="-197922" y="0"/>
            <a:ext cx="8312726" cy="1631216"/>
          </a:xfrm>
          <a:prstGeom prst="rect">
            <a:avLst/>
          </a:prstGeom>
          <a:noFill/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5000" dirty="0" smtClean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РЕСУРСНОЕ </a:t>
            </a:r>
          </a:p>
          <a:p>
            <a:pPr algn="r"/>
            <a:r>
              <a:rPr lang="ru-RU" sz="5000" dirty="0" smtClean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ОБЕСПЕЧЕНИЕ ПРОЕКТА</a:t>
            </a:r>
            <a:endParaRPr lang="id-ID" sz="5000" dirty="0">
              <a:solidFill>
                <a:schemeClr val="bg1"/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t="5823" b="6811"/>
          <a:stretch/>
        </p:blipFill>
        <p:spPr>
          <a:xfrm rot="16200000">
            <a:off x="5348768" y="-1608909"/>
            <a:ext cx="1677344" cy="121919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838" y="2207622"/>
            <a:ext cx="3315789" cy="3315789"/>
          </a:xfrm>
          <a:prstGeom prst="rect">
            <a:avLst/>
          </a:prstGeom>
        </p:spPr>
      </p:pic>
      <p:sp>
        <p:nvSpPr>
          <p:cNvPr id="3" name="Объект 5"/>
          <p:cNvSpPr txBox="1">
            <a:spLocks/>
          </p:cNvSpPr>
          <p:nvPr/>
        </p:nvSpPr>
        <p:spPr>
          <a:xfrm>
            <a:off x="319449" y="1592481"/>
            <a:ext cx="11374580" cy="482850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  <a:buFont typeface="Arial" panose="020B0604020202020204" pitchFamily="34" charset="0"/>
              <a:buAutoNum type="arabicPeriod"/>
            </a:pPr>
            <a:r>
              <a:rPr lang="ru-RU" sz="1800" b="1" dirty="0" smtClean="0">
                <a:latin typeface="Montserrat Light"/>
              </a:rPr>
              <a:t>Материально-техническое:</a:t>
            </a:r>
          </a:p>
          <a:p>
            <a:pPr marL="0" indent="0">
              <a:lnSpc>
                <a:spcPts val="1800"/>
              </a:lnSpc>
              <a:buNone/>
            </a:pPr>
            <a:r>
              <a:rPr lang="ru-RU" sz="1800" i="1" u="sng" dirty="0">
                <a:latin typeface="Montserrat Light"/>
              </a:rPr>
              <a:t>ТСО</a:t>
            </a:r>
            <a:r>
              <a:rPr lang="ru-RU" sz="1800" dirty="0">
                <a:latin typeface="Montserrat Light"/>
              </a:rPr>
              <a:t>: ноутбук; фотоаппарат; магнитофон; </a:t>
            </a:r>
            <a:r>
              <a:rPr lang="ru-RU" sz="1800" dirty="0" smtClean="0">
                <a:latin typeface="Montserrat Light"/>
              </a:rPr>
              <a:t>телевизор, экран. </a:t>
            </a:r>
            <a:endParaRPr lang="ru-RU" sz="1800" dirty="0">
              <a:latin typeface="Montserrat Light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ru-RU" sz="1800" i="1" u="sng" dirty="0" smtClean="0">
                <a:latin typeface="Montserrat Light"/>
              </a:rPr>
              <a:t>Информационные</a:t>
            </a:r>
            <a:r>
              <a:rPr lang="ru-RU" sz="1800" u="sng" dirty="0">
                <a:latin typeface="Montserrat Light"/>
              </a:rPr>
              <a:t>:</a:t>
            </a:r>
            <a:r>
              <a:rPr lang="ru-RU" sz="1800" dirty="0">
                <a:latin typeface="Montserrat Light"/>
              </a:rPr>
              <a:t> </a:t>
            </a:r>
            <a:r>
              <a:rPr lang="ru-RU" sz="1800" dirty="0" smtClean="0">
                <a:latin typeface="Montserrat Light"/>
              </a:rPr>
              <a:t>фото-, видеоматериалы, </a:t>
            </a:r>
            <a:r>
              <a:rPr lang="ru-RU" sz="1800" dirty="0">
                <a:latin typeface="Montserrat Light"/>
              </a:rPr>
              <a:t>презентации о жизни и </a:t>
            </a:r>
            <a:r>
              <a:rPr lang="ru-RU" sz="1800" dirty="0" smtClean="0">
                <a:latin typeface="Montserrat Light"/>
              </a:rPr>
              <a:t/>
            </a:r>
            <a:br>
              <a:rPr lang="ru-RU" sz="1800" dirty="0" smtClean="0">
                <a:latin typeface="Montserrat Light"/>
              </a:rPr>
            </a:br>
            <a:r>
              <a:rPr lang="ru-RU" sz="1800" dirty="0" smtClean="0">
                <a:latin typeface="Montserrat Light"/>
              </a:rPr>
              <a:t>творчестве К. Чуковского</a:t>
            </a:r>
            <a:endParaRPr lang="ru-RU" sz="1800" dirty="0">
              <a:latin typeface="Montserrat Light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ru-RU" sz="1800" dirty="0" smtClean="0">
                <a:latin typeface="Montserrat Light"/>
              </a:rPr>
              <a:t>Иллюстрации </a:t>
            </a:r>
            <a:r>
              <a:rPr lang="ru-RU" sz="1800" dirty="0">
                <a:latin typeface="Montserrat Light"/>
              </a:rPr>
              <a:t>по произведениям К. И. Чуковского; подбор открыток, </a:t>
            </a:r>
            <a:r>
              <a:rPr lang="ru-RU" sz="1800" dirty="0" smtClean="0">
                <a:latin typeface="Montserrat Light"/>
              </a:rPr>
              <a:t/>
            </a:r>
            <a:br>
              <a:rPr lang="ru-RU" sz="1800" dirty="0" smtClean="0">
                <a:latin typeface="Montserrat Light"/>
              </a:rPr>
            </a:br>
            <a:r>
              <a:rPr lang="ru-RU" sz="1800" dirty="0" smtClean="0">
                <a:latin typeface="Montserrat Light"/>
              </a:rPr>
              <a:t>фотографий</a:t>
            </a:r>
            <a:r>
              <a:rPr lang="ru-RU" sz="1800" dirty="0">
                <a:latin typeface="Montserrat Light"/>
              </a:rPr>
              <a:t>; детской литературы по теме, оформление книжного </a:t>
            </a:r>
            <a:r>
              <a:rPr lang="ru-RU" sz="1800" dirty="0" smtClean="0">
                <a:latin typeface="Montserrat Light"/>
              </a:rPr>
              <a:t>уголка.</a:t>
            </a:r>
          </a:p>
          <a:p>
            <a:pPr marL="0" indent="0">
              <a:lnSpc>
                <a:spcPts val="1800"/>
              </a:lnSpc>
              <a:buNone/>
            </a:pPr>
            <a:r>
              <a:rPr lang="ru-RU" sz="1800" i="1" u="sng" dirty="0" smtClean="0">
                <a:solidFill>
                  <a:prstClr val="black"/>
                </a:solidFill>
                <a:latin typeface="Montserrat Light"/>
              </a:rPr>
              <a:t>Художественные </a:t>
            </a:r>
            <a:r>
              <a:rPr lang="ru-RU" sz="1800" i="1" u="sng" dirty="0">
                <a:solidFill>
                  <a:prstClr val="black"/>
                </a:solidFill>
                <a:latin typeface="Montserrat Light"/>
              </a:rPr>
              <a:t>средства</a:t>
            </a:r>
            <a:r>
              <a:rPr lang="ru-RU" sz="1800" dirty="0">
                <a:solidFill>
                  <a:prstClr val="black"/>
                </a:solidFill>
                <a:latin typeface="Montserrat Light"/>
              </a:rPr>
              <a:t>: краски, клей, бумага, альбомы, кисти, </a:t>
            </a:r>
            <a:r>
              <a:rPr lang="ru-RU" sz="1800" dirty="0" smtClean="0">
                <a:solidFill>
                  <a:prstClr val="black"/>
                </a:solidFill>
                <a:latin typeface="Montserrat Light"/>
              </a:rPr>
              <a:t/>
            </a:r>
            <a:br>
              <a:rPr lang="ru-RU" sz="1800" dirty="0" smtClean="0">
                <a:solidFill>
                  <a:prstClr val="black"/>
                </a:solidFill>
                <a:latin typeface="Montserrat Light"/>
              </a:rPr>
            </a:br>
            <a:r>
              <a:rPr lang="ru-RU" sz="1800" dirty="0" smtClean="0">
                <a:solidFill>
                  <a:prstClr val="black"/>
                </a:solidFill>
                <a:latin typeface="Montserrat Light"/>
              </a:rPr>
              <a:t>карандаши </a:t>
            </a:r>
            <a:r>
              <a:rPr lang="ru-RU" sz="1800" dirty="0">
                <a:solidFill>
                  <a:prstClr val="black"/>
                </a:solidFill>
                <a:latin typeface="Montserrat Light"/>
              </a:rPr>
              <a:t>и др</a:t>
            </a:r>
            <a:r>
              <a:rPr lang="ru-RU" sz="1800" dirty="0" smtClean="0">
                <a:solidFill>
                  <a:prstClr val="black"/>
                </a:solidFill>
                <a:latin typeface="Montserrat Light"/>
              </a:rPr>
              <a:t>.</a:t>
            </a:r>
            <a:endParaRPr lang="ru-RU" sz="1800" dirty="0">
              <a:latin typeface="Montserrat Light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ru-RU" sz="1800" b="1" dirty="0" smtClean="0">
                <a:latin typeface="Montserrat Light"/>
              </a:rPr>
              <a:t>2. Учебно-методическое</a:t>
            </a:r>
            <a:r>
              <a:rPr lang="ru-RU" sz="1800" dirty="0">
                <a:latin typeface="Montserrat Light"/>
              </a:rPr>
              <a:t>: </a:t>
            </a:r>
            <a:endParaRPr lang="ru-RU" sz="1800" dirty="0" smtClean="0">
              <a:latin typeface="Montserrat Light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ru-RU" sz="1800" i="1" u="sng" dirty="0" smtClean="0">
                <a:latin typeface="Montserrat Light"/>
              </a:rPr>
              <a:t>Дидактическое </a:t>
            </a:r>
            <a:r>
              <a:rPr lang="ru-RU" sz="1800" i="1" u="sng" dirty="0">
                <a:latin typeface="Montserrat Light"/>
              </a:rPr>
              <a:t>обеспечение</a:t>
            </a:r>
            <a:r>
              <a:rPr lang="ru-RU" sz="1800" dirty="0">
                <a:latin typeface="Montserrat Light"/>
              </a:rPr>
              <a:t>: </a:t>
            </a:r>
            <a:endParaRPr lang="ru-RU" sz="1800" dirty="0" smtClean="0">
              <a:latin typeface="Montserrat Light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ru-RU" sz="1800" dirty="0" smtClean="0">
                <a:latin typeface="Montserrat Light"/>
              </a:rPr>
              <a:t>Тематический план, включающий </a:t>
            </a:r>
            <a:r>
              <a:rPr lang="ru-RU" sz="1800" dirty="0">
                <a:latin typeface="Montserrat Light"/>
              </a:rPr>
              <a:t>различные </a:t>
            </a:r>
            <a:r>
              <a:rPr lang="ru-RU" sz="1800" dirty="0" smtClean="0">
                <a:latin typeface="Montserrat Light"/>
              </a:rPr>
              <a:t>виды </a:t>
            </a:r>
            <a:r>
              <a:rPr lang="ru-RU" sz="1800" dirty="0">
                <a:latin typeface="Montserrat Light"/>
              </a:rPr>
              <a:t>детской </a:t>
            </a:r>
            <a:r>
              <a:rPr lang="ru-RU" sz="1800" dirty="0" smtClean="0">
                <a:latin typeface="Montserrat Light"/>
              </a:rPr>
              <a:t/>
            </a:r>
            <a:br>
              <a:rPr lang="ru-RU" sz="1800" dirty="0" smtClean="0">
                <a:latin typeface="Montserrat Light"/>
              </a:rPr>
            </a:br>
            <a:r>
              <a:rPr lang="ru-RU" sz="1800" dirty="0" smtClean="0">
                <a:latin typeface="Montserrat Light"/>
              </a:rPr>
              <a:t>деятельности</a:t>
            </a:r>
            <a:r>
              <a:rPr lang="ru-RU" sz="1800" dirty="0">
                <a:latin typeface="Montserrat Light"/>
              </a:rPr>
              <a:t>, </a:t>
            </a:r>
            <a:r>
              <a:rPr lang="ru-RU" sz="1800" dirty="0" smtClean="0">
                <a:latin typeface="Montserrat Light"/>
              </a:rPr>
              <a:t>с </a:t>
            </a:r>
            <a:r>
              <a:rPr lang="ru-RU" sz="1800" dirty="0">
                <a:latin typeface="Montserrat Light"/>
              </a:rPr>
              <a:t>учетом </a:t>
            </a:r>
            <a:r>
              <a:rPr lang="ru-RU" sz="1800" dirty="0" smtClean="0">
                <a:latin typeface="Montserrat Light"/>
              </a:rPr>
              <a:t>интеграции образовательных областей. </a:t>
            </a:r>
          </a:p>
          <a:p>
            <a:pPr marL="0" indent="0">
              <a:lnSpc>
                <a:spcPts val="1800"/>
              </a:lnSpc>
              <a:buNone/>
            </a:pPr>
            <a:r>
              <a:rPr lang="ru-RU" sz="1800" dirty="0" smtClean="0">
                <a:latin typeface="Montserrat Light"/>
              </a:rPr>
              <a:t>Настольно-печатные</a:t>
            </a:r>
            <a:r>
              <a:rPr lang="ru-RU" sz="1800" dirty="0">
                <a:latin typeface="Montserrat Light"/>
              </a:rPr>
              <a:t>, дидактические, сюжетно-ролевые игры.</a:t>
            </a:r>
          </a:p>
          <a:p>
            <a:pPr marL="0" indent="0">
              <a:lnSpc>
                <a:spcPts val="1800"/>
              </a:lnSpc>
              <a:buNone/>
            </a:pPr>
            <a:r>
              <a:rPr lang="ru-RU" sz="1800" dirty="0">
                <a:latin typeface="Montserrat Light"/>
              </a:rPr>
              <a:t>Ширма, игрушки, предметы, атрибуты, шапочки-маски, костюмы героев </a:t>
            </a:r>
            <a:r>
              <a:rPr lang="ru-RU" sz="1800" dirty="0" smtClean="0">
                <a:latin typeface="Montserrat Light"/>
              </a:rPr>
              <a:t/>
            </a:r>
            <a:br>
              <a:rPr lang="ru-RU" sz="1800" dirty="0" smtClean="0">
                <a:latin typeface="Montserrat Light"/>
              </a:rPr>
            </a:br>
            <a:r>
              <a:rPr lang="ru-RU" sz="1800" dirty="0" smtClean="0">
                <a:latin typeface="Montserrat Light"/>
              </a:rPr>
              <a:t>из </a:t>
            </a:r>
            <a:r>
              <a:rPr lang="ru-RU" sz="1800" dirty="0">
                <a:latin typeface="Montserrat Light"/>
              </a:rPr>
              <a:t>сказок Чуковского</a:t>
            </a:r>
            <a:r>
              <a:rPr lang="ru-RU" sz="1800" dirty="0" smtClean="0">
                <a:latin typeface="Montserrat Light"/>
              </a:rPr>
              <a:t>.</a:t>
            </a:r>
          </a:p>
          <a:p>
            <a:pPr marL="0" indent="0">
              <a:lnSpc>
                <a:spcPts val="1800"/>
              </a:lnSpc>
              <a:buNone/>
            </a:pPr>
            <a:r>
              <a:rPr lang="ru-RU" sz="1800" i="1" u="sng" dirty="0" smtClean="0">
                <a:latin typeface="Montserrat Light"/>
              </a:rPr>
              <a:t>Интернет-ресурсы. Методическая литература</a:t>
            </a:r>
            <a:endParaRPr lang="ru-RU" sz="1800" i="1" u="sng" dirty="0">
              <a:latin typeface="Montserrat Light"/>
            </a:endParaRPr>
          </a:p>
          <a:p>
            <a:pPr marL="0" indent="0">
              <a:lnSpc>
                <a:spcPts val="1800"/>
              </a:lnSpc>
              <a:buFont typeface="Arial" panose="020B0604020202020204" pitchFamily="34" charset="0"/>
              <a:buNone/>
            </a:pPr>
            <a:endParaRPr lang="ru-RU" sz="1800" dirty="0">
              <a:latin typeface="Montserrat Light"/>
            </a:endParaRPr>
          </a:p>
        </p:txBody>
      </p:sp>
    </p:spTree>
    <p:extLst>
      <p:ext uri="{BB962C8B-B14F-4D97-AF65-F5344CB8AC3E}">
        <p14:creationId xmlns:p14="http://schemas.microsoft.com/office/powerpoint/2010/main" val="130246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127863"/>
            <a:ext cx="12192000" cy="2730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/>
          <p:cNvSpPr txBox="1"/>
          <p:nvPr/>
        </p:nvSpPr>
        <p:spPr>
          <a:xfrm>
            <a:off x="1052651" y="883310"/>
            <a:ext cx="7729834" cy="92333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ГИПОТЕЗА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951" y="-444138"/>
            <a:ext cx="1677344" cy="78246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535" y="1188720"/>
            <a:ext cx="5851778" cy="34005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Прямоугольник 12"/>
          <p:cNvSpPr/>
          <p:nvPr/>
        </p:nvSpPr>
        <p:spPr>
          <a:xfrm>
            <a:off x="495200" y="4801861"/>
            <a:ext cx="1141812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000" b="1" dirty="0">
                <a:latin typeface="Montserrat Light"/>
              </a:rPr>
              <a:t>Гипотеза</a:t>
            </a:r>
            <a:r>
              <a:rPr lang="ru-RU" sz="2000" dirty="0">
                <a:latin typeface="Montserrat Light"/>
              </a:rPr>
              <a:t>: педагогическая деятельность по </a:t>
            </a:r>
            <a:r>
              <a:rPr lang="ru-RU" sz="2000" dirty="0" smtClean="0">
                <a:latin typeface="Montserrat Light"/>
              </a:rPr>
              <a:t>ознакомлению </a:t>
            </a:r>
            <a:r>
              <a:rPr lang="ru-RU" sz="2000" dirty="0">
                <a:latin typeface="Montserrat Light"/>
              </a:rPr>
              <a:t>с творчеством </a:t>
            </a:r>
            <a:r>
              <a:rPr lang="ru-RU" sz="2000" dirty="0" smtClean="0">
                <a:latin typeface="Montserrat Light"/>
              </a:rPr>
              <a:t>писателя К. Чуковского, </a:t>
            </a:r>
            <a:r>
              <a:rPr lang="ru-RU" sz="2000" dirty="0">
                <a:latin typeface="Montserrat Light"/>
              </a:rPr>
              <a:t>будет </a:t>
            </a:r>
            <a:r>
              <a:rPr lang="ru-RU" sz="2000" dirty="0" smtClean="0">
                <a:latin typeface="Montserrat Light"/>
              </a:rPr>
              <a:t>способствовать </a:t>
            </a:r>
            <a:r>
              <a:rPr lang="ru-RU" sz="2000" dirty="0">
                <a:latin typeface="Montserrat Light"/>
              </a:rPr>
              <a:t>развитию интереса у детей к </a:t>
            </a:r>
            <a:r>
              <a:rPr lang="ru-RU" sz="2000" dirty="0" smtClean="0">
                <a:latin typeface="Montserrat Light"/>
              </a:rPr>
              <a:t>чтению </a:t>
            </a:r>
            <a:r>
              <a:rPr lang="ru-RU" sz="2000" dirty="0">
                <a:latin typeface="Montserrat Light"/>
              </a:rPr>
              <a:t>художественной </a:t>
            </a:r>
            <a:r>
              <a:rPr lang="ru-RU" sz="2000" dirty="0" smtClean="0">
                <a:latin typeface="Montserrat Light"/>
              </a:rPr>
              <a:t>литературы, в том числе в бумажном варианте книги; </a:t>
            </a:r>
            <a:r>
              <a:rPr lang="ru-RU" sz="2000" dirty="0">
                <a:latin typeface="Montserrat Light"/>
              </a:rPr>
              <a:t>зарождению и укреплению гуманизма и других моральных качеств; формированию целостной картины мира; развитию литературной речи; развитию эстетического вкуса. </a:t>
            </a:r>
          </a:p>
        </p:txBody>
      </p:sp>
    </p:spTree>
    <p:extLst>
      <p:ext uri="{BB962C8B-B14F-4D97-AF65-F5344CB8AC3E}">
        <p14:creationId xmlns:p14="http://schemas.microsoft.com/office/powerpoint/2010/main" val="384828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/>
          <p:nvPr/>
        </p:nvSpPr>
        <p:spPr>
          <a:xfrm>
            <a:off x="0" y="0"/>
            <a:ext cx="12192000" cy="2152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87421" y="1053879"/>
            <a:ext cx="4694829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kern="0" dirty="0" smtClean="0">
                <a:solidFill>
                  <a:prstClr val="black"/>
                </a:solidFill>
                <a:latin typeface="Montserrat Light"/>
              </a:rPr>
              <a:t>Формы работы с детьми:</a:t>
            </a:r>
            <a:endParaRPr lang="ru-RU" sz="1400" kern="0" dirty="0" smtClean="0">
              <a:solidFill>
                <a:prstClr val="black"/>
              </a:solidFill>
              <a:latin typeface="Montserrat Light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Беседы «К. Чуковский,</a:t>
            </a:r>
            <a:r>
              <a:rPr kumimoji="0" lang="ru-RU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 - самый известный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детский писатель»,</a:t>
            </a:r>
            <a:r>
              <a:rPr kumimoji="0" lang="ru-RU" sz="1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«Береги книгу»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д/и ( словесные) с использованием отрывков из произведений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К.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Чуковского «Угадай, кто это», «Из какой сказки предмет», «Доскажи словечко»;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Развитие компонентов устной речи: «Продолжи сказку» 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Light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Чтение произведений писателя «Сказочная страна К. Чуковского» и пересказ по ролям;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Театрализованная игра «Мы едем в Африку!»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Сюжетно-ролевые игры на основе произведений писателя «Добрый доктор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А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йболит»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Изо-деятельность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по рисованию героев К. Чуковского «Мой любимый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сказочный герой»;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err="1" smtClean="0">
                <a:solidFill>
                  <a:prstClr val="black"/>
                </a:solidFill>
                <a:latin typeface="Montserrat Light"/>
              </a:rPr>
              <a:t>Пластилинография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 «Самовар для Мухи-цокотухи»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Коллективная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работа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книга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«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Краденое солнце».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Подвижные игры: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«Спасение бегемота»,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эстафеты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«Краденое солнце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», «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Помоги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Федоре»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Трудовая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деятельность: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реставрация детских книг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Экскурсия в библиотеку </a:t>
            </a:r>
          </a:p>
          <a:p>
            <a:pPr lvl="0"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Работа с родителями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: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1A1A1A"/>
                </a:solidFill>
                <a:latin typeface="YS Text"/>
              </a:rPr>
              <a:t>Помощь в организации экскурсии в библиотеку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>
                <a:latin typeface="Montserrat Light"/>
              </a:rPr>
              <a:t>Помощь </a:t>
            </a:r>
            <a:r>
              <a:rPr lang="ru-RU" sz="1400" kern="0" dirty="0" smtClean="0">
                <a:latin typeface="Montserrat Light"/>
              </a:rPr>
              <a:t>в изготовлении атрибутов к сказке «Телефон»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latin typeface="Montserrat Light"/>
              </a:rPr>
              <a:t>Заучивание стихов К</a:t>
            </a:r>
            <a:r>
              <a:rPr lang="ru-RU" sz="1400" kern="0" dirty="0">
                <a:latin typeface="Montserrat Light"/>
              </a:rPr>
              <a:t>. </a:t>
            </a:r>
            <a:r>
              <a:rPr lang="ru-RU" sz="1400" kern="0" dirty="0" smtClean="0">
                <a:latin typeface="Montserrat Light"/>
              </a:rPr>
              <a:t>Чуковского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53182" y="901675"/>
            <a:ext cx="2818650" cy="5801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Методическая работа: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Пополнение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мини-библиотеки произведений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К. Чуковского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Оформление выставки творческих </a:t>
            </a: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работ по произведениям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К. Чуковского, и реставрированных детьми книг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Театрализованная постановка отрывка из произведения «Телефон» К. Чуковского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Литературная викторина по сказкам К. Чуковского </a:t>
            </a:r>
            <a:endParaRPr lang="ru-RU" sz="1400" kern="0" dirty="0" smtClean="0">
              <a:solidFill>
                <a:prstClr val="black"/>
              </a:solidFill>
              <a:latin typeface="Montserrat Light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Изготовление визуальной презентации проекта</a:t>
            </a:r>
            <a:endParaRPr lang="ru-RU" sz="1400" kern="0" dirty="0">
              <a:solidFill>
                <a:prstClr val="black"/>
              </a:solidFill>
              <a:latin typeface="Montserrat Light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kern="0" dirty="0">
                <a:solidFill>
                  <a:prstClr val="black"/>
                </a:solidFill>
                <a:latin typeface="Montserrat Light"/>
              </a:rPr>
              <a:t>Обработка и оформление материалов </a:t>
            </a:r>
            <a:r>
              <a:rPr lang="ru-RU" sz="1400" kern="0" dirty="0" smtClean="0">
                <a:solidFill>
                  <a:prstClr val="black"/>
                </a:solidFill>
                <a:latin typeface="Montserrat Light"/>
              </a:rPr>
              <a:t>проекта</a:t>
            </a:r>
          </a:p>
          <a:p>
            <a:pPr lvl="0"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Работа с родителями: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 помощь родителей в оформлении  выставки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/>
              </a:rPr>
              <a:t>Информация  для родителей в папке - передвижке.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CFE3AAA-AE36-435A-B382-5F50480E3A27}"/>
              </a:ext>
            </a:extLst>
          </p:cNvPr>
          <p:cNvSpPr txBox="1"/>
          <p:nvPr/>
        </p:nvSpPr>
        <p:spPr>
          <a:xfrm>
            <a:off x="257565" y="603476"/>
            <a:ext cx="4029427" cy="40011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I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организационный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CFE3AAA-AE36-435A-B382-5F50480E3A27}"/>
              </a:ext>
            </a:extLst>
          </p:cNvPr>
          <p:cNvSpPr txBox="1"/>
          <p:nvPr/>
        </p:nvSpPr>
        <p:spPr>
          <a:xfrm>
            <a:off x="4895827" y="618049"/>
            <a:ext cx="3763588" cy="40011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II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формирующий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CFE3AAA-AE36-435A-B382-5F50480E3A27}"/>
              </a:ext>
            </a:extLst>
          </p:cNvPr>
          <p:cNvSpPr txBox="1"/>
          <p:nvPr/>
        </p:nvSpPr>
        <p:spPr>
          <a:xfrm>
            <a:off x="9120248" y="657022"/>
            <a:ext cx="2894317" cy="40011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III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итоговый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4464" y="0"/>
            <a:ext cx="10964617" cy="707886"/>
          </a:xfrm>
          <a:prstGeom prst="rect">
            <a:avLst/>
          </a:prstGeom>
          <a:noFill/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ЭТАПЫ РЕАЛИЗАЦИИ ПРОЕКТА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3447" y="982627"/>
            <a:ext cx="4694829" cy="5747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1100"/>
              </a:lnSpc>
              <a:spcBef>
                <a:spcPts val="1000"/>
              </a:spcBef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Montserrat Light"/>
              </a:rPr>
              <a:t>Методическая работа: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Разработка плана реализации проекта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Сбор информации и необходимого материала</a:t>
            </a:r>
            <a:br>
              <a:rPr lang="ru-RU" sz="1400" dirty="0">
                <a:solidFill>
                  <a:sysClr val="windowText" lastClr="000000"/>
                </a:solidFill>
                <a:latin typeface="Montserrat Light"/>
              </a:rPr>
            </a:b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Разработка списка произведений К. Чуковского, для чтения дома с родителями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Организация развивающей предметной среды: подбор игр, атрибутов, разработка презентации; написание планов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Методика организации детского чтения.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Определение даты экскурсии в библиотеку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Определение отрывка из произведения для театрализованной постановки</a:t>
            </a:r>
          </a:p>
          <a:p>
            <a:pPr lvl="0"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Montserrat Light"/>
              </a:rPr>
              <a:t>Формы работы с детьми: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ysClr val="windowText" lastClr="000000"/>
                </a:solidFill>
                <a:latin typeface="Montserrat Light"/>
              </a:rPr>
              <a:t>Выяснение </a:t>
            </a: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степени знаний; о желании быть читателем бумажного варианта произведений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Беседа «Какие произведения К. Чуковского </a:t>
            </a:r>
            <a:r>
              <a:rPr lang="ru-RU" sz="1400" dirty="0" smtClean="0">
                <a:solidFill>
                  <a:sysClr val="windowText" lastClr="000000"/>
                </a:solidFill>
                <a:latin typeface="Montserrat Light"/>
              </a:rPr>
              <a:t>вы знаете?»</a:t>
            </a:r>
            <a:endParaRPr lang="ru-RU" sz="1400" dirty="0">
              <a:solidFill>
                <a:sysClr val="windowText" lastClr="000000"/>
              </a:solidFill>
              <a:latin typeface="Montserrat Light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Просмотр видеоматериалов театрализации «Муха-цокотуха»</a:t>
            </a:r>
          </a:p>
          <a:p>
            <a:pPr lvl="0">
              <a:spcBef>
                <a:spcPts val="1000"/>
              </a:spcBef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Montserrat Light"/>
              </a:rPr>
              <a:t>Работа с родителями: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Объявление о начале работы над проектом, задачах проекта.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Консультация </a:t>
            </a:r>
            <a:r>
              <a:rPr lang="ru-RU" sz="1400" dirty="0">
                <a:latin typeface="Montserrat Light"/>
              </a:rPr>
              <a:t>«Сказки К. Чуковского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Montserrat Light"/>
              </a:rPr>
              <a:t>в домашней библиотеке»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ysClr val="windowText" lastClr="000000"/>
                </a:solidFill>
                <a:latin typeface="Montserrat Light"/>
              </a:rPr>
              <a:t>Оформление </a:t>
            </a:r>
            <a:r>
              <a:rPr lang="ru-RU" sz="1400" dirty="0">
                <a:solidFill>
                  <a:sysClr val="windowText" lastClr="000000"/>
                </a:solidFill>
                <a:latin typeface="Montserrat Light"/>
              </a:rPr>
              <a:t>выставки произведений К. Чуковского совместно с родителями и детьми</a:t>
            </a:r>
          </a:p>
        </p:txBody>
      </p:sp>
    </p:spTree>
    <p:extLst>
      <p:ext uri="{BB962C8B-B14F-4D97-AF65-F5344CB8AC3E}">
        <p14:creationId xmlns:p14="http://schemas.microsoft.com/office/powerpoint/2010/main" val="75486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="" xmlns:a16="http://schemas.microsoft.com/office/drawing/2014/main" id="{4017F097-D255-4CB3-97F0-5EFD51DBFE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5" b="7515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A348A85-FC18-4B86-AF57-0B21B16BFD6D}"/>
              </a:ext>
            </a:extLst>
          </p:cNvPr>
          <p:cNvSpPr/>
          <p:nvPr/>
        </p:nvSpPr>
        <p:spPr>
          <a:xfrm>
            <a:off x="3467100" y="2047875"/>
            <a:ext cx="5257800" cy="2762250"/>
          </a:xfrm>
          <a:prstGeom prst="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2999255" y="2967335"/>
            <a:ext cx="6193490" cy="923330"/>
          </a:xfrm>
          <a:prstGeom prst="rect">
            <a:avLst/>
          </a:prstGeom>
          <a:noFill/>
          <a:effectLst>
            <a:outerShdw blurRad="127000" dist="50800" dir="5400000" algn="ctr" rotWithShape="0">
              <a:schemeClr val="tx1">
                <a:alpha val="43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Josefin Sans" panose="00000500000000000000" pitchFamily="2" charset="0"/>
                <a:cs typeface="Mongolian Baiti" panose="03000500000000000000" pitchFamily="66" charset="0"/>
              </a:rPr>
              <a:t>СПАСИБО</a:t>
            </a:r>
            <a:endParaRPr lang="id-ID" sz="5400" dirty="0">
              <a:solidFill>
                <a:schemeClr val="bg1"/>
              </a:solidFill>
              <a:latin typeface="Josefin Sans" panose="00000500000000000000" pitchFamily="2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8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1156</Words>
  <Application>Microsoft Office PowerPoint</Application>
  <PresentationFormat>Широкоэкранный</PresentationFormat>
  <Paragraphs>170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7" baseType="lpstr">
      <vt:lpstr>Arial Unicode MS</vt:lpstr>
      <vt:lpstr>맑은 고딕</vt:lpstr>
      <vt:lpstr>Arial</vt:lpstr>
      <vt:lpstr>Assistant</vt:lpstr>
      <vt:lpstr>Calibri</vt:lpstr>
      <vt:lpstr>Calibri Light</vt:lpstr>
      <vt:lpstr>Cambria</vt:lpstr>
      <vt:lpstr>Josefin Sans</vt:lpstr>
      <vt:lpstr>Mongolian Baiti</vt:lpstr>
      <vt:lpstr>Montserrat Light</vt:lpstr>
      <vt:lpstr>PT Sans</vt:lpstr>
      <vt:lpstr>Roboto</vt:lpstr>
      <vt:lpstr>Wingdings</vt:lpstr>
      <vt:lpstr>YS Text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творчеством Чуковского</dc:title>
  <dc:creator/>
  <cp:lastModifiedBy>Пользователь</cp:lastModifiedBy>
  <cp:revision>89</cp:revision>
  <dcterms:created xsi:type="dcterms:W3CDTF">2020-10-29T23:00:57Z</dcterms:created>
  <dcterms:modified xsi:type="dcterms:W3CDTF">2024-02-22T02:02:21Z</dcterms:modified>
</cp:coreProperties>
</file>