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4" r:id="rId5"/>
    <p:sldId id="262" r:id="rId6"/>
    <p:sldId id="284" r:id="rId7"/>
    <p:sldId id="263" r:id="rId8"/>
    <p:sldId id="264" r:id="rId9"/>
    <p:sldId id="265" r:id="rId10"/>
    <p:sldId id="266" r:id="rId11"/>
    <p:sldId id="267" r:id="rId12"/>
    <p:sldId id="283" r:id="rId13"/>
    <p:sldId id="268" r:id="rId14"/>
    <p:sldId id="279" r:id="rId15"/>
    <p:sldId id="282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4660"/>
  </p:normalViewPr>
  <p:slideViewPr>
    <p:cSldViewPr>
      <p:cViewPr varScale="1">
        <p:scale>
          <a:sx n="82" d="100"/>
          <a:sy n="82" d="100"/>
        </p:scale>
        <p:origin x="-1426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59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93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69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85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075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53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93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7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6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98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59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A5DB9-CD10-4E73-B4A4-51819BE13F86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2D78E-2A15-44A6-AE22-0BF9B0887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69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all-goto/?url=https://play.google.com/store/apps/details?id=air.OSC.DNA.free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lay.google.com/store/apps/details?id=com.age.wgg.appspot&amp;hl=ru&amp;gl=U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969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333333"/>
                </a:solidFill>
                <a:latin typeface="Arial" pitchFamily="34" charset="0"/>
                <a:ea typeface="Calibri"/>
                <a:cs typeface="Arial" pitchFamily="34" charset="0"/>
              </a:rPr>
              <a:t>Педагогика текста: способы и приемы приобщения к чтению современных школьников в контексте содержания разнообразных предметов</a:t>
            </a:r>
          </a:p>
          <a:p>
            <a:pPr algn="ctr"/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thumbs.dreamstime.com/b/young-girl-sitting-floor-reading-over-white-background-books-7817185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732" y="2492896"/>
            <a:ext cx="5940425" cy="3961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16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3291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Кроссенс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SmartBook\AppData\Local\Packages\Microsoft.Windows.Photos_8wekyb3d8bbwe\TempState\ShareServiceTempFolder\i (4)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1" t="4750" r="9550" b="6500"/>
          <a:stretch/>
        </p:blipFill>
        <p:spPr bwMode="auto">
          <a:xfrm>
            <a:off x="150505" y="980728"/>
            <a:ext cx="3406140" cy="2705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SmartBook\AppData\Local\Packages\Microsoft.Windows.Photos_8wekyb3d8bbwe\TempState\ShareServiceTempFolder\i (3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23594"/>
            <a:ext cx="4067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martBook\AppData\Local\Packages\Microsoft.Windows.Photos_8wekyb3d8bbwe\TempState\ShareServiceTempFolder\i (2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61893"/>
            <a:ext cx="4067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martBook\AppData\Local\Packages\Microsoft.Windows.Photos_8wekyb3d8bbwe\TempState\ShareServiceTempFolder\i (1).jpe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71" r="15000" b="2071"/>
          <a:stretch/>
        </p:blipFill>
        <p:spPr bwMode="auto">
          <a:xfrm>
            <a:off x="5004048" y="4109181"/>
            <a:ext cx="3886200" cy="2575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142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ример, требующий домыслива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имер, требующий домысливан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07704" y="160338"/>
            <a:ext cx="7056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6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Мемы</a:t>
            </a:r>
            <a:endParaRPr lang="ru-RU" sz="6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0" name="Picture 6" descr="https://pedsovet.org/v3/upload/ckeditor/88/images/2021-09-08/1631112558_imag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07888"/>
            <a:ext cx="3384377" cy="515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SmartBook\Desktop\b178c7ed4a986d9ca40e93f642944e951c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7" t="6833" r="12812" b="5694"/>
          <a:stretch/>
        </p:blipFill>
        <p:spPr bwMode="auto">
          <a:xfrm>
            <a:off x="155575" y="3642719"/>
            <a:ext cx="4488180" cy="29260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SmartBook\Desktop\ecdd08d00e3b730708295dd4ca06391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" t="6003" r="1125" b="5816"/>
          <a:stretch/>
        </p:blipFill>
        <p:spPr bwMode="auto">
          <a:xfrm>
            <a:off x="155575" y="86471"/>
            <a:ext cx="3947160" cy="3581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025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" y="692697"/>
            <a:ext cx="453928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SmartBook\Desktop\badc4a9c969246424d425efa4c9d4fda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" t="2984" r="8718" b="-1857"/>
          <a:stretch/>
        </p:blipFill>
        <p:spPr bwMode="auto">
          <a:xfrm>
            <a:off x="4602162" y="3097838"/>
            <a:ext cx="4513643" cy="34275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SmartBook\Desktop\5a6e60ee98af3de3c072740b2ce2361b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5" t="14837" r="6029" b="22663"/>
          <a:stretch/>
        </p:blipFill>
        <p:spPr bwMode="auto">
          <a:xfrm>
            <a:off x="5076056" y="116632"/>
            <a:ext cx="3589649" cy="28481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1112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pedsovet.org/v3/upload/ckeditor/88/images/2021-09-08/1631112498_image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1037"/>
            <a:ext cx="4199007" cy="339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pedsovet.org/v3/upload/ckeditor/88/images/2021-09-08/1631112516_image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2852936"/>
            <a:ext cx="4634983" cy="372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88640"/>
            <a:ext cx="7992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Соавторы</a:t>
            </a:r>
            <a:endParaRPr lang="ru-RU" sz="6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99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812" y="18864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10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Дочитайте до самого интересного места — и остановитесь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www.teacheracademy.eu/wp-content/uploads/2022/01/student-teacher-relationship-2048x13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03244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vuzopedia.ru/storage/app/uploads/public/63e/dfb/b31/63edfbb31ca9d3486309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07327"/>
            <a:ext cx="4091940" cy="2727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ropi.ru/img/uploads/2019-05-28/5_original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77072"/>
            <a:ext cx="4176464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935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8134" y="260648"/>
            <a:ext cx="67542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Книжные приложения</a:t>
            </a:r>
            <a:endParaRPr lang="ru-RU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2484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Calibri"/>
                <a:cs typeface="Arial" pitchFamily="34" charset="0"/>
              </a:rPr>
              <a:t>«</a:t>
            </a:r>
            <a:r>
              <a:rPr lang="ru-RU" sz="3200" dirty="0" err="1" smtClean="0">
                <a:latin typeface="Arial" pitchFamily="34" charset="0"/>
                <a:ea typeface="Calibri"/>
                <a:cs typeface="Arial" pitchFamily="34" charset="0"/>
              </a:rPr>
              <a:t>Bookmate</a:t>
            </a:r>
            <a:r>
              <a:rPr lang="ru-RU" sz="3200" dirty="0" smtClean="0">
                <a:latin typeface="Arial" pitchFamily="34" charset="0"/>
                <a:ea typeface="Calibri"/>
                <a:cs typeface="Arial" pitchFamily="34" charset="0"/>
              </a:rPr>
              <a:t>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613666"/>
            <a:ext cx="28145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ru-RU" sz="4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44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ЛитРес</a:t>
            </a:r>
            <a:r>
              <a:rPr lang="ru-RU" sz="4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4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57931" y="580526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solidFill>
                  <a:srgbClr val="000000"/>
                </a:solidFill>
                <a:latin typeface="var(--stk-f_family)"/>
              </a:rPr>
              <a:t>«</a:t>
            </a:r>
            <a:r>
              <a:rPr lang="en-US" b="1" dirty="0" err="1" smtClean="0">
                <a:solidFill>
                  <a:srgbClr val="000000"/>
                </a:solidFill>
                <a:latin typeface="var(--stk-f_family)"/>
              </a:rPr>
              <a:t>MyBook</a:t>
            </a:r>
            <a:r>
              <a:rPr lang="ru-RU" b="1" dirty="0" smtClean="0">
                <a:solidFill>
                  <a:srgbClr val="000000"/>
                </a:solidFill>
                <a:latin typeface="var(--stk-f_family)"/>
              </a:rPr>
              <a:t>»</a:t>
            </a:r>
            <a:endParaRPr lang="en-US" b="1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1872557" y="2749570"/>
            <a:ext cx="13934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GraphikLCG-Regular"/>
              </a:rPr>
              <a:t>«</a:t>
            </a:r>
            <a:r>
              <a:rPr lang="en-US" dirty="0" err="1" smtClean="0">
                <a:solidFill>
                  <a:srgbClr val="000000"/>
                </a:solidFill>
                <a:latin typeface="GraphikLCG-Regular"/>
              </a:rPr>
              <a:t>eBoox</a:t>
            </a:r>
            <a:r>
              <a:rPr lang="ru-RU" dirty="0" smtClean="0">
                <a:solidFill>
                  <a:srgbClr val="000000"/>
                </a:solidFill>
                <a:latin typeface="GraphikLCG-Regular"/>
              </a:rPr>
              <a:t>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1259468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solidFill>
                  <a:srgbClr val="000000"/>
                </a:solidFill>
                <a:latin typeface="var(--stk-f_family)"/>
              </a:rPr>
              <a:t>«Строки»</a:t>
            </a:r>
            <a:endParaRPr lang="ru-RU" b="1" i="0" u="none" strike="noStrike" dirty="0">
              <a:solidFill>
                <a:srgbClr val="000000"/>
              </a:solidFill>
              <a:effectLst/>
              <a:latin typeface="var(--stk-f_family)"/>
            </a:endParaRPr>
          </a:p>
        </p:txBody>
      </p:sp>
      <p:pic>
        <p:nvPicPr>
          <p:cNvPr id="5122" name="Picture 2" descr="eBo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84558"/>
            <a:ext cx="295275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39552" y="6004798"/>
            <a:ext cx="3349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latin typeface="Arial" pitchFamily="34" charset="0"/>
                <a:cs typeface="Arial" pitchFamily="34" charset="0"/>
                <a:hlinkClick r:id="rId3"/>
              </a:rPr>
              <a:t>айМолекула</a:t>
            </a:r>
            <a:r>
              <a:rPr lang="ru-RU" b="1" dirty="0">
                <a:latin typeface="Arial" pitchFamily="34" charset="0"/>
                <a:cs typeface="Arial" pitchFamily="34" charset="0"/>
                <a:hlinkClick r:id="rId3"/>
              </a:rPr>
              <a:t>: Биология ДНК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6228184" y="3284984"/>
            <a:ext cx="2368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9ADD"/>
                </a:solidFill>
                <a:latin typeface="PT Sans"/>
                <a:hlinkClick r:id="rId4"/>
              </a:rPr>
              <a:t>"География мира"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332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Чтение –вот лучшее учени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73072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2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«Читайте!  И пусть в вашей жизни не будет ни одного дня, когда бы вы не прочли хоть одной странички из новой книги!»  К.Г.Паустовский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41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4e843459cb4ce5abcc12b73124b7500a82af3b26-11395806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7123"/>
            <a:ext cx="3456384" cy="2924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i.sunhome.ru/psychology/240/pochemu-chitat-knigi-polezno.2959.ori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4664"/>
            <a:ext cx="3848348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 descr="https://u.9111s.ru/uploads/202311/03/7d330b0d6a8a9086e1c7338def92c9b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27123"/>
            <a:ext cx="4620034" cy="307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620688"/>
            <a:ext cx="417646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400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Читающий человек всегда на шаг впереди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   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11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ushinka.top/uploads/posts/2023-08/1692332756_pushinka-top-p-chitayushchie-deti-kartinki-vkontakte-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3718560" cy="24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avatars.dzeninfra.ru/get-zen_doc/4404559/pub_605a031d1d7139138cf4bf46_605a0a6c7e1f0c39a48aeeac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3451860" cy="22688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28856" y="69269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>
                <a:solidFill>
                  <a:srgbClr val="000000"/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На самом деле в современном мире подростки читают даже больше, чем это делали их родители в таком же возрасте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3376437"/>
            <a:ext cx="4572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450"/>
              </a:spcBef>
              <a:spcAft>
                <a:spcPts val="1500"/>
              </a:spcAft>
            </a:pPr>
            <a:r>
              <a:rPr lang="ru-RU" sz="2800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Только </a:t>
            </a:r>
            <a:r>
              <a:rPr lang="ru-RU" sz="2800" b="1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качество 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читаемого </a:t>
            </a:r>
            <a:r>
              <a:rPr lang="ru-RU" sz="2800" b="1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ухудшилось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. 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Теперь это не познавательная литература, а бесконечная лента в соцсетях</a:t>
            </a:r>
            <a:endParaRPr lang="ru-RU" sz="2400" i="1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79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Чтение для детей — не удовольствие или развлечение, а тяжкий труд, смысла которого они часто не понимают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avatars.dzeninfra.ru/get-zen_doc/5123310/pub_640182976b2b4a75528b00c5_640191f849dfac4477c596aa/scale_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94" y="2852937"/>
            <a:ext cx="4644281" cy="295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avatars.dzeninfra.ru/get-zen_doc/222865/pub_5ae463b9fd96b16361b8e626_5ae46545c3321b1f23ef1bb8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7"/>
            <a:ext cx="4032448" cy="31386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448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blogger.googleusercontent.com/img/b/R29vZ2xl/AVvXsEi7DQaggmv0vBiZQ65GvHMbPELaRi50q_XTFqmEIS-mTJi2hMTS6FT8X4ZHE9yeoZnWcR-i13T3ijjZ1I90be019xgG0Zf8WLPObCwrgOkgByPMr3M8Z8L-xel9B7s4fIGriY4SlPR-E0pXEfO6kfK3Lqn2TjbD_AVy3djWpouojPrwqifzIzyyvEMD/w225-h400/zktg4AGtjx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" t="621" r="4001" b="11555"/>
          <a:stretch/>
        </p:blipFill>
        <p:spPr bwMode="auto">
          <a:xfrm rot="18356553">
            <a:off x="1053850" y="225714"/>
            <a:ext cx="1976522" cy="334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blogger.googleusercontent.com/img/b/R29vZ2xl/AVvXsEhZX5vcw-FGcwc_-uEDPgRoF8Clvn0caO5NFfecGzp0D7vQdtLx5x6DQWDpZfI4qIRSWDzTZLX9oLGAiJgCrqczNPHL7nmUmSqPQovFm_FNB81Js621stMPWExq5no8Ts0vMVOSA6PXMAyeu4RyqsixMeX2I5FaNfWpHbZ5I-JqitEy2RV7d6H_Di9F/w400-h216/%D0%B1%D0%B5%D0%BB%D0%B0%D1%8F%20%D1%83%D1%82%D0%BE%D1%87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4671">
            <a:off x="5030172" y="1540838"/>
            <a:ext cx="37909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9104" y="116631"/>
            <a:ext cx="7560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Диафильм</a:t>
            </a:r>
            <a:endParaRPr lang="ru-RU" sz="6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573016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Ориентация в содержании текста и понимании его целостного смысла, нахождение информации, уметь выделять в тексте главное, делить текст на смысловые части, систематизировать события, происходящие в тексте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16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martBook\Desktop\1-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97604"/>
            <a:ext cx="2425700" cy="2163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SmartBook\Desktop\2-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44" y="597604"/>
            <a:ext cx="2743200" cy="2163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SmartBook\Desktop\1-1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2425700" cy="185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SmartBook\Desktop\1-2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44" y="2780929"/>
            <a:ext cx="2743200" cy="185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знавательный диафильм &quot;Географические загадки&quot;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444" y="597604"/>
            <a:ext cx="3051210" cy="2154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Познавательный диафильм &quot;Географические загадки&quot;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444" y="2728393"/>
            <a:ext cx="3051210" cy="1911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987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blogger.googleusercontent.com/img/b/R29vZ2xl/AVvXsEgt4ZkiOGRcIuEztnanpkZH_4dO1EUlZggLlfCSGzpvJ9nUezXpNDxPHTCknLosl6h-7ec76MIIaT40MuFer9vHWP3IWn-2BujsD2oDSh7tsAIQkiGWs1OGZXWPT1jiPaiqM6Phnn1_T5KCuRNFsJCHnDOVDTnbWAKTOCYP_vuzH5p064h6BSDPXSb4/s1031/%D0%A0%D0%B8%D1%81%D1%83%D0%BD%D0%BE%D0%BA%D1%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62" y="1056511"/>
            <a:ext cx="9001000" cy="402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9186" y="188640"/>
            <a:ext cx="8193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Шоколадное чтение</a:t>
            </a:r>
            <a:endParaRPr lang="ru-RU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9146" y="5085184"/>
            <a:ext cx="835292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Задание даёт </a:t>
            </a:r>
            <a:r>
              <a:rPr lang="ru-RU" sz="2800" b="1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возможность самостоятельно выбирать книги для чтения, развивать потребность в </a:t>
            </a:r>
            <a:r>
              <a:rPr lang="ru-RU" sz="2800" b="1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чтении, интерес к чтению</a:t>
            </a:r>
            <a:r>
              <a:rPr lang="ru-RU" sz="28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endParaRPr lang="ru-RU" sz="20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2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blogger.googleusercontent.com/img/b/R29vZ2xl/AVvXsEgB6me-MoQywomGt0HCQvRIJT5ArLkBcUQfJ3ir5_vJuOdjQLYSLn-4aAzTp98t1rQqCTtNRR6FmwuPjmit__KBonO8ff-3-mAX2opWTePrbXAlpSh2ZMMc0bl7LpirHrQMguE6fFKiZcZ1IE4--zUEEtnW2MAXrxxKWq-C2hoI35xyaOWrmy6c6N6B/s906/ax5nlTOG2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673"/>
            <a:ext cx="392392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836712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Принт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cf2.ppt-online.org/files2/slide/t/tWcGSnyJYmMbVECD1kezvL6lhHqXug7AfiQdRB3rZ9/slide-6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r="24274"/>
          <a:stretch/>
        </p:blipFill>
        <p:spPr bwMode="auto">
          <a:xfrm>
            <a:off x="5580112" y="188639"/>
            <a:ext cx="3208312" cy="42395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581128"/>
            <a:ext cx="8424936" cy="1831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86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Развитие умений  использования информации, выделенной из текста, для достижения разнообразных целей, решения поставленных задач с использованием или без использования дополнительных знаний, </a:t>
            </a:r>
            <a:r>
              <a:rPr lang="ru-RU" sz="2000" spc="-95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умение выделять главное, развитие креативного  мышления</a:t>
            </a:r>
            <a:endParaRPr lang="ru-RU" sz="1600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1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image.mel.fm/i/w/wzuWIZylIJ/5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78" y="816821"/>
            <a:ext cx="7344816" cy="333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356" y="108935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Страничка в соцсети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0" y="4077073"/>
            <a:ext cx="874562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Осмыслить и оценить содержание и форму текста, развитие мыслительных навыков </a:t>
            </a:r>
            <a:r>
              <a:rPr lang="ru-RU" sz="2400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учащихся, умение работать </a:t>
            </a:r>
            <a:r>
              <a:rPr lang="ru-RU" sz="24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с информацией, анализировать различные стороны </a:t>
            </a:r>
            <a:r>
              <a:rPr lang="ru-RU" sz="2400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явлений, </a:t>
            </a:r>
            <a:r>
              <a:rPr lang="ru-RU" sz="24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умение давать характеристику </a:t>
            </a:r>
            <a:r>
              <a:rPr lang="ru-RU" sz="2400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героя, </a:t>
            </a:r>
            <a:r>
              <a:rPr lang="ru-RU" sz="2400" dirty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написание </a:t>
            </a:r>
            <a:r>
              <a:rPr lang="ru-RU" sz="2400" dirty="0" smtClean="0">
                <a:solidFill>
                  <a:srgbClr val="274E13"/>
                </a:solidFill>
                <a:latin typeface="Arial" pitchFamily="34" charset="0"/>
                <a:ea typeface="Times New Roman"/>
                <a:cs typeface="Arial" pitchFamily="34" charset="0"/>
              </a:rPr>
              <a:t>отзыва</a:t>
            </a:r>
            <a:endParaRPr lang="ru-RU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65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194</Words>
  <Application>Microsoft Office PowerPoint</Application>
  <PresentationFormat>Экран (4:3)</PresentationFormat>
  <Paragraphs>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SmartBook</dc:creator>
  <cp:lastModifiedBy>SmartBook</cp:lastModifiedBy>
  <cp:revision>24</cp:revision>
  <dcterms:created xsi:type="dcterms:W3CDTF">2024-03-24T16:08:12Z</dcterms:created>
  <dcterms:modified xsi:type="dcterms:W3CDTF">2024-06-12T09:56:43Z</dcterms:modified>
</cp:coreProperties>
</file>