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60" r:id="rId4"/>
    <p:sldId id="261" r:id="rId5"/>
    <p:sldId id="262" r:id="rId6"/>
    <p:sldId id="263" r:id="rId7"/>
    <p:sldId id="278" r:id="rId8"/>
    <p:sldId id="269" r:id="rId9"/>
    <p:sldId id="270" r:id="rId10"/>
    <p:sldId id="264" r:id="rId11"/>
    <p:sldId id="271" r:id="rId12"/>
    <p:sldId id="274" r:id="rId13"/>
    <p:sldId id="273" r:id="rId14"/>
    <p:sldId id="272" r:id="rId15"/>
    <p:sldId id="265" r:id="rId16"/>
    <p:sldId id="275" r:id="rId17"/>
    <p:sldId id="276" r:id="rId18"/>
    <p:sldId id="277" r:id="rId19"/>
    <p:sldId id="266" r:id="rId20"/>
    <p:sldId id="267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5" autoAdjust="0"/>
    <p:restoredTop sz="94660"/>
  </p:normalViewPr>
  <p:slideViewPr>
    <p:cSldViewPr>
      <p:cViewPr>
        <p:scale>
          <a:sx n="100" d="100"/>
          <a:sy n="100" d="100"/>
        </p:scale>
        <p:origin x="-300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62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52B930-2A57-49B4-A2A1-2950943C92C0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3EAEA-22CE-42C3-AEB2-B61DC32C8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624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7827FB-60ED-45B7-AA35-D26528399A39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F6610A-A3C7-45DA-811E-946FD6ED4A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168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8636-A4BB-4093-99C1-157BCEC4FC69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A341-C791-45A1-B46A-B2966A306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052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8636-A4BB-4093-99C1-157BCEC4FC69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A341-C791-45A1-B46A-B2966A306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927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8636-A4BB-4093-99C1-157BCEC4FC69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A341-C791-45A1-B46A-B2966A306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623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8636-A4BB-4093-99C1-157BCEC4FC69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A341-C791-45A1-B46A-B2966A306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893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8636-A4BB-4093-99C1-157BCEC4FC69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A341-C791-45A1-B46A-B2966A306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733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8636-A4BB-4093-99C1-157BCEC4FC69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A341-C791-45A1-B46A-B2966A306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807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8636-A4BB-4093-99C1-157BCEC4FC69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A341-C791-45A1-B46A-B2966A306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543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8636-A4BB-4093-99C1-157BCEC4FC69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A341-C791-45A1-B46A-B2966A306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730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8636-A4BB-4093-99C1-157BCEC4FC69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A341-C791-45A1-B46A-B2966A306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88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8636-A4BB-4093-99C1-157BCEC4FC69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A341-C791-45A1-B46A-B2966A306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182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8636-A4BB-4093-99C1-157BCEC4FC69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FA341-C791-45A1-B46A-B2966A306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828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58636-A4BB-4093-99C1-157BCEC4FC69}" type="datetimeFigureOut">
              <a:rPr lang="ru-RU" smtClean="0"/>
              <a:t>29.10.2023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FA341-C791-45A1-B46A-B2966A3067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552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etreniki.ru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quizwhizzer.com/" TargetMode="External"/><Relationship Id="rId2" Type="http://schemas.openxmlformats.org/officeDocument/2006/relationships/hyperlink" Target="https://www.studystack.com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" TargetMode="External"/><Relationship Id="rId2" Type="http://schemas.openxmlformats.org/officeDocument/2006/relationships/hyperlink" Target="https://learningapps.org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arabook.ru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ealtimeboard.com/" TargetMode="External"/><Relationship Id="rId2" Type="http://schemas.openxmlformats.org/officeDocument/2006/relationships/hyperlink" Target="http://idroo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e-st.ru/entries/pixiclip/" TargetMode="External"/><Relationship Id="rId5" Type="http://schemas.openxmlformats.org/officeDocument/2006/relationships/hyperlink" Target="http://awwapp.com/" TargetMode="External"/><Relationship Id="rId4" Type="http://schemas.openxmlformats.org/officeDocument/2006/relationships/hyperlink" Target="http://bitpaper.io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kichkas.biz/progi/124-techsmith-camtasia-studio-8301471.html" TargetMode="External"/><Relationship Id="rId2" Type="http://schemas.openxmlformats.org/officeDocument/2006/relationships/hyperlink" Target="https://kichkas.biz/progi/241-movavi-screen-capture-studio-930-klyuch-aktivaciya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kichkas.biz/progi/45-bandicam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4652" y="1700808"/>
            <a:ext cx="8136904" cy="2304256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Цифровые  </a:t>
            </a:r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образовательные ресурсы на уроках информатики </a:t>
            </a:r>
            <a:r>
              <a:rPr lang="en-US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</a:t>
            </a:r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организации дистанционной </a:t>
            </a:r>
            <a:r>
              <a:rPr lang="ru-RU" sz="36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 </a:t>
            </a:r>
            <a:r>
              <a:rPr lang="ru-RU" sz="3600" b="1" i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обучения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63688" y="351602"/>
            <a:ext cx="612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«Школа-гимназия» г. Ярцева Смоленской области</a:t>
            </a:r>
            <a:endParaRPr lang="ru-RU" sz="1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4208" y="4724965"/>
            <a:ext cx="24244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Слащинина</a:t>
            </a:r>
            <a:r>
              <a:rPr lang="ru-RU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Е.В</a:t>
            </a:r>
            <a:r>
              <a:rPr 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.,</a:t>
            </a:r>
            <a:endParaRPr lang="ru-RU" sz="1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информатики</a:t>
            </a:r>
          </a:p>
          <a:p>
            <a:r>
              <a:rPr lang="ru-RU" sz="1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052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Организация обратной связи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через самопроверку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rgbClr val="0000FF"/>
                </a:solidFill>
              </a:rPr>
              <a:t>Сервисы для создания интерактивных заданий и тестов</a:t>
            </a:r>
            <a:r>
              <a:rPr lang="ru-RU" sz="1800" dirty="0" smtClean="0">
                <a:solidFill>
                  <a:srgbClr val="0000FF"/>
                </a:solidFill>
              </a:rPr>
              <a:t>:</a:t>
            </a:r>
            <a:endParaRPr lang="ru-RU" sz="1800" dirty="0">
              <a:solidFill>
                <a:srgbClr val="0000FF"/>
              </a:solidFill>
            </a:endParaRPr>
          </a:p>
          <a:p>
            <a:r>
              <a:rPr lang="en-US" sz="1800" dirty="0">
                <a:solidFill>
                  <a:srgbClr val="C00000"/>
                </a:solidFill>
              </a:rPr>
              <a:t>Learning Apps</a:t>
            </a:r>
          </a:p>
          <a:p>
            <a:r>
              <a:rPr lang="en-US" sz="1800" dirty="0" err="1" smtClean="0">
                <a:solidFill>
                  <a:srgbClr val="C00000"/>
                </a:solidFill>
              </a:rPr>
              <a:t>Kubbu</a:t>
            </a:r>
            <a:endParaRPr lang="en-US" sz="1800" dirty="0">
              <a:solidFill>
                <a:srgbClr val="C00000"/>
              </a:solidFill>
            </a:endParaRPr>
          </a:p>
          <a:p>
            <a:r>
              <a:rPr lang="en-US" sz="1800" dirty="0" err="1" smtClean="0">
                <a:solidFill>
                  <a:srgbClr val="C00000"/>
                </a:solidFill>
              </a:rPr>
              <a:t>Quizlet</a:t>
            </a:r>
            <a:endParaRPr lang="ru-RU" sz="1800" dirty="0" smtClean="0">
              <a:solidFill>
                <a:srgbClr val="C00000"/>
              </a:solidFill>
            </a:endParaRPr>
          </a:p>
          <a:p>
            <a:r>
              <a:rPr lang="ru-RU" sz="1800" dirty="0" err="1" smtClean="0">
                <a:solidFill>
                  <a:srgbClr val="C00000"/>
                </a:solidFill>
              </a:rPr>
              <a:t>еТреники</a:t>
            </a:r>
            <a:endParaRPr lang="en-US" sz="1800" dirty="0" smtClean="0">
              <a:solidFill>
                <a:srgbClr val="C00000"/>
              </a:solidFill>
            </a:endParaRPr>
          </a:p>
          <a:p>
            <a:r>
              <a:rPr lang="ru-RU" sz="1800" dirty="0" err="1" smtClean="0">
                <a:solidFill>
                  <a:srgbClr val="C00000"/>
                </a:solidFill>
              </a:rPr>
              <a:t>Барабук</a:t>
            </a:r>
            <a:endParaRPr lang="en-US" sz="1800" dirty="0" smtClean="0">
              <a:solidFill>
                <a:srgbClr val="C00000"/>
              </a:solidFill>
            </a:endParaRPr>
          </a:p>
          <a:p>
            <a:r>
              <a:rPr lang="en-US" sz="1800" dirty="0" err="1" smtClean="0">
                <a:solidFill>
                  <a:srgbClr val="C00000"/>
                </a:solidFill>
              </a:rPr>
              <a:t>Stadystack</a:t>
            </a:r>
            <a:endParaRPr lang="en-US" sz="1800" dirty="0" smtClean="0">
              <a:solidFill>
                <a:srgbClr val="C00000"/>
              </a:solidFill>
            </a:endParaRPr>
          </a:p>
          <a:p>
            <a:r>
              <a:rPr lang="en-US" sz="1800" dirty="0" smtClean="0">
                <a:solidFill>
                  <a:srgbClr val="C00000"/>
                </a:solidFill>
              </a:rPr>
              <a:t>Quiz </a:t>
            </a:r>
            <a:r>
              <a:rPr lang="en-US" sz="1800" dirty="0" err="1" smtClean="0">
                <a:solidFill>
                  <a:srgbClr val="C00000"/>
                </a:solidFill>
              </a:rPr>
              <a:t>Wizzer</a:t>
            </a:r>
            <a:endParaRPr lang="en-US" sz="1800" dirty="0" smtClean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060848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7" descr="eTreniki — онлайн-конструктор учебных тренажёр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538" y="3861048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063" y="4811960"/>
            <a:ext cx="256222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108" y="2276872"/>
            <a:ext cx="3015067" cy="117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6" r="19771"/>
          <a:stretch/>
        </p:blipFill>
        <p:spPr bwMode="auto">
          <a:xfrm>
            <a:off x="2712375" y="5301208"/>
            <a:ext cx="1762125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6" t="14571" b="13794"/>
          <a:stretch/>
        </p:blipFill>
        <p:spPr bwMode="auto">
          <a:xfrm>
            <a:off x="4440137" y="3368820"/>
            <a:ext cx="1595438" cy="1194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87118">
            <a:off x="2944202" y="4180690"/>
            <a:ext cx="2301342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916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Конструкторы дидактических игр и тренажеров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531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err="1">
                <a:solidFill>
                  <a:srgbClr val="0000FF"/>
                </a:solidFill>
              </a:rPr>
              <a:t>еТреники</a:t>
            </a:r>
            <a:r>
              <a:rPr lang="ru-RU" sz="1800" b="1" dirty="0">
                <a:solidFill>
                  <a:srgbClr val="0000FF"/>
                </a:solidFill>
              </a:rPr>
              <a:t> </a:t>
            </a:r>
            <a:r>
              <a:rPr lang="ru-RU" sz="1800" b="1" dirty="0"/>
              <a:t>(</a:t>
            </a:r>
            <a:r>
              <a:rPr lang="ru-RU" sz="1800" b="1" u="sng" dirty="0">
                <a:hlinkClick r:id="rId2"/>
              </a:rPr>
              <a:t>https://etreniki.ru/</a:t>
            </a:r>
            <a:r>
              <a:rPr lang="ru-RU" sz="1800" b="1" dirty="0"/>
              <a:t>)</a:t>
            </a:r>
            <a:endParaRPr lang="ru-RU" sz="1800" dirty="0"/>
          </a:p>
          <a:p>
            <a:pPr marL="0" indent="0">
              <a:buNone/>
            </a:pPr>
            <a:r>
              <a:rPr lang="ru-RU" sz="1800" dirty="0" err="1">
                <a:solidFill>
                  <a:srgbClr val="0000FF"/>
                </a:solidFill>
              </a:rPr>
              <a:t>еТреники</a:t>
            </a:r>
            <a:r>
              <a:rPr lang="ru-RU" sz="1800" dirty="0">
                <a:solidFill>
                  <a:srgbClr val="0000FF"/>
                </a:solidFill>
              </a:rPr>
              <a:t> </a:t>
            </a:r>
            <a:r>
              <a:rPr lang="ru-RU" sz="1800" dirty="0"/>
              <a:t>— это онлайн-конструктор учебных тренажёров. Здесь, с по­мо­щью интернет-бра­у­зе­ра, вы смо­же­те кон­фи­гу­ри­ро­вать небольшие веб-приложения — тренажёры.</a:t>
            </a:r>
          </a:p>
          <a:p>
            <a:pPr marL="0" indent="0">
              <a:buNone/>
            </a:pPr>
            <a:r>
              <a:rPr lang="ru-RU" sz="1800" dirty="0"/>
              <a:t>Каж­дый тре­на­жёр по­лу­ча­ет на сайте уни­каль­ный код и до­сту­пен всем же­ла­ю­щим. Вам оста­ет­ся толь­ко по­де­лить­ся ссыл­кой.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000FF"/>
                </a:solidFill>
              </a:rPr>
              <a:t>Плюсы:</a:t>
            </a:r>
            <a:r>
              <a:rPr lang="ru-RU" sz="1800" dirty="0">
                <a:solidFill>
                  <a:srgbClr val="0000FF"/>
                </a:solidFill>
              </a:rPr>
              <a:t> </a:t>
            </a:r>
            <a:r>
              <a:rPr lang="ru-RU" sz="1800" dirty="0"/>
              <a:t>полностью русскоязычный, </a:t>
            </a:r>
            <a:r>
              <a:rPr lang="ru-RU" sz="1800" dirty="0" smtClean="0"/>
              <a:t>бесплатный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00FF"/>
                </a:solidFill>
              </a:rPr>
              <a:t>Минусы:</a:t>
            </a:r>
            <a:r>
              <a:rPr lang="ru-RU" sz="1800" dirty="0" smtClean="0">
                <a:solidFill>
                  <a:srgbClr val="0000FF"/>
                </a:solidFill>
              </a:rPr>
              <a:t> </a:t>
            </a:r>
            <a:r>
              <a:rPr lang="ru-RU" sz="1800" dirty="0" smtClean="0"/>
              <a:t>ссылку с игрой нельзя встроить на страницу сайта или блога.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00FF"/>
                </a:solidFill>
              </a:rPr>
              <a:t>Тренажеры</a:t>
            </a:r>
            <a:r>
              <a:rPr lang="en-US" sz="1800" b="1" dirty="0" smtClean="0">
                <a:solidFill>
                  <a:srgbClr val="0000FF"/>
                </a:solidFill>
              </a:rPr>
              <a:t>: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- </a:t>
            </a:r>
            <a:r>
              <a:rPr lang="ru-RU" sz="1800" dirty="0" err="1"/>
              <a:t>Картофан</a:t>
            </a:r>
            <a:r>
              <a:rPr lang="ru-RU" sz="1800" dirty="0"/>
              <a:t> (соотнести подписи из перечня с объектами на карте, отмеченными точками).</a:t>
            </a:r>
          </a:p>
          <a:p>
            <a:pPr marL="0" indent="0">
              <a:buNone/>
            </a:pPr>
            <a:r>
              <a:rPr lang="ru-RU" sz="1800" dirty="0"/>
              <a:t>- </a:t>
            </a:r>
            <a:r>
              <a:rPr lang="ru-RU" sz="1800" dirty="0" err="1"/>
              <a:t>Кокла</a:t>
            </a:r>
            <a:r>
              <a:rPr lang="ru-RU" sz="1800" dirty="0"/>
              <a:t> (распределит набор слов по 2-3 и более категориям)</a:t>
            </a:r>
          </a:p>
          <a:p>
            <a:pPr marL="0" indent="0">
              <a:buNone/>
            </a:pPr>
            <a:r>
              <a:rPr lang="ru-RU" sz="1800" dirty="0"/>
              <a:t>- Криптон (разгадать слова, в которых перепутаны буквы)</a:t>
            </a:r>
          </a:p>
          <a:p>
            <a:pPr marL="0" indent="0">
              <a:buNone/>
            </a:pPr>
            <a:r>
              <a:rPr lang="ru-RU" sz="1800" dirty="0"/>
              <a:t>- </a:t>
            </a:r>
            <a:r>
              <a:rPr lang="ru-RU" sz="1800" dirty="0" err="1"/>
              <a:t>Морфанки</a:t>
            </a:r>
            <a:r>
              <a:rPr lang="ru-RU" sz="1800" dirty="0"/>
              <a:t> (выполнить морфологический разбор группы слов, разбор слов по составу)</a:t>
            </a:r>
          </a:p>
          <a:p>
            <a:pPr marL="0" indent="0">
              <a:buNone/>
            </a:pPr>
            <a:r>
              <a:rPr lang="ru-RU" sz="1800" dirty="0"/>
              <a:t> - НЛО (удалить «неправильный» или лишний объект из группы)</a:t>
            </a:r>
          </a:p>
          <a:p>
            <a:endParaRPr lang="ru-RU" sz="18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7111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Конструкторы дидактических </a:t>
            </a:r>
            <a:r>
              <a:rPr lang="ru-RU" sz="2800" b="1" dirty="0">
                <a:solidFill>
                  <a:srgbClr val="C00000"/>
                </a:solidFill>
              </a:rPr>
              <a:t>игр и тренажеров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err="1">
                <a:solidFill>
                  <a:srgbClr val="0000FF"/>
                </a:solidFill>
              </a:rPr>
              <a:t>Stadystack</a:t>
            </a:r>
            <a:r>
              <a:rPr lang="en-US" sz="1800" b="1" dirty="0"/>
              <a:t> </a:t>
            </a:r>
            <a:r>
              <a:rPr lang="en-US" sz="1800" dirty="0"/>
              <a:t>(</a:t>
            </a:r>
            <a:r>
              <a:rPr lang="en-US" sz="1800" u="sng" dirty="0">
                <a:hlinkClick r:id="rId2"/>
              </a:rPr>
              <a:t>https://www.studystack.com/</a:t>
            </a:r>
            <a:r>
              <a:rPr lang="en-US" sz="1800" dirty="0"/>
              <a:t>)</a:t>
            </a:r>
            <a:endParaRPr lang="ru-RU" sz="1800" dirty="0"/>
          </a:p>
          <a:p>
            <a:r>
              <a:rPr lang="ru-RU" sz="1800" dirty="0"/>
              <a:t>-флэш-карточки </a:t>
            </a:r>
          </a:p>
          <a:p>
            <a:r>
              <a:rPr lang="ru-RU" sz="1800" dirty="0"/>
              <a:t>-кроссворды</a:t>
            </a:r>
          </a:p>
          <a:p>
            <a:r>
              <a:rPr lang="ru-RU" sz="1800" dirty="0"/>
              <a:t>-тесты</a:t>
            </a:r>
          </a:p>
          <a:p>
            <a:r>
              <a:rPr lang="ru-RU" sz="1800" dirty="0"/>
              <a:t>-поиск слов и др.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00FF"/>
                </a:solidFill>
              </a:rPr>
              <a:t>Quiz Whizzer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dirty="0"/>
              <a:t>(</a:t>
            </a:r>
            <a:r>
              <a:rPr lang="en-US" sz="1800" u="sng" dirty="0">
                <a:hlinkClick r:id="rId3"/>
              </a:rPr>
              <a:t>https://quizwhizzer.com</a:t>
            </a:r>
            <a:r>
              <a:rPr lang="en-US" sz="1800" u="sng" dirty="0" smtClean="0">
                <a:hlinkClick r:id="rId3"/>
              </a:rPr>
              <a:t>/</a:t>
            </a:r>
            <a:r>
              <a:rPr lang="en-US" sz="1800" dirty="0" smtClean="0"/>
              <a:t>)</a:t>
            </a:r>
            <a:endParaRPr lang="ru-RU" sz="1800" dirty="0"/>
          </a:p>
          <a:p>
            <a:pPr marL="0" indent="0" fontAlgn="base">
              <a:buNone/>
            </a:pPr>
            <a:r>
              <a:rPr lang="ru-RU" sz="1800" dirty="0" err="1">
                <a:solidFill>
                  <a:srgbClr val="0000FF"/>
                </a:solidFill>
              </a:rPr>
              <a:t>QuizWhizzer</a:t>
            </a:r>
            <a:r>
              <a:rPr lang="ru-RU" sz="1800" dirty="0"/>
              <a:t> - данный инструмент предлагает имитацию настольной игры, где участники продвигаются к цели по «тропе», отвечая на вопросы. После создания аккаунта загрузите фоновое изображение и добавьте пробелы для перемещения игроков, чтобы создать уникальную игровую карту для вашего теста.</a:t>
            </a:r>
          </a:p>
          <a:p>
            <a:pPr marL="0" indent="0" fontAlgn="base">
              <a:buNone/>
            </a:pPr>
            <a:r>
              <a:rPr lang="ru-RU" sz="1800" dirty="0"/>
              <a:t>По мере того, как ученики отвечают на вопросы, их </a:t>
            </a:r>
            <a:r>
              <a:rPr lang="ru-RU" sz="1800" dirty="0" err="1"/>
              <a:t>аватары</a:t>
            </a:r>
            <a:r>
              <a:rPr lang="ru-RU" sz="1800" dirty="0"/>
              <a:t> будут перемещаться по карте  в реальном времени.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31787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err="1">
                <a:solidFill>
                  <a:srgbClr val="0000FF"/>
                </a:solidFill>
              </a:rPr>
              <a:t>LearningApps</a:t>
            </a:r>
            <a:r>
              <a:rPr lang="ru-RU" sz="1800" b="1" dirty="0">
                <a:solidFill>
                  <a:srgbClr val="0000FF"/>
                </a:solidFill>
              </a:rPr>
              <a:t>.</a:t>
            </a:r>
            <a:r>
              <a:rPr lang="en-US" sz="1800" b="1" dirty="0">
                <a:solidFill>
                  <a:srgbClr val="0000FF"/>
                </a:solidFill>
              </a:rPr>
              <a:t>org</a:t>
            </a:r>
            <a:r>
              <a:rPr lang="ru-RU" sz="1800" dirty="0">
                <a:solidFill>
                  <a:srgbClr val="0000FF"/>
                </a:solidFill>
              </a:rPr>
              <a:t> </a:t>
            </a:r>
            <a:r>
              <a:rPr lang="ru-RU" sz="1800" dirty="0"/>
              <a:t>(</a:t>
            </a:r>
            <a:r>
              <a:rPr lang="en-US" sz="1800" u="sng" dirty="0">
                <a:hlinkClick r:id="rId2"/>
              </a:rPr>
              <a:t>https</a:t>
            </a:r>
            <a:r>
              <a:rPr lang="ru-RU" sz="1800" u="sng" dirty="0">
                <a:hlinkClick r:id="rId2"/>
              </a:rPr>
              <a:t>://</a:t>
            </a:r>
            <a:r>
              <a:rPr lang="en-US" sz="1800" u="sng" dirty="0" err="1">
                <a:hlinkClick r:id="rId2"/>
              </a:rPr>
              <a:t>learningapps</a:t>
            </a:r>
            <a:r>
              <a:rPr lang="ru-RU" sz="1800" u="sng" dirty="0">
                <a:hlinkClick r:id="rId2"/>
              </a:rPr>
              <a:t>.</a:t>
            </a:r>
            <a:r>
              <a:rPr lang="en-US" sz="1800" u="sng" dirty="0">
                <a:hlinkClick r:id="rId2"/>
              </a:rPr>
              <a:t>org</a:t>
            </a:r>
            <a:r>
              <a:rPr lang="ru-RU" sz="1800" u="sng" dirty="0">
                <a:hlinkClick r:id="rId2"/>
              </a:rPr>
              <a:t>/</a:t>
            </a:r>
            <a:r>
              <a:rPr lang="ru-RU" sz="1800" dirty="0"/>
              <a:t>)</a:t>
            </a:r>
          </a:p>
          <a:p>
            <a:pPr marL="0" indent="0">
              <a:buNone/>
            </a:pPr>
            <a:r>
              <a:rPr lang="ru-RU" sz="1800" dirty="0"/>
              <a:t>Сервис для создания интерактивных упражнений.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000FF"/>
                </a:solidFill>
              </a:rPr>
              <a:t>Плюсы:</a:t>
            </a:r>
            <a:r>
              <a:rPr lang="ru-RU" sz="1800" dirty="0">
                <a:solidFill>
                  <a:srgbClr val="0000FF"/>
                </a:solidFill>
              </a:rPr>
              <a:t> </a:t>
            </a:r>
            <a:r>
              <a:rPr lang="ru-RU" sz="1800" dirty="0"/>
              <a:t>ссылку на упражнение можно вставить на страницу сайта или блога. Можно отслеживать статистику по классу.</a:t>
            </a:r>
          </a:p>
          <a:p>
            <a:pPr marL="0" indent="0">
              <a:buNone/>
            </a:pPr>
            <a:r>
              <a:rPr lang="en-US" sz="1800" b="1" dirty="0" err="1">
                <a:solidFill>
                  <a:srgbClr val="0000FF"/>
                </a:solidFill>
              </a:rPr>
              <a:t>Wordwall</a:t>
            </a:r>
            <a:r>
              <a:rPr lang="en-US" sz="1800" b="1" dirty="0">
                <a:solidFill>
                  <a:srgbClr val="0000FF"/>
                </a:solidFill>
              </a:rPr>
              <a:t> </a:t>
            </a:r>
            <a:r>
              <a:rPr lang="ru-RU" sz="1800" dirty="0"/>
              <a:t>(</a:t>
            </a:r>
            <a:r>
              <a:rPr lang="en-US" sz="1800" u="sng" dirty="0">
                <a:hlinkClick r:id="rId3"/>
              </a:rPr>
              <a:t>https</a:t>
            </a:r>
            <a:r>
              <a:rPr lang="ru-RU" sz="1800" u="sng" dirty="0">
                <a:hlinkClick r:id="rId3"/>
              </a:rPr>
              <a:t>://</a:t>
            </a:r>
            <a:r>
              <a:rPr lang="en-US" sz="1800" u="sng" dirty="0" err="1">
                <a:hlinkClick r:id="rId3"/>
              </a:rPr>
              <a:t>wordwall</a:t>
            </a:r>
            <a:r>
              <a:rPr lang="ru-RU" sz="1800" u="sng" dirty="0">
                <a:hlinkClick r:id="rId3"/>
              </a:rPr>
              <a:t>.</a:t>
            </a:r>
            <a:r>
              <a:rPr lang="en-US" sz="1800" u="sng" dirty="0">
                <a:hlinkClick r:id="rId3"/>
              </a:rPr>
              <a:t>net</a:t>
            </a:r>
            <a:r>
              <a:rPr lang="ru-RU" sz="1800" u="sng" dirty="0">
                <a:hlinkClick r:id="rId3"/>
              </a:rPr>
              <a:t>/</a:t>
            </a:r>
            <a:r>
              <a:rPr lang="ru-RU" sz="1800" dirty="0"/>
              <a:t>)</a:t>
            </a:r>
          </a:p>
          <a:p>
            <a:pPr marL="0" indent="0" fontAlgn="base">
              <a:buNone/>
            </a:pPr>
            <a:r>
              <a:rPr lang="ru-RU" sz="1800" b="1" u="sng" dirty="0" err="1">
                <a:hlinkClick r:id="rId3"/>
              </a:rPr>
              <a:t>Wordwall</a:t>
            </a:r>
            <a:r>
              <a:rPr lang="ru-RU" sz="1800" dirty="0"/>
              <a:t> представляет собой многофункциональный инструмент для создания как интерактивных, так и печатных материалов. Большинство шаблонов доступны как в интерактивной, так и в печатной версии. </a:t>
            </a:r>
            <a:r>
              <a:rPr lang="ru-RU" sz="1800" b="1" dirty="0">
                <a:solidFill>
                  <a:srgbClr val="0000FF"/>
                </a:solidFill>
              </a:rPr>
              <a:t>Плюсы:</a:t>
            </a:r>
            <a:r>
              <a:rPr lang="ru-RU" sz="1800" dirty="0"/>
              <a:t> имеет русскоязычную версию. </a:t>
            </a:r>
            <a:endParaRPr lang="en-US" sz="1800" dirty="0" smtClean="0"/>
          </a:p>
          <a:p>
            <a:pPr fontAlgn="base"/>
            <a:r>
              <a:rPr lang="ru-RU" sz="1800" b="1" dirty="0" smtClean="0">
                <a:solidFill>
                  <a:srgbClr val="0000FF"/>
                </a:solidFill>
              </a:rPr>
              <a:t>Интерактивные</a:t>
            </a:r>
            <a:r>
              <a:rPr lang="ru-RU" sz="1800" dirty="0">
                <a:solidFill>
                  <a:srgbClr val="0000FF"/>
                </a:solidFill>
              </a:rPr>
              <a:t> упражнения </a:t>
            </a:r>
            <a:r>
              <a:rPr lang="ru-RU" sz="1800" dirty="0"/>
              <a:t>воспроизводятся на любом устройстве, имеющем доступ в интернет: на компьютере, планшете, телефоне или интерактивной доске.</a:t>
            </a:r>
          </a:p>
          <a:p>
            <a:pPr fontAlgn="base"/>
            <a:r>
              <a:rPr lang="ru-RU" sz="1800" b="1" dirty="0">
                <a:solidFill>
                  <a:srgbClr val="0000FF"/>
                </a:solidFill>
              </a:rPr>
              <a:t>Печатные</a:t>
            </a:r>
            <a:r>
              <a:rPr lang="ru-RU" sz="1800" dirty="0">
                <a:solidFill>
                  <a:srgbClr val="0000FF"/>
                </a:solidFill>
              </a:rPr>
              <a:t> версии </a:t>
            </a:r>
            <a:r>
              <a:rPr lang="ru-RU" sz="1800" dirty="0"/>
              <a:t>можно распечатать и использовать их в качестве самостоятельных учебных заданий.</a:t>
            </a:r>
          </a:p>
          <a:p>
            <a:r>
              <a:rPr lang="ru-RU" sz="1800" b="1" dirty="0">
                <a:solidFill>
                  <a:srgbClr val="0000FF"/>
                </a:solidFill>
              </a:rPr>
              <a:t>Ссылку на игру </a:t>
            </a:r>
            <a:r>
              <a:rPr lang="ru-RU" sz="1800" dirty="0"/>
              <a:t>можно разместить на сайте, отправлять. Можно просматривать статистику по каждому ученику и общую по классу.</a:t>
            </a:r>
          </a:p>
          <a:p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60648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Конструкторы дидактических игр и тренажеров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7669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Конструкторы дидактических игр и тренажеров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err="1">
                <a:solidFill>
                  <a:srgbClr val="0000FF"/>
                </a:solidFill>
              </a:rPr>
              <a:t>Барабук</a:t>
            </a:r>
            <a:r>
              <a:rPr lang="ru-RU" sz="1800" b="1" dirty="0"/>
              <a:t> </a:t>
            </a:r>
            <a:r>
              <a:rPr lang="ru-RU" sz="1800" dirty="0"/>
              <a:t>(</a:t>
            </a:r>
            <a:r>
              <a:rPr lang="ru-RU" sz="1800" u="sng" dirty="0">
                <a:hlinkClick r:id="rId2"/>
              </a:rPr>
              <a:t>https://www.barabook.ru/</a:t>
            </a:r>
            <a:r>
              <a:rPr lang="ru-RU" sz="1800" dirty="0"/>
              <a:t>)</a:t>
            </a:r>
          </a:p>
          <a:p>
            <a:pPr marL="0" indent="0">
              <a:buNone/>
            </a:pPr>
            <a:r>
              <a:rPr lang="ru-RU" sz="1800" dirty="0" err="1">
                <a:solidFill>
                  <a:srgbClr val="0000FF"/>
                </a:solidFill>
              </a:rPr>
              <a:t>Барабук</a:t>
            </a:r>
            <a:r>
              <a:rPr lang="ru-RU" sz="1800" dirty="0"/>
              <a:t> – это сервис для заучивания информации на мобильном </a:t>
            </a:r>
            <a:r>
              <a:rPr lang="ru-RU" sz="1800" dirty="0" smtClean="0"/>
              <a:t>устройстве. </a:t>
            </a:r>
            <a:r>
              <a:rPr lang="ru-RU" sz="1800" dirty="0" err="1" smtClean="0"/>
              <a:t>Флеш</a:t>
            </a:r>
            <a:r>
              <a:rPr lang="ru-RU" sz="1800" dirty="0" smtClean="0"/>
              <a:t>-карточки</a:t>
            </a:r>
            <a:endParaRPr lang="ru-RU" sz="1800" dirty="0"/>
          </a:p>
          <a:p>
            <a:r>
              <a:rPr lang="ru-RU" sz="1800" dirty="0"/>
              <a:t>Подобрать из нескольких вариантов </a:t>
            </a:r>
            <a:r>
              <a:rPr lang="ru-RU" sz="1800" dirty="0" smtClean="0"/>
              <a:t>изображение, соответствующее </a:t>
            </a:r>
            <a:r>
              <a:rPr lang="ru-RU" sz="1800" dirty="0"/>
              <a:t>лицевой карте.</a:t>
            </a:r>
          </a:p>
          <a:p>
            <a:r>
              <a:rPr lang="ru-RU" sz="1800" dirty="0" smtClean="0"/>
              <a:t>Вписать </a:t>
            </a:r>
            <a:r>
              <a:rPr lang="ru-RU" sz="1800" dirty="0"/>
              <a:t>недостающую надпись.</a:t>
            </a:r>
          </a:p>
          <a:p>
            <a:r>
              <a:rPr lang="ru-RU" sz="1800" dirty="0" smtClean="0"/>
              <a:t>Подбор </a:t>
            </a:r>
            <a:r>
              <a:rPr lang="ru-RU" sz="1800" dirty="0"/>
              <a:t>пары.</a:t>
            </a:r>
          </a:p>
          <a:p>
            <a:r>
              <a:rPr lang="ru-RU" sz="1800" dirty="0" smtClean="0"/>
              <a:t>Ввод </a:t>
            </a:r>
            <a:r>
              <a:rPr lang="ru-RU" sz="1800" dirty="0"/>
              <a:t>текста.</a:t>
            </a:r>
          </a:p>
          <a:p>
            <a:pPr marL="0" indent="0">
              <a:buNone/>
            </a:pPr>
            <a:r>
              <a:rPr lang="ru-RU" sz="1800" b="1" dirty="0"/>
              <a:t> </a:t>
            </a:r>
            <a:endParaRPr lang="ru-RU" sz="1800" dirty="0"/>
          </a:p>
          <a:p>
            <a:pPr marL="0" indent="0">
              <a:buNone/>
            </a:pPr>
            <a:r>
              <a:rPr lang="ru-RU" sz="1800" b="1" dirty="0">
                <a:solidFill>
                  <a:srgbClr val="0000FF"/>
                </a:solidFill>
              </a:rPr>
              <a:t>Плюс: </a:t>
            </a:r>
            <a:r>
              <a:rPr lang="ru-RU" sz="1800" dirty="0"/>
              <a:t>поддерживает русский и английский языки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000FF"/>
                </a:solidFill>
              </a:rPr>
              <a:t>Минусы:</a:t>
            </a:r>
            <a:r>
              <a:rPr lang="ru-RU" sz="1800" dirty="0">
                <a:solidFill>
                  <a:srgbClr val="0000FF"/>
                </a:solidFill>
              </a:rPr>
              <a:t> </a:t>
            </a:r>
            <a:r>
              <a:rPr lang="ru-RU" sz="1800" dirty="0"/>
              <a:t>задания для выполнения доступны только на мобильном устройстве. Карточки с заданиями при составлении можно просматривать на компьютере.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13712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Организация обратной связи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через контроль со стороны учителя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rgbClr val="0000FF"/>
                </a:solidFill>
              </a:rPr>
              <a:t>Сервисы</a:t>
            </a:r>
            <a:r>
              <a:rPr lang="en-US" sz="1800" dirty="0" smtClean="0">
                <a:solidFill>
                  <a:srgbClr val="0000FF"/>
                </a:solidFill>
              </a:rPr>
              <a:t> </a:t>
            </a:r>
            <a:r>
              <a:rPr lang="ru-RU" sz="1800" dirty="0" smtClean="0">
                <a:solidFill>
                  <a:srgbClr val="0000FF"/>
                </a:solidFill>
              </a:rPr>
              <a:t>для создания заданий, упражнений и тестов:</a:t>
            </a:r>
          </a:p>
          <a:p>
            <a:pPr marL="0" indent="0">
              <a:buNone/>
            </a:pPr>
            <a:endParaRPr lang="ru-RU" sz="1800" dirty="0" smtClean="0">
              <a:solidFill>
                <a:srgbClr val="0000FF"/>
              </a:solidFill>
            </a:endParaRPr>
          </a:p>
          <a:p>
            <a:r>
              <a:rPr lang="en-US" sz="1800" dirty="0" smtClean="0">
                <a:solidFill>
                  <a:srgbClr val="C00000"/>
                </a:solidFill>
              </a:rPr>
              <a:t>Google Form</a:t>
            </a:r>
          </a:p>
          <a:p>
            <a:endParaRPr lang="ru-RU" sz="1800" dirty="0" smtClean="0">
              <a:solidFill>
                <a:srgbClr val="C00000"/>
              </a:solidFill>
            </a:endParaRPr>
          </a:p>
          <a:p>
            <a:endParaRPr lang="en-US" sz="1800" dirty="0" smtClean="0">
              <a:solidFill>
                <a:srgbClr val="C00000"/>
              </a:solidFill>
            </a:endParaRPr>
          </a:p>
          <a:p>
            <a:r>
              <a:rPr lang="en-US" sz="1800" dirty="0" err="1" smtClean="0">
                <a:solidFill>
                  <a:srgbClr val="C00000"/>
                </a:solidFill>
              </a:rPr>
              <a:t>Quizizz</a:t>
            </a:r>
            <a:endParaRPr lang="en-US" sz="1800" dirty="0" smtClean="0">
              <a:solidFill>
                <a:srgbClr val="C00000"/>
              </a:solidFill>
            </a:endParaRPr>
          </a:p>
          <a:p>
            <a:endParaRPr lang="ru-RU" sz="1800" dirty="0" smtClean="0">
              <a:solidFill>
                <a:srgbClr val="C00000"/>
              </a:solidFill>
            </a:endParaRPr>
          </a:p>
          <a:p>
            <a:endParaRPr lang="en-US" sz="1800" dirty="0" smtClean="0">
              <a:solidFill>
                <a:srgbClr val="C00000"/>
              </a:solidFill>
            </a:endParaRPr>
          </a:p>
          <a:p>
            <a:r>
              <a:rPr lang="en-US" sz="1800" dirty="0" err="1" smtClean="0">
                <a:solidFill>
                  <a:srgbClr val="C00000"/>
                </a:solidFill>
              </a:rPr>
              <a:t>Kahoot</a:t>
            </a:r>
            <a:endParaRPr lang="en-US" sz="1800" dirty="0" smtClean="0">
              <a:solidFill>
                <a:srgbClr val="C00000"/>
              </a:solidFill>
            </a:endParaRPr>
          </a:p>
          <a:p>
            <a:endParaRPr lang="ru-RU" sz="1800" dirty="0">
              <a:solidFill>
                <a:srgbClr val="C0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86185"/>
            <a:ext cx="2469577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753" y="3501007"/>
            <a:ext cx="2596902" cy="1298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970391"/>
            <a:ext cx="2081569" cy="1165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686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Организация обратной связи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ru-RU" sz="1800" b="1" dirty="0" err="1">
                <a:solidFill>
                  <a:srgbClr val="0000FF"/>
                </a:solidFill>
              </a:rPr>
              <a:t>Google</a:t>
            </a:r>
            <a:r>
              <a:rPr lang="ru-RU" sz="1800" b="1" dirty="0">
                <a:solidFill>
                  <a:srgbClr val="0000FF"/>
                </a:solidFill>
              </a:rPr>
              <a:t> Формы </a:t>
            </a:r>
            <a:r>
              <a:rPr lang="ru-RU" sz="1800" dirty="0"/>
              <a:t>— онлайн-сервис для создания форм обратной связи, онлайн-тестирований и опросов. Инструмент популярный, но весь спектр его возможностей используется редко.</a:t>
            </a:r>
          </a:p>
          <a:p>
            <a:pPr marL="0" indent="0" fontAlgn="base">
              <a:buNone/>
            </a:pPr>
            <a:r>
              <a:rPr lang="ru-RU" sz="1800" b="1" dirty="0">
                <a:solidFill>
                  <a:srgbClr val="0000FF"/>
                </a:solidFill>
              </a:rPr>
              <a:t>Возможности сервиса</a:t>
            </a:r>
          </a:p>
          <a:p>
            <a:pPr marL="0" indent="0" fontAlgn="base">
              <a:buNone/>
            </a:pPr>
            <a:r>
              <a:rPr lang="ru-RU" sz="1800" dirty="0"/>
              <a:t>С помощью сервиса Вы сможете создать:</a:t>
            </a:r>
          </a:p>
          <a:p>
            <a:pPr fontAlgn="base"/>
            <a:r>
              <a:rPr lang="ru-RU" sz="1800" dirty="0"/>
              <a:t>онлайн-регистрация на мероприятие;</a:t>
            </a:r>
          </a:p>
          <a:p>
            <a:pPr fontAlgn="base"/>
            <a:r>
              <a:rPr lang="ru-RU" sz="1800" dirty="0"/>
              <a:t>онлайн-исследование;</a:t>
            </a:r>
          </a:p>
          <a:p>
            <a:pPr fontAlgn="base"/>
            <a:r>
              <a:rPr lang="ru-RU" sz="1800" dirty="0" smtClean="0"/>
              <a:t>бриф</a:t>
            </a:r>
            <a:r>
              <a:rPr lang="ru-RU" sz="1800" dirty="0"/>
              <a:t>;</a:t>
            </a:r>
          </a:p>
          <a:p>
            <a:pPr fontAlgn="base"/>
            <a:r>
              <a:rPr lang="ru-RU" sz="1800" dirty="0"/>
              <a:t>голосование;</a:t>
            </a:r>
          </a:p>
          <a:p>
            <a:pPr fontAlgn="base"/>
            <a:r>
              <a:rPr lang="ru-RU" sz="1800" dirty="0"/>
              <a:t>анкета для отзывов;</a:t>
            </a:r>
          </a:p>
          <a:p>
            <a:pPr fontAlgn="base"/>
            <a:r>
              <a:rPr lang="ru-RU" sz="1800" dirty="0"/>
              <a:t>страничка для сбора </a:t>
            </a:r>
            <a:r>
              <a:rPr lang="ru-RU" sz="1800" dirty="0" err="1"/>
              <a:t>Email</a:t>
            </a:r>
            <a:r>
              <a:rPr lang="ru-RU" sz="1800" dirty="0"/>
              <a:t>-адресов и т.д.</a:t>
            </a:r>
          </a:p>
          <a:p>
            <a:pPr marL="0" indent="0" fontAlgn="base">
              <a:buNone/>
            </a:pPr>
            <a:r>
              <a:rPr lang="ru-RU" sz="1800" dirty="0"/>
              <a:t> </a:t>
            </a:r>
          </a:p>
          <a:p>
            <a:pPr marL="0" indent="0" fontAlgn="base">
              <a:buNone/>
            </a:pPr>
            <a:r>
              <a:rPr lang="ru-RU" sz="1800" b="1" dirty="0">
                <a:solidFill>
                  <a:srgbClr val="0000FF"/>
                </a:solidFill>
              </a:rPr>
              <a:t>Преимущества </a:t>
            </a:r>
            <a:r>
              <a:rPr lang="ru-RU" sz="1800" b="1" dirty="0" smtClean="0">
                <a:solidFill>
                  <a:srgbClr val="0000FF"/>
                </a:solidFill>
              </a:rPr>
              <a:t>сервиса</a:t>
            </a:r>
            <a:r>
              <a:rPr lang="en-US" sz="1800" b="1" dirty="0" smtClean="0">
                <a:solidFill>
                  <a:srgbClr val="0000FF"/>
                </a:solidFill>
              </a:rPr>
              <a:t>:</a:t>
            </a:r>
            <a:r>
              <a:rPr lang="ru-RU" sz="1800" b="1" dirty="0" smtClean="0">
                <a:solidFill>
                  <a:srgbClr val="0000FF"/>
                </a:solidFill>
              </a:rPr>
              <a:t> простота в использовании.</a:t>
            </a:r>
            <a:r>
              <a:rPr lang="ru-RU" sz="1800" dirty="0" smtClean="0">
                <a:solidFill>
                  <a:srgbClr val="0000FF"/>
                </a:solidFill>
              </a:rPr>
              <a:t> </a:t>
            </a:r>
          </a:p>
          <a:p>
            <a:pPr marL="0" indent="0" fontAlgn="base">
              <a:buNone/>
            </a:pPr>
            <a:r>
              <a:rPr lang="ru-RU" sz="1800" dirty="0" smtClean="0"/>
              <a:t>Работать с </a:t>
            </a:r>
            <a:r>
              <a:rPr lang="ru-RU" sz="1800" dirty="0" err="1" smtClean="0"/>
              <a:t>Google</a:t>
            </a:r>
            <a:r>
              <a:rPr lang="ru-RU" sz="1800" dirty="0" smtClean="0"/>
              <a:t> Формами не сложнее, чем с MS </a:t>
            </a:r>
            <a:r>
              <a:rPr lang="ru-RU" sz="1800" dirty="0" err="1" smtClean="0"/>
              <a:t>Word</a:t>
            </a:r>
            <a:r>
              <a:rPr lang="ru-RU" sz="1800" dirty="0" smtClean="0"/>
              <a:t>. Интерфейс удобный и понятный. Форму не надо скачивать, пересылать своим клиентам и получать от них по почте заполненный вариант.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29787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61543" y="991269"/>
            <a:ext cx="885698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/>
              <a:t>Это бесплатная платформа для обучения в игровой форме, которая </a:t>
            </a:r>
            <a:r>
              <a:rPr lang="ru-RU" sz="1800" dirty="0" smtClean="0"/>
              <a:t>позволяет </a:t>
            </a:r>
            <a:r>
              <a:rPr lang="ru-RU" sz="1800" dirty="0"/>
              <a:t>создавать тесты, викторины для учащихся</a:t>
            </a:r>
            <a:r>
              <a:rPr lang="ru-RU" sz="1800" dirty="0" smtClean="0"/>
              <a:t>.</a:t>
            </a:r>
          </a:p>
          <a:p>
            <a:pPr marL="0" indent="0">
              <a:buNone/>
            </a:pPr>
            <a:r>
              <a:rPr lang="ru-RU" sz="1800" b="1" dirty="0" err="1" smtClean="0">
                <a:solidFill>
                  <a:srgbClr val="0000FF"/>
                </a:solidFill>
              </a:rPr>
              <a:t>Kahoot</a:t>
            </a:r>
            <a:r>
              <a:rPr lang="ru-RU" sz="1800" dirty="0" smtClean="0"/>
              <a:t> </a:t>
            </a:r>
            <a:r>
              <a:rPr lang="ru-RU" sz="1800" dirty="0"/>
              <a:t>предоставляет учителю:</a:t>
            </a:r>
          </a:p>
          <a:p>
            <a:r>
              <a:rPr lang="ru-RU" sz="1800" dirty="0"/>
              <a:t>Проведение тестов, опросов и викторин.</a:t>
            </a:r>
          </a:p>
          <a:p>
            <a:r>
              <a:rPr lang="ru-RU" sz="1800" dirty="0"/>
              <a:t>Время для ответов выбирает учитель</a:t>
            </a:r>
            <a:r>
              <a:rPr lang="ru-RU" sz="1800" dirty="0" smtClean="0"/>
              <a:t>.</a:t>
            </a:r>
            <a:r>
              <a:rPr lang="ru-RU" sz="1800" dirty="0"/>
              <a:t> </a:t>
            </a:r>
            <a:endParaRPr lang="ru-RU" sz="1800" dirty="0" smtClean="0"/>
          </a:p>
          <a:p>
            <a:r>
              <a:rPr lang="ru-RU" sz="1800" cap="all" dirty="0" smtClean="0"/>
              <a:t>п</a:t>
            </a:r>
            <a:r>
              <a:rPr lang="ru-RU" sz="1800" dirty="0" smtClean="0"/>
              <a:t>одходит </a:t>
            </a:r>
            <a:r>
              <a:rPr lang="ru-RU" sz="1800" dirty="0"/>
              <a:t>для любого учебного предмета и любого возраста, </a:t>
            </a:r>
          </a:p>
          <a:p>
            <a:r>
              <a:rPr lang="ru-RU" sz="1800" dirty="0"/>
              <a:t>Мгновенный результат теста, опроса или викторины.</a:t>
            </a:r>
          </a:p>
          <a:p>
            <a:r>
              <a:rPr lang="ru-RU" sz="1800" dirty="0"/>
              <a:t>Неограниченное количество </a:t>
            </a:r>
            <a:r>
              <a:rPr lang="ru-RU" sz="1800" dirty="0" smtClean="0"/>
              <a:t>участников (всегда есть победитель).</a:t>
            </a: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43958" y="3573016"/>
            <a:ext cx="5112568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b="1" dirty="0" smtClean="0">
                <a:solidFill>
                  <a:srgbClr val="0000FF"/>
                </a:solidFill>
              </a:rPr>
              <a:t>Плюсы</a:t>
            </a:r>
            <a:r>
              <a:rPr lang="ru-RU" b="1" dirty="0">
                <a:solidFill>
                  <a:srgbClr val="0000FF"/>
                </a:solidFill>
              </a:rPr>
              <a:t> </a:t>
            </a:r>
            <a:r>
              <a:rPr lang="ru-RU" b="1" dirty="0" err="1">
                <a:solidFill>
                  <a:srgbClr val="0000FF"/>
                </a:solidFill>
              </a:rPr>
              <a:t>Kahoot</a:t>
            </a:r>
            <a:r>
              <a:rPr lang="ru-RU" b="1" dirty="0">
                <a:solidFill>
                  <a:srgbClr val="0000FF"/>
                </a:solidFill>
              </a:rPr>
              <a:t>! и их </a:t>
            </a:r>
            <a:r>
              <a:rPr lang="ru-RU" b="1" dirty="0" smtClean="0">
                <a:solidFill>
                  <a:srgbClr val="0000FF"/>
                </a:solidFill>
              </a:rPr>
              <a:t>больше</a:t>
            </a:r>
            <a:endParaRPr lang="ru-RU" dirty="0">
              <a:solidFill>
                <a:srgbClr val="0000FF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</a:rPr>
              <a:t>Работа со своим смартфоном.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</a:rPr>
              <a:t>Элементы игры – мотивация на обучение.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</a:rPr>
              <a:t>Обратная связь с учениками.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</a:rPr>
              <a:t>Моментальный результат теста.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</a:rPr>
              <a:t>Простота создания </a:t>
            </a:r>
            <a:r>
              <a:rPr lang="ru-RU" dirty="0" smtClean="0">
                <a:solidFill>
                  <a:prstClr val="black"/>
                </a:solidFill>
              </a:rPr>
              <a:t>опросов</a:t>
            </a:r>
            <a:endParaRPr lang="ru-RU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</a:rPr>
              <a:t>Сохранение тестов, результатов в системе и на компьютере.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</a:rPr>
              <a:t>Простая регистрация учеников.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496" y="3807038"/>
            <a:ext cx="433652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b="1" dirty="0">
                <a:solidFill>
                  <a:srgbClr val="0000FF"/>
                </a:solidFill>
              </a:rPr>
              <a:t>Минусы </a:t>
            </a:r>
            <a:r>
              <a:rPr lang="ru-RU" b="1" dirty="0" err="1">
                <a:solidFill>
                  <a:srgbClr val="0000FF"/>
                </a:solidFill>
              </a:rPr>
              <a:t>Kahoot</a:t>
            </a:r>
            <a:r>
              <a:rPr lang="ru-RU" b="1" dirty="0">
                <a:solidFill>
                  <a:srgbClr val="0000FF"/>
                </a:solidFill>
              </a:rPr>
              <a:t>!</a:t>
            </a:r>
            <a:endParaRPr lang="ru-RU" dirty="0">
              <a:solidFill>
                <a:srgbClr val="0000FF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</a:rPr>
              <a:t>Интерфейс на английском языке.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</a:rPr>
              <a:t>Всего 4 варианта ответа.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</a:rPr>
              <a:t>У учеников должны быть смартфоны.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Наличие Интернета </a:t>
            </a:r>
            <a:r>
              <a:rPr lang="ru-RU" dirty="0">
                <a:solidFill>
                  <a:prstClr val="black"/>
                </a:solidFill>
              </a:rPr>
              <a:t>на смартфонах.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</a:rPr>
              <a:t>Компьютер и проектор в классе.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051720" y="260648"/>
            <a:ext cx="5384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Организация обратной связи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5100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Организация обратной связи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en-US" sz="1800" b="1" dirty="0" err="1" smtClean="0">
                <a:solidFill>
                  <a:srgbClr val="0000FF"/>
                </a:solidFill>
              </a:rPr>
              <a:t>Quizziz</a:t>
            </a:r>
            <a:r>
              <a:rPr lang="en-US" sz="1800" dirty="0" smtClean="0"/>
              <a:t> –</a:t>
            </a:r>
            <a:r>
              <a:rPr lang="ru-RU" sz="1800" dirty="0" smtClean="0"/>
              <a:t> сервис, предназначенный для создания викторин и тестов.</a:t>
            </a:r>
          </a:p>
          <a:p>
            <a:pPr fontAlgn="base"/>
            <a:r>
              <a:rPr lang="ru-RU" sz="1800" dirty="0" smtClean="0"/>
              <a:t>при </a:t>
            </a:r>
            <a:r>
              <a:rPr lang="ru-RU" sz="1800" dirty="0"/>
              <a:t>запуске викторины в классе учащиеся отвечают на вопросы, двигаясь в своем темпе, и  при этом не зависят от скорости ответов других участников.</a:t>
            </a:r>
          </a:p>
          <a:p>
            <a:pPr fontAlgn="base"/>
            <a:r>
              <a:rPr lang="ru-RU" sz="1800" dirty="0" smtClean="0"/>
              <a:t>выполнение </a:t>
            </a:r>
            <a:r>
              <a:rPr lang="ru-RU" sz="1800" dirty="0"/>
              <a:t>викторины, созданной в </a:t>
            </a:r>
            <a:r>
              <a:rPr lang="ru-RU" sz="1800" dirty="0" err="1"/>
              <a:t>Quizizz</a:t>
            </a:r>
            <a:r>
              <a:rPr lang="ru-RU" sz="1800" dirty="0"/>
              <a:t>, можно запланировать. А это значит, что его можно предлагать в качестве домашней работы. </a:t>
            </a:r>
          </a:p>
          <a:p>
            <a:pPr fontAlgn="base"/>
            <a:r>
              <a:rPr lang="ru-RU" sz="1800" dirty="0" smtClean="0"/>
              <a:t>есть </a:t>
            </a:r>
            <a:r>
              <a:rPr lang="ru-RU" sz="1800" dirty="0"/>
              <a:t>возможность убрать параметр «время», и тогда ученик может подумать над вопросом, не переживая об убегающих секундах. Также это дает возможность во время ответа на вопрос прочитать параграф учебника, главу книги или </a:t>
            </a:r>
            <a:r>
              <a:rPr lang="ru-RU" sz="1800" dirty="0" err="1"/>
              <a:t>погуглить</a:t>
            </a:r>
            <a:r>
              <a:rPr lang="ru-RU" sz="1800" dirty="0"/>
              <a:t> нужную информацию.</a:t>
            </a:r>
          </a:p>
          <a:p>
            <a:pPr marL="0" indent="0" fontAlgn="base">
              <a:buNone/>
            </a:pPr>
            <a:r>
              <a:rPr lang="ru-RU" sz="1800" b="1" dirty="0" err="1">
                <a:solidFill>
                  <a:srgbClr val="0000FF"/>
                </a:solidFill>
              </a:rPr>
              <a:t>Quizizz</a:t>
            </a:r>
            <a:r>
              <a:rPr lang="ru-RU" sz="1800" b="1" dirty="0">
                <a:solidFill>
                  <a:srgbClr val="0000FF"/>
                </a:solidFill>
              </a:rPr>
              <a:t> в учебной работе</a:t>
            </a:r>
          </a:p>
          <a:p>
            <a:pPr marL="0" indent="0" fontAlgn="base">
              <a:buNone/>
            </a:pPr>
            <a:r>
              <a:rPr lang="ru-RU" sz="1800" dirty="0"/>
              <a:t>При помощи этого инструмента можно:</a:t>
            </a:r>
          </a:p>
          <a:p>
            <a:pPr fontAlgn="base"/>
            <a:r>
              <a:rPr lang="ru-RU" sz="1800" dirty="0"/>
              <a:t>поддержать процесса обучения и учения;</a:t>
            </a:r>
          </a:p>
          <a:p>
            <a:pPr fontAlgn="base"/>
            <a:r>
              <a:rPr lang="ru-RU" sz="1800" dirty="0"/>
              <a:t>провести игры и викторины;</a:t>
            </a:r>
          </a:p>
          <a:p>
            <a:pPr fontAlgn="base"/>
            <a:r>
              <a:rPr lang="ru-RU" sz="1800" dirty="0"/>
              <a:t>организовать соревнования;</a:t>
            </a:r>
          </a:p>
          <a:p>
            <a:pPr fontAlgn="base"/>
            <a:r>
              <a:rPr lang="ru-RU" sz="1800" dirty="0"/>
              <a:t>провести тест;</a:t>
            </a:r>
          </a:p>
          <a:p>
            <a:pPr fontAlgn="base"/>
            <a:r>
              <a:rPr lang="ru-RU" sz="1800" dirty="0"/>
              <a:t>провести домашнюю работу;</a:t>
            </a:r>
          </a:p>
          <a:p>
            <a:pPr fontAlgn="base"/>
            <a:r>
              <a:rPr lang="ru-RU" sz="1800" dirty="0"/>
              <a:t>отслеживать результаты каждого учащегося;</a:t>
            </a:r>
          </a:p>
          <a:p>
            <a:pPr fontAlgn="base"/>
            <a:r>
              <a:rPr lang="ru-RU" sz="1800" dirty="0"/>
              <a:t>предоставлять автоматическую обратную связь каждому ученику.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92837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Таблица продвижения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1800" b="1" dirty="0">
                <a:solidFill>
                  <a:srgbClr val="0000FF"/>
                </a:solidFill>
              </a:rPr>
              <a:t>ученики сами отмечают </a:t>
            </a:r>
            <a:r>
              <a:rPr lang="ru-RU" sz="1800" dirty="0">
                <a:solidFill>
                  <a:srgbClr val="0000FF"/>
                </a:solidFill>
              </a:rPr>
              <a:t>выполненные задания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b="1" dirty="0">
                <a:solidFill>
                  <a:srgbClr val="0000FF"/>
                </a:solidFill>
              </a:rPr>
              <a:t>учитель отслеживает продвижение </a:t>
            </a:r>
            <a:r>
              <a:rPr lang="ru-RU" sz="1800" dirty="0">
                <a:solidFill>
                  <a:srgbClr val="0000FF"/>
                </a:solidFill>
              </a:rPr>
              <a:t>учеников и может комментировать выполненные задания, направлять </a:t>
            </a:r>
            <a:r>
              <a:rPr lang="ru-RU" sz="1800" dirty="0" smtClean="0">
                <a:solidFill>
                  <a:srgbClr val="0000FF"/>
                </a:solidFill>
              </a:rPr>
              <a:t>ученика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Сервисы: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Google </a:t>
            </a:r>
            <a:r>
              <a:rPr lang="ru-RU" sz="1800" dirty="0" smtClean="0">
                <a:solidFill>
                  <a:srgbClr val="0000FF"/>
                </a:solidFill>
              </a:rPr>
              <a:t>таблицы 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Google</a:t>
            </a:r>
            <a:r>
              <a:rPr lang="ru-RU" sz="1800" dirty="0" smtClean="0">
                <a:solidFill>
                  <a:srgbClr val="0000FF"/>
                </a:solidFill>
              </a:rPr>
              <a:t> документы 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Teacher. </a:t>
            </a:r>
            <a:r>
              <a:rPr lang="en-US" sz="1800" dirty="0" err="1" smtClean="0">
                <a:solidFill>
                  <a:srgbClr val="0000FF"/>
                </a:solidFill>
              </a:rPr>
              <a:t>Desmos</a:t>
            </a:r>
            <a:endParaRPr lang="en-US" sz="1800" dirty="0" smtClean="0">
              <a:solidFill>
                <a:srgbClr val="0000FF"/>
              </a:solidFill>
            </a:endParaRPr>
          </a:p>
          <a:p>
            <a:r>
              <a:rPr lang="en-US" sz="1800" dirty="0" err="1" smtClean="0">
                <a:solidFill>
                  <a:srgbClr val="0000FF"/>
                </a:solidFill>
              </a:rPr>
              <a:t>Classtime</a:t>
            </a:r>
            <a:endParaRPr lang="en-US" sz="1800" dirty="0" smtClean="0">
              <a:solidFill>
                <a:srgbClr val="0000FF"/>
              </a:solidFill>
            </a:endParaRPr>
          </a:p>
          <a:p>
            <a:r>
              <a:rPr lang="en-US" sz="1800" dirty="0" smtClean="0">
                <a:solidFill>
                  <a:srgbClr val="0000FF"/>
                </a:solidFill>
              </a:rPr>
              <a:t>Formative</a:t>
            </a:r>
          </a:p>
          <a:p>
            <a:r>
              <a:rPr lang="en-US" sz="1800" dirty="0" err="1" smtClean="0">
                <a:solidFill>
                  <a:srgbClr val="0000FF"/>
                </a:solidFill>
              </a:rPr>
              <a:t>Wizer</a:t>
            </a:r>
            <a:endParaRPr lang="en-US" sz="1800" dirty="0" smtClean="0">
              <a:solidFill>
                <a:srgbClr val="0000FF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5" r="24574" b="35333"/>
          <a:stretch/>
        </p:blipFill>
        <p:spPr bwMode="auto">
          <a:xfrm>
            <a:off x="2915816" y="2636911"/>
            <a:ext cx="6140896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87364" y="6309320"/>
            <a:ext cx="1797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Google </a:t>
            </a:r>
            <a:r>
              <a:rPr lang="ru-RU" dirty="0">
                <a:solidFill>
                  <a:srgbClr val="0000FF"/>
                </a:solidFill>
              </a:rPr>
              <a:t>таблицы </a:t>
            </a:r>
          </a:p>
        </p:txBody>
      </p:sp>
    </p:spTree>
    <p:extLst>
      <p:ext uri="{BB962C8B-B14F-4D97-AF65-F5344CB8AC3E}">
        <p14:creationId xmlns:p14="http://schemas.microsoft.com/office/powerpoint/2010/main" val="49439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Подготовка и настрой!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349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Дистанционное обучение </a:t>
            </a:r>
            <a:r>
              <a:rPr lang="ru-RU" sz="1800" dirty="0" smtClean="0"/>
              <a:t>такое же серьезное как и в классе, отличие только в том, что между преподавателем и учеником будет расстояние.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00FF"/>
                </a:solidFill>
              </a:rPr>
              <a:t>Ученики должны </a:t>
            </a:r>
            <a:r>
              <a:rPr lang="ru-RU" sz="1800" dirty="0" smtClean="0">
                <a:solidFill>
                  <a:srgbClr val="0000FF"/>
                </a:solidFill>
              </a:rPr>
              <a:t>проявить больше старательности в самостоятельном </a:t>
            </a:r>
            <a:r>
              <a:rPr lang="ru-RU" sz="1800" dirty="0" smtClean="0"/>
              <a:t>изучении материала контроль за исполнением которого осуществляется учителем дистанционно с помощью оценки.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00FF"/>
                </a:solidFill>
              </a:rPr>
              <a:t>Учитель должен </a:t>
            </a:r>
            <a:r>
              <a:rPr lang="ru-RU" sz="1800" dirty="0" smtClean="0">
                <a:solidFill>
                  <a:srgbClr val="0000FF"/>
                </a:solidFill>
              </a:rPr>
              <a:t>пересмотреть свою рабочую программу и составить план работы для себя</a:t>
            </a:r>
            <a:r>
              <a:rPr lang="ru-RU" sz="1800" dirty="0" smtClean="0"/>
              <a:t>: </a:t>
            </a:r>
          </a:p>
          <a:p>
            <a:r>
              <a:rPr lang="ru-RU" sz="1800" dirty="0" smtClean="0"/>
              <a:t>какие учебные материалы надо создать</a:t>
            </a:r>
            <a:r>
              <a:rPr lang="en-US" sz="1800" dirty="0" smtClean="0"/>
              <a:t>?</a:t>
            </a:r>
            <a:r>
              <a:rPr lang="ru-RU" sz="1800" dirty="0" smtClean="0"/>
              <a:t> </a:t>
            </a:r>
          </a:p>
          <a:p>
            <a:r>
              <a:rPr lang="ru-RU" sz="1800" dirty="0" smtClean="0"/>
              <a:t>как </a:t>
            </a:r>
            <a:r>
              <a:rPr lang="ru-RU" sz="1800" dirty="0" err="1" smtClean="0"/>
              <a:t>мониторить</a:t>
            </a:r>
            <a:r>
              <a:rPr lang="ru-RU" sz="1800" dirty="0" smtClean="0"/>
              <a:t> работу ребят</a:t>
            </a:r>
            <a:r>
              <a:rPr lang="en-US" sz="1800" dirty="0" smtClean="0"/>
              <a:t>?</a:t>
            </a:r>
            <a:r>
              <a:rPr lang="ru-RU" sz="1800" dirty="0" smtClean="0"/>
              <a:t> </a:t>
            </a:r>
          </a:p>
          <a:p>
            <a:r>
              <a:rPr lang="ru-RU" sz="1800" dirty="0" smtClean="0"/>
              <a:t>как и когда предоставить обратную связь?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22834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Организация</a:t>
            </a:r>
            <a:r>
              <a:rPr lang="en-US" sz="3200" b="1" dirty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чата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Чат</a:t>
            </a:r>
            <a:r>
              <a:rPr lang="ru-RU" sz="1800" dirty="0" smtClean="0">
                <a:solidFill>
                  <a:srgbClr val="0000FF"/>
                </a:solidFill>
              </a:rPr>
              <a:t> нужен для обсуждения, обмена мнениями</a:t>
            </a:r>
          </a:p>
          <a:p>
            <a:r>
              <a:rPr lang="ru-RU" sz="1800" dirty="0" smtClean="0">
                <a:solidFill>
                  <a:srgbClr val="0000FF"/>
                </a:solidFill>
              </a:rPr>
              <a:t>ученикам </a:t>
            </a:r>
            <a:r>
              <a:rPr lang="ru-RU" sz="1800" dirty="0" smtClean="0"/>
              <a:t>(задать вопрос и получить быстрый ответ)</a:t>
            </a:r>
          </a:p>
          <a:p>
            <a:r>
              <a:rPr lang="ru-RU" sz="1800" dirty="0" smtClean="0">
                <a:solidFill>
                  <a:srgbClr val="0000FF"/>
                </a:solidFill>
              </a:rPr>
              <a:t>родителям </a:t>
            </a:r>
            <a:r>
              <a:rPr lang="ru-RU" sz="1800" dirty="0" smtClean="0"/>
              <a:t>(получить комментарии, краткий отчет об успехах ребенка)</a:t>
            </a:r>
          </a:p>
          <a:p>
            <a:pPr marL="0" indent="0">
              <a:buNone/>
            </a:pPr>
            <a:endParaRPr lang="ru-RU" sz="18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Мессенджеры:</a:t>
            </a:r>
            <a:r>
              <a:rPr lang="ru-RU" sz="1800" dirty="0" smtClean="0"/>
              <a:t> </a:t>
            </a:r>
          </a:p>
          <a:p>
            <a:pPr lvl="1"/>
            <a:r>
              <a:rPr lang="en-US" sz="1800" dirty="0" err="1" smtClean="0"/>
              <a:t>WhatsApp</a:t>
            </a:r>
            <a:endParaRPr lang="ru-RU" sz="1800" dirty="0" smtClean="0"/>
          </a:p>
          <a:p>
            <a:pPr lvl="1"/>
            <a:r>
              <a:rPr lang="en-US" sz="1800" dirty="0" err="1" smtClean="0"/>
              <a:t>Viber</a:t>
            </a:r>
            <a:endParaRPr lang="ru-RU" sz="1800" dirty="0" smtClean="0"/>
          </a:p>
          <a:p>
            <a:pPr lvl="1"/>
            <a:r>
              <a:rPr lang="en-US" sz="1800" dirty="0" smtClean="0"/>
              <a:t>Telegram</a:t>
            </a:r>
          </a:p>
          <a:p>
            <a:pPr lvl="1"/>
            <a:r>
              <a:rPr lang="en-US" sz="1800" dirty="0" smtClean="0"/>
              <a:t>Facebook Messenger</a:t>
            </a:r>
            <a:endParaRPr lang="ru-RU" sz="18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ru-RU" sz="1800" dirty="0" smtClean="0"/>
          </a:p>
          <a:p>
            <a:pPr marL="57150" indent="0"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Группы в социальных сетях</a:t>
            </a:r>
          </a:p>
          <a:p>
            <a:pPr lvl="1"/>
            <a:endParaRPr lang="ru-RU" sz="1800" dirty="0" smtClean="0">
              <a:solidFill>
                <a:srgbClr val="C00000"/>
              </a:solidFill>
            </a:endParaRPr>
          </a:p>
          <a:p>
            <a:pPr lvl="1"/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412982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Литература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5616624"/>
          </a:xfrm>
        </p:spPr>
        <p:txBody>
          <a:bodyPr>
            <a:noAutofit/>
          </a:bodyPr>
          <a:lstStyle/>
          <a:p>
            <a:r>
              <a:rPr lang="ru-RU" sz="1800" dirty="0"/>
              <a:t>Воробьева Т.Н. Электронный образовательный ресурс «</a:t>
            </a:r>
            <a:r>
              <a:rPr lang="ru-RU" sz="1800" dirty="0" err="1"/>
              <a:t>ЯКласс</a:t>
            </a:r>
            <a:r>
              <a:rPr lang="ru-RU" sz="1800" dirty="0"/>
              <a:t>» как инструмент повышения качества образования // Образование. Наука. Карьера. 2018. С. 46–50. </a:t>
            </a:r>
            <a:endParaRPr lang="ru-RU" sz="1800" dirty="0"/>
          </a:p>
          <a:p>
            <a:r>
              <a:rPr lang="ru-RU" sz="1800" dirty="0"/>
              <a:t>Гайдамака </a:t>
            </a:r>
            <a:r>
              <a:rPr lang="ru-RU" sz="1800" dirty="0"/>
              <a:t>Е.П. Использование российской онлайн-платформы «</a:t>
            </a:r>
            <a:r>
              <a:rPr lang="ru-RU" sz="1800" dirty="0" err="1"/>
              <a:t>Учи.ру</a:t>
            </a:r>
            <a:r>
              <a:rPr lang="ru-RU" sz="1800" dirty="0"/>
              <a:t>» в деятельности учителя-предметника // Информация и образование: границы коммуникаций. 2018. № 10. С. 62–63. </a:t>
            </a:r>
            <a:endParaRPr lang="ru-RU" sz="1800" dirty="0"/>
          </a:p>
          <a:p>
            <a:r>
              <a:rPr lang="ru-RU" sz="1800" dirty="0" err="1"/>
              <a:t>Гергель</a:t>
            </a:r>
            <a:r>
              <a:rPr lang="ru-RU" sz="1800" dirty="0"/>
              <a:t> </a:t>
            </a:r>
            <a:r>
              <a:rPr lang="ru-RU" sz="1800" dirty="0"/>
              <a:t>Е.А. Интерактивная образовательная платформа «</a:t>
            </a:r>
            <a:r>
              <a:rPr lang="ru-RU" sz="1800" dirty="0" err="1"/>
              <a:t>Учи.ру</a:t>
            </a:r>
            <a:r>
              <a:rPr lang="ru-RU" sz="1800" dirty="0"/>
              <a:t>» как инструмент формирования мотивации младших школьников // ББК 74.204 Ц75. Печатается по решению администрации ООО «Международные образовательные проекты». Сост. Е.В. Литвинова. С. </a:t>
            </a:r>
            <a:r>
              <a:rPr lang="ru-RU" sz="1800" dirty="0"/>
              <a:t>64</a:t>
            </a:r>
          </a:p>
          <a:p>
            <a:r>
              <a:rPr lang="ru-RU" sz="1800" dirty="0"/>
              <a:t>Домашняя школа и экстернат </a:t>
            </a:r>
            <a:r>
              <a:rPr lang="ru-RU" sz="1800" dirty="0" err="1"/>
              <a:t>Фоксфорд</a:t>
            </a:r>
            <a:r>
              <a:rPr lang="ru-RU" sz="1800" dirty="0"/>
              <a:t> [</a:t>
            </a:r>
            <a:r>
              <a:rPr lang="en-US" sz="1800" dirty="0"/>
              <a:t>Brookes Moscow]. 2018. . </a:t>
            </a:r>
            <a:r>
              <a:rPr lang="ru-RU" sz="1800" dirty="0"/>
              <a:t>Домашняя школа </a:t>
            </a:r>
            <a:r>
              <a:rPr lang="en-US" sz="1800" dirty="0" err="1"/>
              <a:t>InternetUrok</a:t>
            </a:r>
            <a:r>
              <a:rPr lang="en-US" sz="1800" dirty="0"/>
              <a:t>! </a:t>
            </a:r>
            <a:r>
              <a:rPr lang="ru-RU" sz="1800" dirty="0"/>
              <a:t>Удобная школа у вас дома [</a:t>
            </a:r>
            <a:r>
              <a:rPr lang="en-US" sz="1800" dirty="0"/>
              <a:t>YouTube]. </a:t>
            </a:r>
            <a:r>
              <a:rPr lang="en-US" sz="1800" dirty="0"/>
              <a:t>2015</a:t>
            </a:r>
            <a:endParaRPr lang="ru-RU" sz="1800" dirty="0"/>
          </a:p>
          <a:p>
            <a:r>
              <a:rPr lang="ru-RU" sz="1800" dirty="0"/>
              <a:t>Платформа электронного обучения 1С. . </a:t>
            </a:r>
            <a:r>
              <a:rPr lang="ru-RU" sz="1800" dirty="0"/>
              <a:t>Просвещение. </a:t>
            </a:r>
            <a:r>
              <a:rPr lang="ru-RU" sz="1800" dirty="0" err="1" smtClean="0"/>
              <a:t>Ризванов</a:t>
            </a:r>
            <a:r>
              <a:rPr lang="ru-RU" sz="1800" dirty="0" smtClean="0"/>
              <a:t> </a:t>
            </a:r>
            <a:r>
              <a:rPr lang="ru-RU" sz="1800" dirty="0"/>
              <a:t>З.З. </a:t>
            </a:r>
            <a:r>
              <a:rPr lang="ru-RU" sz="1800" dirty="0"/>
              <a:t>и др. Интернет-технологии в преподавании математики (на примере «</a:t>
            </a:r>
            <a:r>
              <a:rPr lang="ru-RU" sz="1800" dirty="0" err="1"/>
              <a:t>ЯКласс</a:t>
            </a:r>
            <a:r>
              <a:rPr lang="ru-RU" sz="1800" dirty="0"/>
              <a:t>»). 2016. </a:t>
            </a:r>
            <a:endParaRPr lang="ru-RU" sz="1800" dirty="0"/>
          </a:p>
          <a:p>
            <a:r>
              <a:rPr lang="ru-RU" sz="1800" dirty="0"/>
              <a:t>Уваров </a:t>
            </a:r>
            <a:r>
              <a:rPr lang="ru-RU" sz="1800" dirty="0"/>
              <a:t>А.Ю., Фрумин И.Д. Трудности и перспективы цифровой трансформации образования // Серия коллективных монографий: Российское образование: достижения, вызовы, перспективы. 2019. </a:t>
            </a:r>
            <a:r>
              <a:rPr lang="ru-RU" sz="1800" dirty="0" err="1"/>
              <a:t>Фоксфорд</a:t>
            </a:r>
            <a:r>
              <a:rPr lang="ru-RU" sz="1800" dirty="0"/>
              <a:t>: обзор и отзывы [Progress4U]. 2018</a:t>
            </a:r>
            <a:r>
              <a:rPr lang="ru-RU" sz="1800" dirty="0"/>
              <a:t>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072576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1"/>
            <a:ext cx="8676456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Выбор платформы обучения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0000FF"/>
                </a:solidFill>
              </a:rPr>
              <a:t>(</a:t>
            </a:r>
            <a:r>
              <a:rPr lang="ru-RU" sz="2000" dirty="0" smtClean="0">
                <a:solidFill>
                  <a:srgbClr val="0000FF"/>
                </a:solidFill>
              </a:rPr>
              <a:t>влияет на качество освоения учебного материала</a:t>
            </a:r>
            <a:r>
              <a:rPr lang="ru-RU" sz="2000" b="1" dirty="0" smtClean="0">
                <a:solidFill>
                  <a:srgbClr val="0000FF"/>
                </a:solidFill>
              </a:rPr>
              <a:t>)</a:t>
            </a:r>
            <a:endParaRPr lang="ru-RU" sz="2000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579296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Платформа</a:t>
            </a:r>
            <a:r>
              <a:rPr lang="ru-RU" sz="1800" dirty="0" smtClean="0"/>
              <a:t> - это точка входа, через которую обучающиеся получают доступ к учебным материалам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Платформа</a:t>
            </a:r>
            <a:r>
              <a:rPr lang="ru-RU" sz="1800" dirty="0" smtClean="0"/>
              <a:t> осуществляет связь между учителем и учеником.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</a:rPr>
              <a:t>Образовательные платформы:</a:t>
            </a:r>
          </a:p>
          <a:p>
            <a:pPr lvl="1">
              <a:buFontTx/>
              <a:buChar char="-"/>
            </a:pPr>
            <a:r>
              <a:rPr lang="en-US" sz="1800" dirty="0" smtClean="0">
                <a:solidFill>
                  <a:srgbClr val="0000FF"/>
                </a:solidFill>
              </a:rPr>
              <a:t>Google Classroom</a:t>
            </a:r>
          </a:p>
          <a:p>
            <a:pPr lvl="1">
              <a:buFontTx/>
              <a:buChar char="-"/>
            </a:pPr>
            <a:r>
              <a:rPr lang="ru-RU" sz="1800" dirty="0" err="1" smtClean="0">
                <a:solidFill>
                  <a:srgbClr val="0000FF"/>
                </a:solidFill>
              </a:rPr>
              <a:t>ЯКласс</a:t>
            </a:r>
            <a:endParaRPr lang="ru-RU" sz="1800" dirty="0" smtClean="0">
              <a:solidFill>
                <a:srgbClr val="0000FF"/>
              </a:solidFill>
            </a:endParaRPr>
          </a:p>
          <a:p>
            <a:pPr lvl="1">
              <a:buFontTx/>
              <a:buChar char="-"/>
            </a:pPr>
            <a:r>
              <a:rPr lang="ru-RU" sz="1800" dirty="0" err="1" smtClean="0">
                <a:solidFill>
                  <a:srgbClr val="0000FF"/>
                </a:solidFill>
              </a:rPr>
              <a:t>Учи.ру</a:t>
            </a:r>
            <a:endParaRPr lang="en-US" sz="1800" dirty="0" smtClean="0">
              <a:solidFill>
                <a:srgbClr val="0000FF"/>
              </a:solidFill>
            </a:endParaRPr>
          </a:p>
          <a:p>
            <a:pPr lvl="1">
              <a:buFontTx/>
              <a:buChar char="-"/>
            </a:pPr>
            <a:r>
              <a:rPr lang="ru-RU" sz="1800" dirty="0" smtClean="0">
                <a:solidFill>
                  <a:srgbClr val="0000FF"/>
                </a:solidFill>
              </a:rPr>
              <a:t>СДАМ ГИА: РЕШУ ЕГЭ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</a:rPr>
              <a:t>Системы </a:t>
            </a:r>
            <a:r>
              <a:rPr lang="ru-RU" sz="1800" b="1" dirty="0" err="1" smtClean="0">
                <a:solidFill>
                  <a:srgbClr val="0000FF"/>
                </a:solidFill>
              </a:rPr>
              <a:t>ди</a:t>
            </a:r>
            <a:r>
              <a:rPr lang="en-US" sz="1800" b="1" dirty="0" smtClean="0">
                <a:solidFill>
                  <a:srgbClr val="0000FF"/>
                </a:solidFill>
              </a:rPr>
              <a:t>c</a:t>
            </a:r>
            <a:r>
              <a:rPr lang="ru-RU" sz="1800" b="1" dirty="0" err="1" smtClean="0">
                <a:solidFill>
                  <a:srgbClr val="0000FF"/>
                </a:solidFill>
              </a:rPr>
              <a:t>танционного</a:t>
            </a:r>
            <a:r>
              <a:rPr lang="ru-RU" sz="1800" b="1" dirty="0" smtClean="0">
                <a:solidFill>
                  <a:srgbClr val="0000FF"/>
                </a:solidFill>
              </a:rPr>
              <a:t> обучения </a:t>
            </a:r>
            <a:r>
              <a:rPr lang="en-US" sz="1800" b="1" dirty="0" smtClean="0">
                <a:solidFill>
                  <a:srgbClr val="0000FF"/>
                </a:solidFill>
              </a:rPr>
              <a:t>(</a:t>
            </a:r>
            <a:r>
              <a:rPr lang="ru-RU" sz="1800" b="1" dirty="0" smtClean="0">
                <a:solidFill>
                  <a:srgbClr val="0000FF"/>
                </a:solidFill>
              </a:rPr>
              <a:t>например, </a:t>
            </a:r>
            <a:r>
              <a:rPr lang="en-US" sz="1800" b="1" dirty="0" smtClean="0">
                <a:solidFill>
                  <a:srgbClr val="0000FF"/>
                </a:solidFill>
              </a:rPr>
              <a:t>Moodle)</a:t>
            </a:r>
            <a:endParaRPr lang="ru-RU" sz="1800" b="1" dirty="0" smtClean="0">
              <a:solidFill>
                <a:srgbClr val="0000FF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</a:rPr>
              <a:t>Платформы, созданные и подготовленные самим учителем:</a:t>
            </a:r>
          </a:p>
          <a:p>
            <a:pPr lvl="1">
              <a:buFontTx/>
              <a:buChar char="-"/>
            </a:pPr>
            <a:r>
              <a:rPr lang="ru-RU" sz="1800" dirty="0" smtClean="0">
                <a:solidFill>
                  <a:srgbClr val="0000FF"/>
                </a:solidFill>
              </a:rPr>
              <a:t>Сайт (например, на платформе </a:t>
            </a:r>
            <a:r>
              <a:rPr lang="en-US" sz="1800" dirty="0" smtClean="0">
                <a:solidFill>
                  <a:srgbClr val="0000FF"/>
                </a:solidFill>
              </a:rPr>
              <a:t>Google Sites</a:t>
            </a:r>
            <a:r>
              <a:rPr lang="ru-RU" sz="1800" dirty="0" smtClean="0">
                <a:solidFill>
                  <a:srgbClr val="0000FF"/>
                </a:solidFill>
              </a:rPr>
              <a:t>)</a:t>
            </a:r>
          </a:p>
          <a:p>
            <a:pPr lvl="1">
              <a:buFontTx/>
              <a:buChar char="-"/>
            </a:pPr>
            <a:r>
              <a:rPr lang="ru-RU" sz="1800" dirty="0" smtClean="0">
                <a:solidFill>
                  <a:srgbClr val="0000FF"/>
                </a:solidFill>
              </a:rPr>
              <a:t>Блог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</a:rPr>
              <a:t>Платформы, предназначенные для передачи  и обмена сообщениями:</a:t>
            </a:r>
          </a:p>
          <a:p>
            <a:pPr lvl="1">
              <a:buFontTx/>
              <a:buChar char="-"/>
            </a:pPr>
            <a:r>
              <a:rPr lang="ru-RU" sz="1800" dirty="0" err="1" smtClean="0">
                <a:solidFill>
                  <a:srgbClr val="0000FF"/>
                </a:solidFill>
              </a:rPr>
              <a:t>Мессенджеры</a:t>
            </a:r>
            <a:r>
              <a:rPr lang="ru-RU" sz="1800" dirty="0" smtClean="0">
                <a:solidFill>
                  <a:srgbClr val="0000FF"/>
                </a:solidFill>
              </a:rPr>
              <a:t> (</a:t>
            </a:r>
            <a:r>
              <a:rPr lang="en-US" sz="1800" dirty="0" err="1" smtClean="0">
                <a:solidFill>
                  <a:srgbClr val="0000FF"/>
                </a:solidFill>
              </a:rPr>
              <a:t>WhatsApp</a:t>
            </a:r>
            <a:r>
              <a:rPr lang="en-US" sz="1800" dirty="0" smtClean="0">
                <a:solidFill>
                  <a:srgbClr val="0000FF"/>
                </a:solidFill>
              </a:rPr>
              <a:t>, </a:t>
            </a:r>
            <a:r>
              <a:rPr lang="en-US" sz="1800" dirty="0" err="1" smtClean="0">
                <a:solidFill>
                  <a:srgbClr val="0000FF"/>
                </a:solidFill>
              </a:rPr>
              <a:t>Viber</a:t>
            </a:r>
            <a:r>
              <a:rPr lang="en-US" sz="1800" dirty="0" smtClean="0">
                <a:solidFill>
                  <a:srgbClr val="0000FF"/>
                </a:solidFill>
              </a:rPr>
              <a:t> </a:t>
            </a:r>
            <a:r>
              <a:rPr lang="ru-RU" sz="1800" dirty="0" smtClean="0">
                <a:solidFill>
                  <a:srgbClr val="0000FF"/>
                </a:solidFill>
              </a:rPr>
              <a:t>и т.д.)</a:t>
            </a:r>
            <a:endParaRPr lang="en-US" sz="1800" dirty="0" smtClean="0">
              <a:solidFill>
                <a:srgbClr val="0000FF"/>
              </a:solidFill>
            </a:endParaRPr>
          </a:p>
          <a:p>
            <a:pPr lvl="1">
              <a:buFontTx/>
              <a:buChar char="-"/>
            </a:pPr>
            <a:r>
              <a:rPr lang="ru-RU" sz="1800" dirty="0" smtClean="0">
                <a:solidFill>
                  <a:srgbClr val="0000FF"/>
                </a:solidFill>
              </a:rPr>
              <a:t>Закрытые группы в социальных сетях</a:t>
            </a:r>
          </a:p>
          <a:p>
            <a:pPr lvl="1">
              <a:buFontTx/>
              <a:buChar char="-"/>
            </a:pPr>
            <a:r>
              <a:rPr lang="ru-RU" sz="1800" dirty="0" smtClean="0">
                <a:solidFill>
                  <a:srgbClr val="0000FF"/>
                </a:solidFill>
              </a:rPr>
              <a:t>Электронная почта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Лучше использовать образовательные онлайн платформы!</a:t>
            </a:r>
            <a:endParaRPr lang="en-US" sz="18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76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Что разместить на платформе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дистанционного обучения?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</a:rPr>
              <a:t>Учебные материалы </a:t>
            </a:r>
          </a:p>
          <a:p>
            <a:pPr lvl="1">
              <a:spcBef>
                <a:spcPts val="0"/>
              </a:spcBef>
            </a:pPr>
            <a:r>
              <a:rPr lang="ru-RU" sz="1800" dirty="0" smtClean="0">
                <a:solidFill>
                  <a:srgbClr val="0000FF"/>
                </a:solidFill>
              </a:rPr>
              <a:t>можно использовать готовые</a:t>
            </a:r>
            <a:r>
              <a:rPr lang="ru-RU" sz="1800" dirty="0" smtClean="0"/>
              <a:t>, если это образовательная платформа</a:t>
            </a:r>
          </a:p>
          <a:p>
            <a:pPr lvl="1">
              <a:spcBef>
                <a:spcPts val="0"/>
              </a:spcBef>
            </a:pPr>
            <a:r>
              <a:rPr lang="ru-RU" sz="1800" dirty="0" smtClean="0">
                <a:solidFill>
                  <a:srgbClr val="0000FF"/>
                </a:solidFill>
              </a:rPr>
              <a:t>можно создать самим </a:t>
            </a:r>
            <a:r>
              <a:rPr lang="ru-RU" sz="1800" dirty="0" smtClean="0"/>
              <a:t>и прикрепить в виде фалов(текстовых, электронных таблиц, презентаций, графических, звуковых и видеофайлов, ссылок)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b="1" dirty="0">
                <a:solidFill>
                  <a:srgbClr val="0000FF"/>
                </a:solidFill>
              </a:rPr>
              <a:t>Инструкции по работе </a:t>
            </a:r>
            <a:r>
              <a:rPr lang="ru-RU" sz="1800" dirty="0"/>
              <a:t>с учебным материалом, рекомендации, подсказки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b="1" dirty="0">
                <a:solidFill>
                  <a:srgbClr val="0000FF"/>
                </a:solidFill>
              </a:rPr>
              <a:t>Указать время</a:t>
            </a:r>
            <a:r>
              <a:rPr lang="ru-RU" sz="1800" dirty="0"/>
              <a:t>, которое требуется для работы над </a:t>
            </a:r>
            <a:r>
              <a:rPr lang="ru-RU" sz="1800" dirty="0" smtClean="0"/>
              <a:t>заданием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</a:rPr>
              <a:t>Задания для самопроверки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</a:rPr>
              <a:t>Задания для контроля </a:t>
            </a:r>
            <a:r>
              <a:rPr lang="ru-RU" sz="1800" dirty="0" smtClean="0"/>
              <a:t>усвоения темы или раздела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</a:rPr>
              <a:t>Чат </a:t>
            </a:r>
            <a:r>
              <a:rPr lang="ru-RU" sz="1800" dirty="0" smtClean="0"/>
              <a:t>(для общения и ответов на вопросы)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31196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Выбор формы дистанционного обучения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b="1" dirty="0" smtClean="0">
                <a:solidFill>
                  <a:srgbClr val="C00000"/>
                </a:solidFill>
              </a:rPr>
              <a:t>Online</a:t>
            </a:r>
            <a:r>
              <a:rPr lang="ru-RU" sz="1800" b="1" dirty="0" smtClean="0">
                <a:solidFill>
                  <a:srgbClr val="C00000"/>
                </a:solidFill>
              </a:rPr>
              <a:t> </a:t>
            </a:r>
            <a:r>
              <a:rPr lang="ru-RU" sz="1800" dirty="0" smtClean="0">
                <a:solidFill>
                  <a:srgbClr val="0000FF"/>
                </a:solidFill>
              </a:rPr>
              <a:t>(единый формат времени организации занятий по плану)</a:t>
            </a:r>
            <a:endParaRPr lang="en-US" sz="1800" dirty="0" smtClean="0">
              <a:solidFill>
                <a:srgbClr val="0000FF"/>
              </a:solidFill>
            </a:endParaRPr>
          </a:p>
          <a:p>
            <a:pPr marL="0" indent="457200">
              <a:buNone/>
            </a:pPr>
            <a:r>
              <a:rPr lang="ru-RU" sz="1800" b="1" dirty="0" smtClean="0">
                <a:solidFill>
                  <a:srgbClr val="0000FF"/>
                </a:solidFill>
              </a:rPr>
              <a:t>Сервисы(с возможностью демонстрации экрана):</a:t>
            </a:r>
          </a:p>
          <a:p>
            <a:pPr lvl="1" indent="457200"/>
            <a:r>
              <a:rPr lang="en-US" sz="1800" dirty="0" smtClean="0">
                <a:solidFill>
                  <a:srgbClr val="0000FF"/>
                </a:solidFill>
              </a:rPr>
              <a:t>Zoom</a:t>
            </a:r>
          </a:p>
          <a:p>
            <a:pPr lvl="1" indent="457200"/>
            <a:r>
              <a:rPr lang="en-US" sz="1800" dirty="0" err="1" smtClean="0">
                <a:solidFill>
                  <a:srgbClr val="0000FF"/>
                </a:solidFill>
              </a:rPr>
              <a:t>FacebookLive</a:t>
            </a:r>
            <a:endParaRPr lang="en-US" sz="1800" dirty="0" smtClean="0">
              <a:solidFill>
                <a:srgbClr val="0000FF"/>
              </a:solidFill>
            </a:endParaRPr>
          </a:p>
          <a:p>
            <a:pPr lvl="1" indent="457200"/>
            <a:r>
              <a:rPr lang="en-US" sz="1800" dirty="0" err="1" smtClean="0">
                <a:solidFill>
                  <a:srgbClr val="0000FF"/>
                </a:solidFill>
              </a:rPr>
              <a:t>InstagramLive</a:t>
            </a:r>
            <a:endParaRPr lang="en-US" sz="1800" dirty="0">
              <a:solidFill>
                <a:srgbClr val="0000FF"/>
              </a:solidFill>
            </a:endParaRPr>
          </a:p>
          <a:p>
            <a:pPr lvl="1" indent="457200"/>
            <a:r>
              <a:rPr lang="en-US" sz="1800" dirty="0" err="1" smtClean="0">
                <a:solidFill>
                  <a:srgbClr val="0000FF"/>
                </a:solidFill>
              </a:rPr>
              <a:t>WiziQ</a:t>
            </a:r>
            <a:endParaRPr lang="en-US" sz="1800" dirty="0" smtClean="0">
              <a:solidFill>
                <a:srgbClr val="0000FF"/>
              </a:solidFill>
            </a:endParaRPr>
          </a:p>
          <a:p>
            <a:pPr lvl="1" indent="457200"/>
            <a:r>
              <a:rPr lang="en-US" sz="1800" dirty="0" err="1" smtClean="0">
                <a:solidFill>
                  <a:srgbClr val="0000FF"/>
                </a:solidFill>
              </a:rPr>
              <a:t>Perescope</a:t>
            </a:r>
            <a:endParaRPr lang="en-US" sz="1800" dirty="0" smtClean="0">
              <a:solidFill>
                <a:srgbClr val="0000FF"/>
              </a:solidFill>
            </a:endParaRPr>
          </a:p>
          <a:p>
            <a:pPr lvl="1" indent="457200"/>
            <a:r>
              <a:rPr lang="en-US" sz="1800" dirty="0" smtClean="0">
                <a:solidFill>
                  <a:srgbClr val="0000FF"/>
                </a:solidFill>
              </a:rPr>
              <a:t>Skype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b="1" dirty="0" smtClean="0">
                <a:solidFill>
                  <a:srgbClr val="C00000"/>
                </a:solidFill>
              </a:rPr>
              <a:t>Offline </a:t>
            </a:r>
            <a:r>
              <a:rPr lang="en-US" sz="1800" dirty="0" smtClean="0">
                <a:solidFill>
                  <a:srgbClr val="0000FF"/>
                </a:solidFill>
              </a:rPr>
              <a:t>(</a:t>
            </a:r>
            <a:r>
              <a:rPr lang="ru-RU" sz="1800" dirty="0" smtClean="0">
                <a:solidFill>
                  <a:srgbClr val="0000FF"/>
                </a:solidFill>
              </a:rPr>
              <a:t>свободный друг от друга режим занятий)</a:t>
            </a:r>
            <a:endParaRPr lang="en-US" sz="18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51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Передача учебного содержания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424936" cy="554461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</a:rPr>
              <a:t>С помощью офисных приложений </a:t>
            </a:r>
            <a:r>
              <a:rPr lang="en-US" sz="1800" b="1" dirty="0" err="1" smtClean="0">
                <a:solidFill>
                  <a:srgbClr val="0000FF"/>
                </a:solidFill>
              </a:rPr>
              <a:t>MicrosoftOffice</a:t>
            </a:r>
            <a:r>
              <a:rPr lang="en-US" sz="1800" b="1" dirty="0" smtClean="0">
                <a:solidFill>
                  <a:srgbClr val="0000FF"/>
                </a:solidFill>
              </a:rPr>
              <a:t>, </a:t>
            </a:r>
            <a:r>
              <a:rPr lang="en-US" sz="1800" b="1" dirty="0" err="1" smtClean="0">
                <a:solidFill>
                  <a:srgbClr val="0000FF"/>
                </a:solidFill>
              </a:rPr>
              <a:t>LibreOffice</a:t>
            </a:r>
            <a:r>
              <a:rPr lang="en-US" sz="1800" b="1" dirty="0" smtClean="0">
                <a:solidFill>
                  <a:srgbClr val="0000FF"/>
                </a:solidFill>
              </a:rPr>
              <a:t> </a:t>
            </a:r>
            <a:r>
              <a:rPr lang="en-US" sz="1800" dirty="0" smtClean="0"/>
              <a:t>(</a:t>
            </a:r>
            <a:r>
              <a:rPr lang="ru-RU" sz="1800" dirty="0" smtClean="0"/>
              <a:t>текстовые документы, электронные таблицы, презентации)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</a:rPr>
              <a:t>Рабочих листов документов </a:t>
            </a:r>
            <a:r>
              <a:rPr lang="en-US" sz="1800" b="1" dirty="0" smtClean="0">
                <a:solidFill>
                  <a:srgbClr val="0000FF"/>
                </a:solidFill>
              </a:rPr>
              <a:t>Google </a:t>
            </a:r>
            <a:r>
              <a:rPr lang="ru-RU" sz="1800" dirty="0" smtClean="0"/>
              <a:t>( с правом доступа ученику)</a:t>
            </a:r>
            <a:endParaRPr lang="en-US" sz="1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</a:rPr>
              <a:t>Онлайн досок</a:t>
            </a:r>
          </a:p>
          <a:p>
            <a:pPr marL="1217250" lvl="1" indent="-4572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rgbClr val="C00000"/>
                </a:solidFill>
              </a:rPr>
              <a:t>iDroo</a:t>
            </a:r>
            <a:r>
              <a:rPr lang="en-US" sz="1800" dirty="0" smtClean="0">
                <a:solidFill>
                  <a:srgbClr val="C00000"/>
                </a:solidFill>
              </a:rPr>
              <a:t>   </a:t>
            </a:r>
            <a:r>
              <a:rPr lang="en-US" sz="1800" dirty="0" smtClean="0">
                <a:solidFill>
                  <a:srgbClr val="C00000"/>
                </a:solidFill>
                <a:hlinkClick r:id="rId2"/>
              </a:rPr>
              <a:t>http://iDroo.com</a:t>
            </a:r>
            <a:endParaRPr lang="en-US" sz="1800" dirty="0" smtClean="0">
              <a:solidFill>
                <a:srgbClr val="C00000"/>
              </a:solidFill>
            </a:endParaRPr>
          </a:p>
          <a:p>
            <a:pPr marL="1217250" lvl="1" indent="-4572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rgbClr val="C00000"/>
                </a:solidFill>
              </a:rPr>
              <a:t>Realtimeboard</a:t>
            </a:r>
            <a:r>
              <a:rPr lang="en-US" sz="1800" dirty="0" smtClean="0">
                <a:solidFill>
                  <a:srgbClr val="C00000"/>
                </a:solidFill>
              </a:rPr>
              <a:t>   </a:t>
            </a:r>
            <a:r>
              <a:rPr lang="en-US" sz="1800" dirty="0" smtClean="0">
                <a:solidFill>
                  <a:srgbClr val="C00000"/>
                </a:solidFill>
                <a:hlinkClick r:id="rId3"/>
              </a:rPr>
              <a:t>http://realtimeboard.com</a:t>
            </a:r>
            <a:endParaRPr lang="en-US" sz="1800" dirty="0" smtClean="0">
              <a:solidFill>
                <a:srgbClr val="C00000"/>
              </a:solidFill>
            </a:endParaRPr>
          </a:p>
          <a:p>
            <a:pPr marL="1217250" lvl="1" indent="-4572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rgbClr val="C00000"/>
                </a:solidFill>
              </a:rPr>
              <a:t>Bitpaper</a:t>
            </a:r>
            <a:r>
              <a:rPr lang="en-US" sz="1800" dirty="0" smtClean="0">
                <a:solidFill>
                  <a:srgbClr val="C00000"/>
                </a:solidFill>
              </a:rPr>
              <a:t>   </a:t>
            </a:r>
            <a:r>
              <a:rPr lang="en-US" sz="1800" dirty="0" smtClean="0">
                <a:solidFill>
                  <a:srgbClr val="C00000"/>
                </a:solidFill>
                <a:hlinkClick r:id="rId4"/>
              </a:rPr>
              <a:t>http://bitpaper.io</a:t>
            </a:r>
            <a:endParaRPr lang="en-US" sz="1800" dirty="0" smtClean="0">
              <a:solidFill>
                <a:srgbClr val="C00000"/>
              </a:solidFill>
            </a:endParaRPr>
          </a:p>
          <a:p>
            <a:pPr marL="1217250" lvl="1" indent="-4572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rgbClr val="C00000"/>
                </a:solidFill>
              </a:rPr>
              <a:t>Awwapp</a:t>
            </a:r>
            <a:r>
              <a:rPr lang="en-US" sz="1800" dirty="0" smtClean="0">
                <a:solidFill>
                  <a:srgbClr val="C00000"/>
                </a:solidFill>
              </a:rPr>
              <a:t>   </a:t>
            </a:r>
            <a:r>
              <a:rPr lang="en-US" sz="1800" dirty="0" smtClean="0">
                <a:solidFill>
                  <a:srgbClr val="C00000"/>
                </a:solidFill>
                <a:hlinkClick r:id="rId5"/>
              </a:rPr>
              <a:t>http://awwapp.com</a:t>
            </a:r>
            <a:endParaRPr lang="en-US" sz="1800" dirty="0" smtClean="0">
              <a:solidFill>
                <a:srgbClr val="C00000"/>
              </a:solidFill>
            </a:endParaRPr>
          </a:p>
          <a:p>
            <a:pPr marL="1217250" lvl="1" indent="-4572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rgbClr val="C00000"/>
                </a:solidFill>
              </a:rPr>
              <a:t>Pixiclip</a:t>
            </a:r>
            <a:r>
              <a:rPr lang="en-US" sz="1800" dirty="0" smtClean="0">
                <a:solidFill>
                  <a:srgbClr val="C00000"/>
                </a:solidFill>
              </a:rPr>
              <a:t>  </a:t>
            </a:r>
            <a:r>
              <a:rPr lang="en-US" sz="1800" dirty="0">
                <a:hlinkClick r:id="rId6"/>
              </a:rPr>
              <a:t>https://te-st.ru/entries/pixiclip/</a:t>
            </a:r>
            <a:endParaRPr lang="ru-RU" sz="18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rgbClr val="0000FF"/>
                </a:solidFill>
              </a:rPr>
              <a:t>Что нужно знать для работы с онлайн доской?</a:t>
            </a:r>
          </a:p>
          <a:p>
            <a:pPr marL="0" indent="0">
              <a:buNone/>
            </a:pPr>
            <a:r>
              <a:rPr lang="ru-RU" sz="1800" dirty="0"/>
              <a:t>- </a:t>
            </a:r>
            <a:r>
              <a:rPr lang="ru-RU" sz="1800" dirty="0">
                <a:solidFill>
                  <a:srgbClr val="0000FF"/>
                </a:solidFill>
              </a:rPr>
              <a:t>нужна регистрация на сервисе для учителя </a:t>
            </a:r>
            <a:r>
              <a:rPr lang="ru-RU" sz="1800" dirty="0"/>
              <a:t>(для ученика необязательно</a:t>
            </a:r>
            <a:r>
              <a:rPr lang="ru-RU" sz="1800" dirty="0" smtClean="0"/>
              <a:t>)</a:t>
            </a:r>
            <a:r>
              <a:rPr lang="en-US" sz="1800" dirty="0" smtClean="0"/>
              <a:t>;</a:t>
            </a:r>
            <a:endParaRPr lang="ru-RU" sz="1800" dirty="0"/>
          </a:p>
          <a:p>
            <a:pPr marL="0" indent="0">
              <a:buNone/>
            </a:pPr>
            <a:r>
              <a:rPr lang="ru-RU" sz="1800" dirty="0"/>
              <a:t>- </a:t>
            </a:r>
            <a:r>
              <a:rPr lang="ru-RU" sz="1800" dirty="0">
                <a:solidFill>
                  <a:srgbClr val="0000FF"/>
                </a:solidFill>
              </a:rPr>
              <a:t>доступ </a:t>
            </a:r>
            <a:r>
              <a:rPr lang="ru-RU" sz="1800" dirty="0" smtClean="0">
                <a:solidFill>
                  <a:srgbClr val="0000FF"/>
                </a:solidFill>
              </a:rPr>
              <a:t>ученика к </a:t>
            </a:r>
            <a:r>
              <a:rPr lang="ru-RU" sz="1800" dirty="0">
                <a:solidFill>
                  <a:srgbClr val="0000FF"/>
                </a:solidFill>
              </a:rPr>
              <a:t>доске осуществляется по </a:t>
            </a:r>
            <a:r>
              <a:rPr lang="ru-RU" sz="1800" dirty="0" smtClean="0">
                <a:solidFill>
                  <a:srgbClr val="0000FF"/>
                </a:solidFill>
              </a:rPr>
              <a:t>ссылке</a:t>
            </a:r>
            <a:r>
              <a:rPr lang="en-US" sz="1800" dirty="0" smtClean="0">
                <a:solidFill>
                  <a:srgbClr val="0000FF"/>
                </a:solidFill>
              </a:rPr>
              <a:t>;</a:t>
            </a:r>
            <a:endParaRPr lang="ru-RU" sz="18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ru-RU" sz="1800" dirty="0"/>
              <a:t>- </a:t>
            </a:r>
            <a:r>
              <a:rPr lang="ru-RU" sz="1800" dirty="0">
                <a:solidFill>
                  <a:srgbClr val="0000FF"/>
                </a:solidFill>
              </a:rPr>
              <a:t>писать на доске можно при помощи компьютерной мыши</a:t>
            </a:r>
            <a:r>
              <a:rPr lang="ru-RU" sz="1800" dirty="0"/>
              <a:t>, но гораздо </a:t>
            </a:r>
            <a:r>
              <a:rPr lang="ru-RU" sz="1800" dirty="0">
                <a:solidFill>
                  <a:srgbClr val="0000FF"/>
                </a:solidFill>
              </a:rPr>
              <a:t>удобнее использовать </a:t>
            </a:r>
            <a:r>
              <a:rPr lang="ru-RU" sz="1800" b="1" dirty="0">
                <a:solidFill>
                  <a:srgbClr val="0000FF"/>
                </a:solidFill>
              </a:rPr>
              <a:t>планшет со стилусом</a:t>
            </a:r>
            <a:r>
              <a:rPr lang="ru-RU" sz="1800" dirty="0"/>
              <a:t>, тогда о неудобстве при письме можно </a:t>
            </a:r>
            <a:r>
              <a:rPr lang="ru-RU" sz="1800" dirty="0" smtClean="0"/>
              <a:t>забыть</a:t>
            </a:r>
            <a:r>
              <a:rPr lang="en-US" sz="1800" dirty="0" smtClean="0"/>
              <a:t>;</a:t>
            </a:r>
            <a:endParaRPr lang="ru-RU" sz="1800" dirty="0"/>
          </a:p>
          <a:p>
            <a:pPr marL="0" indent="0">
              <a:buNone/>
            </a:pPr>
            <a:r>
              <a:rPr lang="ru-RU" sz="1800" dirty="0"/>
              <a:t>- у каждой онлайн доски есть свой </a:t>
            </a:r>
            <a:r>
              <a:rPr lang="ru-RU" sz="1800" b="1" dirty="0">
                <a:solidFill>
                  <a:srgbClr val="0000FF"/>
                </a:solidFill>
              </a:rPr>
              <a:t>набор инструментов </a:t>
            </a:r>
            <a:r>
              <a:rPr lang="ru-RU" sz="1800" dirty="0"/>
              <a:t>для работы.</a:t>
            </a:r>
          </a:p>
          <a:p>
            <a:pPr marL="760050" lvl="1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C00000"/>
              </a:solidFill>
            </a:endParaRPr>
          </a:p>
          <a:p>
            <a:pPr marL="1080000" lvl="1" indent="-432000">
              <a:buFont typeface="Arial" panose="020B0604020202020204" pitchFamily="34" charset="0"/>
              <a:buChar char="•"/>
            </a:pPr>
            <a:endParaRPr lang="ru-RU" sz="1800" dirty="0" smtClean="0">
              <a:solidFill>
                <a:srgbClr val="C00000"/>
              </a:solidFill>
            </a:endParaRPr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78323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Передача учебного содержания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640960" cy="532859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rgbClr val="0000FF"/>
                </a:solidFill>
              </a:rPr>
              <a:t>Запись видео</a:t>
            </a:r>
            <a:r>
              <a:rPr lang="ru-RU" sz="1800" dirty="0" smtClean="0">
                <a:solidFill>
                  <a:srgbClr val="0000FF"/>
                </a:solidFill>
              </a:rPr>
              <a:t> </a:t>
            </a:r>
            <a:r>
              <a:rPr lang="ru-RU" sz="1800" dirty="0" smtClean="0"/>
              <a:t>( на камеру или запись с экрана)</a:t>
            </a:r>
            <a:r>
              <a:rPr lang="ru-RU" sz="1800" dirty="0">
                <a:solidFill>
                  <a:srgbClr val="0000FF"/>
                </a:solidFill>
              </a:rPr>
              <a:t> </a:t>
            </a:r>
            <a:endParaRPr lang="ru-RU" sz="18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rgbClr val="0000FF"/>
                </a:solidFill>
              </a:rPr>
              <a:t>Некоторые </a:t>
            </a:r>
            <a:r>
              <a:rPr lang="ru-RU" sz="1800" dirty="0">
                <a:solidFill>
                  <a:srgbClr val="0000FF"/>
                </a:solidFill>
              </a:rPr>
              <a:t>сервисы видеосвязи позволяют не только проводить видеоконференции онлайн, но и осуществлять соответствующую видеозапись, которую затем можно сохранить на видео сервисе или выложить на соответствующей учебной платформе. </a:t>
            </a:r>
            <a:endParaRPr lang="ru-RU" sz="18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00FF"/>
                </a:solidFill>
              </a:rPr>
              <a:t>Что записывают и зачем?</a:t>
            </a:r>
            <a:endParaRPr lang="ru-RU" sz="1800" dirty="0" smtClean="0"/>
          </a:p>
          <a:p>
            <a:pPr marL="1080000" lvl="1" indent="-432000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rgbClr val="0000FF"/>
                </a:solidFill>
              </a:rPr>
              <a:t>Записывают </a:t>
            </a:r>
            <a:r>
              <a:rPr lang="ru-RU" sz="1800" dirty="0">
                <a:solidFill>
                  <a:srgbClr val="0000FF"/>
                </a:solidFill>
              </a:rPr>
              <a:t>технические </a:t>
            </a:r>
            <a:r>
              <a:rPr lang="ru-RU" sz="1800" dirty="0" err="1">
                <a:solidFill>
                  <a:srgbClr val="0000FF"/>
                </a:solidFill>
              </a:rPr>
              <a:t>обучалки</a:t>
            </a:r>
            <a:r>
              <a:rPr lang="ru-RU" sz="1800" dirty="0">
                <a:solidFill>
                  <a:srgbClr val="0000FF"/>
                </a:solidFill>
              </a:rPr>
              <a:t> </a:t>
            </a:r>
            <a:r>
              <a:rPr lang="ru-RU" sz="1800" dirty="0"/>
              <a:t>(инструкции по работе с программами и сервисами)</a:t>
            </a:r>
          </a:p>
          <a:p>
            <a:pPr marL="1080000" lvl="1" indent="-432000"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0000FF"/>
                </a:solidFill>
              </a:rPr>
              <a:t>Записывают объяснение темы</a:t>
            </a:r>
            <a:r>
              <a:rPr lang="ru-RU" sz="1800" dirty="0"/>
              <a:t> (урока, лекции)</a:t>
            </a:r>
          </a:p>
          <a:p>
            <a:pPr marL="1080000" lvl="1" indent="-432000"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rgbClr val="0000FF"/>
                </a:solidFill>
              </a:rPr>
              <a:t>Записывают примеры решения заданий и </a:t>
            </a:r>
            <a:r>
              <a:rPr lang="ru-RU" sz="1800" dirty="0" smtClean="0">
                <a:solidFill>
                  <a:srgbClr val="0000FF"/>
                </a:solidFill>
              </a:rPr>
              <a:t>упражнений</a:t>
            </a:r>
          </a:p>
          <a:p>
            <a:pPr marL="247950" indent="0">
              <a:buNone/>
            </a:pPr>
            <a:r>
              <a:rPr lang="ru-RU" sz="1800" b="1" dirty="0" smtClean="0">
                <a:solidFill>
                  <a:srgbClr val="0000FF"/>
                </a:solidFill>
              </a:rPr>
              <a:t>Плюсы</a:t>
            </a:r>
            <a:r>
              <a:rPr lang="en-US" sz="1800" b="1" dirty="0" smtClean="0">
                <a:solidFill>
                  <a:srgbClr val="0000FF"/>
                </a:solidFill>
              </a:rPr>
              <a:t>:</a:t>
            </a:r>
          </a:p>
          <a:p>
            <a:pPr marL="540000" lvl="1" indent="0">
              <a:buNone/>
            </a:pPr>
            <a:r>
              <a:rPr lang="ru-RU" sz="1800" dirty="0" smtClean="0">
                <a:solidFill>
                  <a:srgbClr val="0000FF"/>
                </a:solidFill>
              </a:rPr>
              <a:t>-   возможность </a:t>
            </a:r>
            <a:r>
              <a:rPr lang="ru-RU" sz="1800" dirty="0">
                <a:solidFill>
                  <a:srgbClr val="0000FF"/>
                </a:solidFill>
              </a:rPr>
              <a:t>просмотреть урок в любое удобное для ученика время; </a:t>
            </a:r>
          </a:p>
          <a:p>
            <a:pPr marL="825750" lvl="1">
              <a:buFontTx/>
              <a:buChar char="-"/>
            </a:pPr>
            <a:r>
              <a:rPr lang="ru-RU" sz="1800" dirty="0" smtClean="0">
                <a:solidFill>
                  <a:srgbClr val="0000FF"/>
                </a:solidFill>
              </a:rPr>
              <a:t>возможность </a:t>
            </a:r>
            <a:r>
              <a:rPr lang="ru-RU" sz="1800" dirty="0">
                <a:solidFill>
                  <a:srgbClr val="0000FF"/>
                </a:solidFill>
              </a:rPr>
              <a:t>повторного просмотра, паузы, если это </a:t>
            </a:r>
            <a:r>
              <a:rPr lang="ru-RU" sz="1800" dirty="0" smtClean="0">
                <a:solidFill>
                  <a:srgbClr val="0000FF"/>
                </a:solidFill>
              </a:rPr>
              <a:t>необходимо;</a:t>
            </a:r>
          </a:p>
          <a:p>
            <a:pPr marL="825750" lvl="1">
              <a:buFontTx/>
              <a:buChar char="-"/>
            </a:pPr>
            <a:r>
              <a:rPr lang="ru-RU" sz="1800" dirty="0" smtClean="0">
                <a:solidFill>
                  <a:srgbClr val="0000FF"/>
                </a:solidFill>
              </a:rPr>
              <a:t>экономия </a:t>
            </a:r>
            <a:r>
              <a:rPr lang="ru-RU" sz="1800" dirty="0">
                <a:solidFill>
                  <a:srgbClr val="0000FF"/>
                </a:solidFill>
              </a:rPr>
              <a:t>времени </a:t>
            </a:r>
            <a:r>
              <a:rPr lang="ru-RU" sz="1800" dirty="0" smtClean="0">
                <a:solidFill>
                  <a:srgbClr val="0000FF"/>
                </a:solidFill>
              </a:rPr>
              <a:t>как учителю, так </a:t>
            </a:r>
            <a:r>
              <a:rPr lang="ru-RU" sz="1800" dirty="0">
                <a:solidFill>
                  <a:srgbClr val="0000FF"/>
                </a:solidFill>
              </a:rPr>
              <a:t>и ученику</a:t>
            </a:r>
            <a:r>
              <a:rPr lang="ru-RU" sz="1800" dirty="0" smtClean="0">
                <a:solidFill>
                  <a:srgbClr val="0000FF"/>
                </a:solidFill>
              </a:rPr>
              <a:t>.</a:t>
            </a:r>
          </a:p>
          <a:p>
            <a:pPr marL="139950" indent="0">
              <a:buNone/>
            </a:pPr>
            <a:r>
              <a:rPr lang="ru-RU" sz="1800" b="1" dirty="0" smtClean="0">
                <a:solidFill>
                  <a:srgbClr val="0000FF"/>
                </a:solidFill>
              </a:rPr>
              <a:t>Сервисы записи видео с экрана:</a:t>
            </a:r>
          </a:p>
          <a:p>
            <a:pPr marL="540000" lvl="1" indent="-2880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rgbClr val="C00000"/>
                </a:solidFill>
              </a:rPr>
              <a:t>Movavi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dirty="0">
                <a:solidFill>
                  <a:srgbClr val="C00000"/>
                </a:solidFill>
              </a:rPr>
              <a:t>Screen Recorder</a:t>
            </a:r>
            <a:r>
              <a:rPr lang="ru-RU" sz="1800" dirty="0">
                <a:solidFill>
                  <a:srgbClr val="C00000"/>
                </a:solidFill>
              </a:rPr>
              <a:t>  </a:t>
            </a:r>
            <a:r>
              <a:rPr lang="ru-RU" sz="1800" u="sng" dirty="0" smtClean="0">
                <a:hlinkClick r:id="rId2"/>
              </a:rPr>
              <a:t>https://kichkas.biz/progi/241-movavi-screen-capture-studio-930-klyuch-aktivaciya.html</a:t>
            </a:r>
            <a:endParaRPr lang="ru-RU" sz="1800" dirty="0" smtClean="0"/>
          </a:p>
          <a:p>
            <a:pPr marL="540000" lvl="1" indent="-2880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rgbClr val="C00000"/>
                </a:solidFill>
              </a:rPr>
              <a:t>TechSmith</a:t>
            </a:r>
            <a:r>
              <a:rPr lang="en-US" sz="1800" dirty="0" smtClean="0">
                <a:solidFill>
                  <a:srgbClr val="C00000"/>
                </a:solidFill>
              </a:rPr>
              <a:t> </a:t>
            </a:r>
            <a:r>
              <a:rPr lang="en-US" sz="1800" dirty="0" err="1">
                <a:solidFill>
                  <a:srgbClr val="C00000"/>
                </a:solidFill>
              </a:rPr>
              <a:t>Camtasia</a:t>
            </a:r>
            <a:r>
              <a:rPr lang="en-US" sz="1800" dirty="0">
                <a:solidFill>
                  <a:srgbClr val="C00000"/>
                </a:solidFill>
              </a:rPr>
              <a:t> Studio </a:t>
            </a:r>
            <a:r>
              <a:rPr lang="ru-RU" sz="1800" dirty="0">
                <a:solidFill>
                  <a:srgbClr val="C00000"/>
                </a:solidFill>
              </a:rPr>
              <a:t> </a:t>
            </a:r>
            <a:r>
              <a:rPr lang="en-US" sz="1800" dirty="0" smtClean="0">
                <a:hlinkClick r:id="rId3"/>
              </a:rPr>
              <a:t>https://kichkas.biz/progi/124-techsmith-camtasia-studio-8301471.html</a:t>
            </a:r>
            <a:endParaRPr lang="en-US" sz="1800" dirty="0" smtClean="0"/>
          </a:p>
          <a:p>
            <a:pPr marL="540000" lvl="1" indent="-2880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rgbClr val="FF0000"/>
                </a:solidFill>
              </a:rPr>
              <a:t>Bandicam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>
                <a:hlinkClick r:id="rId4"/>
              </a:rPr>
              <a:t>https://kichkas.biz/progi/45-bandicam.html</a:t>
            </a:r>
            <a:endParaRPr lang="en-US" sz="1800" dirty="0"/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6733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Организация обратной </a:t>
            </a:r>
            <a:r>
              <a:rPr lang="ru-RU" sz="3200" b="1" dirty="0" smtClean="0">
                <a:solidFill>
                  <a:srgbClr val="C00000"/>
                </a:solidFill>
              </a:rPr>
              <a:t>связи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/>
              <a:t>В наше время существует целый ряд облачных сервисов, с помощью которых можно </a:t>
            </a:r>
            <a:r>
              <a:rPr lang="ru-RU" sz="1800" dirty="0">
                <a:solidFill>
                  <a:srgbClr val="0000FF"/>
                </a:solidFill>
              </a:rPr>
              <a:t>создавать эффективные дидактические игры с организацией обратной связи </a:t>
            </a:r>
            <a:r>
              <a:rPr lang="ru-RU" sz="1800" dirty="0"/>
              <a:t>и виртуальных классов.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Об </a:t>
            </a:r>
            <a:r>
              <a:rPr lang="ru-RU" sz="1800" dirty="0"/>
              <a:t>их обучающем эффекте написано многое. 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00FF"/>
                </a:solidFill>
              </a:rPr>
              <a:t>Особенности </a:t>
            </a:r>
            <a:r>
              <a:rPr lang="ru-RU" sz="1800" b="1" dirty="0">
                <a:solidFill>
                  <a:srgbClr val="0000FF"/>
                </a:solidFill>
              </a:rPr>
              <a:t>мультимедийной дидактической игры:</a:t>
            </a:r>
            <a:endParaRPr lang="ru-RU" sz="1800" dirty="0">
              <a:solidFill>
                <a:srgbClr val="0000FF"/>
              </a:solidFill>
            </a:endParaRPr>
          </a:p>
          <a:p>
            <a:pPr lvl="0"/>
            <a:r>
              <a:rPr lang="ru-RU" sz="1800" dirty="0"/>
              <a:t>Носит эмоциональный компонент.</a:t>
            </a:r>
          </a:p>
          <a:p>
            <a:pPr lvl="0"/>
            <a:r>
              <a:rPr lang="ru-RU" sz="1800" dirty="0"/>
              <a:t>Придает привлекательность образовательному процессу.</a:t>
            </a:r>
          </a:p>
          <a:p>
            <a:pPr lvl="0"/>
            <a:r>
              <a:rPr lang="ru-RU" sz="1800" dirty="0"/>
              <a:t>Может использоваться на разных этапах урока: </a:t>
            </a:r>
            <a:endParaRPr lang="ru-RU" sz="1800" dirty="0" smtClean="0"/>
          </a:p>
          <a:p>
            <a:pPr marL="400050" lvl="1" indent="0">
              <a:buNone/>
            </a:pPr>
            <a:r>
              <a:rPr lang="ru-RU" sz="1800" dirty="0" smtClean="0"/>
              <a:t>- на </a:t>
            </a:r>
            <a:r>
              <a:rPr lang="ru-RU" sz="1800" dirty="0"/>
              <a:t>этапе погружения в тему, в качестве мотивации; </a:t>
            </a:r>
            <a:endParaRPr lang="ru-RU" sz="1800" dirty="0" smtClean="0"/>
          </a:p>
          <a:p>
            <a:pPr marL="400050" lvl="1" indent="0">
              <a:buNone/>
            </a:pPr>
            <a:r>
              <a:rPr lang="ru-RU" sz="1800" dirty="0" smtClean="0"/>
              <a:t>- на </a:t>
            </a:r>
            <a:r>
              <a:rPr lang="ru-RU" sz="1800" dirty="0"/>
              <a:t>этапе обобщения и повторения пройденного материала; </a:t>
            </a:r>
            <a:endParaRPr lang="ru-RU" sz="1800" dirty="0" smtClean="0"/>
          </a:p>
          <a:p>
            <a:pPr marL="400050" lvl="1" indent="0">
              <a:buNone/>
            </a:pPr>
            <a:r>
              <a:rPr lang="ru-RU" sz="1800" dirty="0" smtClean="0"/>
              <a:t>- на </a:t>
            </a:r>
            <a:r>
              <a:rPr lang="ru-RU" sz="1800" dirty="0"/>
              <a:t>этапе рефлексии для обратной связи.</a:t>
            </a:r>
          </a:p>
          <a:p>
            <a:pPr lvl="0"/>
            <a:r>
              <a:rPr lang="ru-RU" sz="1800" dirty="0"/>
              <a:t>Имеет, как правило, жесткий алгоритм проведения, легко ложится на язык компьютерного программирования. 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18943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Методика создания и проведения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 дидактических игр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>
                <a:solidFill>
                  <a:srgbClr val="0000FF"/>
                </a:solidFill>
              </a:rPr>
              <a:t>Виды цифровых дидактических игр:</a:t>
            </a:r>
            <a:r>
              <a:rPr lang="ru-RU" sz="1800" dirty="0">
                <a:solidFill>
                  <a:srgbClr val="0000FF"/>
                </a:solidFill>
              </a:rPr>
              <a:t> индивидуальные, командные, фронтальные (с участием учителя</a:t>
            </a:r>
            <a:r>
              <a:rPr lang="ru-RU" sz="1800" dirty="0" smtClean="0">
                <a:solidFill>
                  <a:srgbClr val="0000FF"/>
                </a:solidFill>
              </a:rPr>
              <a:t>).</a:t>
            </a:r>
          </a:p>
          <a:p>
            <a:pPr marL="0" indent="0">
              <a:buNone/>
            </a:pPr>
            <a:endParaRPr lang="ru-RU" sz="18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0000FF"/>
                </a:solidFill>
              </a:rPr>
              <a:t>Организационные и методические </a:t>
            </a:r>
            <a:r>
              <a:rPr lang="ru-RU" sz="1800" b="1" dirty="0">
                <a:solidFill>
                  <a:srgbClr val="0000FF"/>
                </a:solidFill>
              </a:rPr>
              <a:t>требования к проведению:</a:t>
            </a:r>
          </a:p>
          <a:p>
            <a:pPr lvl="0"/>
            <a:r>
              <a:rPr lang="ru-RU" sz="1800" dirty="0"/>
              <a:t>режиссура</a:t>
            </a:r>
          </a:p>
          <a:p>
            <a:pPr lvl="0"/>
            <a:r>
              <a:rPr lang="ru-RU" sz="1800" dirty="0"/>
              <a:t>сценарий</a:t>
            </a:r>
          </a:p>
          <a:p>
            <a:pPr lvl="0"/>
            <a:r>
              <a:rPr lang="ru-RU" sz="1800" dirty="0"/>
              <a:t>регламент</a:t>
            </a:r>
          </a:p>
          <a:p>
            <a:pPr lvl="0"/>
            <a:r>
              <a:rPr lang="ru-RU" sz="1800" dirty="0"/>
              <a:t>навигация</a:t>
            </a:r>
          </a:p>
          <a:p>
            <a:pPr lvl="0"/>
            <a:r>
              <a:rPr lang="ru-RU" sz="1800" dirty="0"/>
              <a:t>темп (высокий)</a:t>
            </a:r>
          </a:p>
          <a:p>
            <a:pPr lvl="0"/>
            <a:r>
              <a:rPr lang="ru-RU" sz="1800" dirty="0"/>
              <a:t>результаты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45373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1242</TotalTime>
  <Words>1424</Words>
  <Application>Microsoft Office PowerPoint</Application>
  <PresentationFormat>Экран (4:3)</PresentationFormat>
  <Paragraphs>237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Цифровые  образовательные ресурсы на уроках информатики  при организации дистанционной формы  обучения</vt:lpstr>
      <vt:lpstr>Подготовка и настрой!</vt:lpstr>
      <vt:lpstr>Выбор платформы обучения  (влияет на качество освоения учебного материала)</vt:lpstr>
      <vt:lpstr>Что разместить на платформе  дистанционного обучения?</vt:lpstr>
      <vt:lpstr>Выбор формы дистанционного обучения </vt:lpstr>
      <vt:lpstr>Передача учебного содержания</vt:lpstr>
      <vt:lpstr>Передача учебного содержания</vt:lpstr>
      <vt:lpstr>Организация обратной связи</vt:lpstr>
      <vt:lpstr>Методика создания и проведения  дидактических игр</vt:lpstr>
      <vt:lpstr>Организация обратной связи  через самопроверку</vt:lpstr>
      <vt:lpstr>Конструкторы дидактических игр и тренажеров</vt:lpstr>
      <vt:lpstr>Конструкторы дидактических игр и тренажеров</vt:lpstr>
      <vt:lpstr>Презентация PowerPoint</vt:lpstr>
      <vt:lpstr>Конструкторы дидактических игр и тренажеров</vt:lpstr>
      <vt:lpstr>Организация обратной связи  через контроль со стороны учителя</vt:lpstr>
      <vt:lpstr>Организация обратной связи</vt:lpstr>
      <vt:lpstr>Презентация PowerPoint</vt:lpstr>
      <vt:lpstr>Организация обратной связи</vt:lpstr>
      <vt:lpstr>Таблица продвижения</vt:lpstr>
      <vt:lpstr>Организация чата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использования  цифровых образовательных ресурсов  в работе учителя математики  в условиях дистанционного обучения</dc:title>
  <dc:creator>Пользователь</dc:creator>
  <cp:lastModifiedBy>User</cp:lastModifiedBy>
  <cp:revision>67</cp:revision>
  <dcterms:created xsi:type="dcterms:W3CDTF">2020-08-07T06:25:19Z</dcterms:created>
  <dcterms:modified xsi:type="dcterms:W3CDTF">2023-10-29T15:46:40Z</dcterms:modified>
</cp:coreProperties>
</file>