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30"/>
  </p:notesMasterIdLst>
  <p:sldIdLst>
    <p:sldId id="333" r:id="rId2"/>
    <p:sldId id="323" r:id="rId3"/>
    <p:sldId id="335" r:id="rId4"/>
    <p:sldId id="324" r:id="rId5"/>
    <p:sldId id="337" r:id="rId6"/>
    <p:sldId id="341" r:id="rId7"/>
    <p:sldId id="317" r:id="rId8"/>
    <p:sldId id="318" r:id="rId9"/>
    <p:sldId id="339" r:id="rId10"/>
    <p:sldId id="340" r:id="rId11"/>
    <p:sldId id="310" r:id="rId12"/>
    <p:sldId id="344" r:id="rId13"/>
    <p:sldId id="314" r:id="rId14"/>
    <p:sldId id="312" r:id="rId15"/>
    <p:sldId id="326" r:id="rId16"/>
    <p:sldId id="345" r:id="rId17"/>
    <p:sldId id="346" r:id="rId18"/>
    <p:sldId id="347" r:id="rId19"/>
    <p:sldId id="349" r:id="rId20"/>
    <p:sldId id="350" r:id="rId21"/>
    <p:sldId id="351" r:id="rId22"/>
    <p:sldId id="352" r:id="rId23"/>
    <p:sldId id="353" r:id="rId24"/>
    <p:sldId id="336" r:id="rId25"/>
    <p:sldId id="354" r:id="rId26"/>
    <p:sldId id="334" r:id="rId27"/>
    <p:sldId id="311" r:id="rId28"/>
    <p:sldId id="355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13" autoAdjust="0"/>
    <p:restoredTop sz="93074" autoAdjust="0"/>
  </p:normalViewPr>
  <p:slideViewPr>
    <p:cSldViewPr>
      <p:cViewPr varScale="1">
        <p:scale>
          <a:sx n="68" d="100"/>
          <a:sy n="68" d="100"/>
        </p:scale>
        <p:origin x="123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60%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Легкая степень</c:v>
                </c:pt>
                <c:pt idx="1">
                  <c:v>Средняя степень</c:v>
                </c:pt>
                <c:pt idx="2">
                  <c:v>Тяжелая степень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4B-4262-B586-4AA6A197C32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40%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Легкая степень</c:v>
                </c:pt>
                <c:pt idx="1">
                  <c:v>Средняя степень</c:v>
                </c:pt>
                <c:pt idx="2">
                  <c:v>Тяжелая степень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40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4B-4262-B586-4AA6A197C32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0%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Легкая степень</c:v>
                </c:pt>
                <c:pt idx="1">
                  <c:v>Средняя степень</c:v>
                </c:pt>
                <c:pt idx="2">
                  <c:v>Тяжелая степень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4B-4262-B586-4AA6A197C3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62630528"/>
        <c:axId val="62640512"/>
      </c:barChart>
      <c:catAx>
        <c:axId val="626305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62640512"/>
        <c:crosses val="autoZero"/>
        <c:auto val="1"/>
        <c:lblAlgn val="ctr"/>
        <c:lblOffset val="100"/>
        <c:noMultiLvlLbl val="0"/>
      </c:catAx>
      <c:valAx>
        <c:axId val="6264051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626305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E4A4339-A49F-41F3-8A3A-A3DC18703EC6}" type="datetimeFigureOut">
              <a:rPr lang="ru-RU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60E73E0-63E0-47A8-839F-D3F397117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0817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08941A-9CE9-4FA3-8E6C-5542FB46890B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554206-5989-4C8E-8ABD-BA669A95F8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E009B3-4B25-49B3-9335-75693B4DA9BC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8ACCA8-E3B6-4BCB-8041-BD13E5EA31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68A08B-32AD-4C74-BFF2-0EE051603B70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D62F77-2C8D-4B80-985B-589301D6E2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2D997D-3D98-4788-AF7F-A2A87B109889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1575AE-49E9-407F-846E-D0D7A2E012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4CD48C-DDCA-4236-8B3B-376345976959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7A7B71-9264-44AF-BDC1-D331AFF24E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5E1A08-4419-4A8F-87C5-857B4CE69EDE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E91FA4-11EF-4AE0-B333-BA10E48DEA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17923F-21D7-4107-AD95-F9A7CFC6DDB0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25399F-5B80-4AF0-894C-839D0504AA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756F45-60E2-48D6-99CD-872A3B6877AB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0BF1FB-3AEF-4677-B838-2B827C4EB0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94B40A-7637-4C9E-AC28-9A9C98CFC2A4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FE704-B1AD-4610-A5C4-E903428698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D2A8D3-7C27-4145-A89D-2BA06A9DB4CB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B5C4B-112F-4C55-AFC9-BB4A8370F6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D987DE-7D8D-49F6-8F3F-632D20E02C7F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A579B996-5E95-41AC-BBBA-D121DCCC01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75E3FA05-DE9B-49AF-BAC8-F8A33FAA9615}" type="datetimeFigureOut">
              <a:rPr lang="ru-RU" smtClean="0"/>
              <a:pPr>
                <a:defRPr/>
              </a:pPr>
              <a:t>пн 16.10.23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6B3C1F15-B0CD-42B7-A52E-479574133B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533400" y="764704"/>
            <a:ext cx="7851648" cy="2435696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24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работы по адаптации детей раннего</a:t>
            </a:r>
            <a:br>
              <a:rPr lang="ru-RU" sz="24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возраста к условиям дошкольного</a:t>
            </a:r>
            <a:br>
              <a:rPr lang="ru-RU" sz="24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образовательного </a:t>
            </a:r>
            <a:r>
              <a:rPr lang="ru-RU" sz="2400" b="0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учреждения</a:t>
            </a:r>
            <a:r>
              <a:rPr lang="ru-RU" sz="2400" b="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533400" y="4293096"/>
            <a:ext cx="7854696" cy="1584176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Подготовила презентацию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оспитатель первой категории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Урсаева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Марина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Дмитриевна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МБДОУ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«ДС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413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г.Челябинска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203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Игры со «змейкой»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/>
              <a:t>Я в «домике»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/>
              <a:t>Разбуди змею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7" y="2514600"/>
            <a:ext cx="3846513" cy="384651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195" y="2708921"/>
            <a:ext cx="3209434" cy="3384376"/>
          </a:xfrm>
        </p:spPr>
      </p:pic>
    </p:spTree>
    <p:extLst>
      <p:ext uri="{BB962C8B-B14F-4D97-AF65-F5344CB8AC3E}">
        <p14:creationId xmlns:p14="http://schemas.microsoft.com/office/powerpoint/2010/main" val="3585587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928670"/>
            <a:ext cx="857113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+mj-lt"/>
                <a:cs typeface="Times New Roman" panose="02020603050405020304" pitchFamily="18" charset="0"/>
              </a:rPr>
              <a:t>Коллективные и подвижные игры: «Пузырь», «Паровозик», «Зайка» и т.д. ,  формируют эмоциональный контакт, доверие детей к воспитателю, а также развивают координацию движения, переключают внимание, удовлетворяют потребность детей в движении. Общность движений и игровых интересов усиливают радостные переживания и эмоциональный подъем.</a:t>
            </a:r>
          </a:p>
        </p:txBody>
      </p:sp>
      <p:pic>
        <p:nvPicPr>
          <p:cNvPr id="1027" name="Picture 3" descr="C:\Users\Дом\Desktop\16384307426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67662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ом\Desktop\16384307435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47231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Дом\Downloads\IMG-2eb4fe550c0ccb08bdc506a6d75e4fb1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896608"/>
            <a:ext cx="2520280" cy="37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686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Игры с мыльными пузырями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12776"/>
            <a:ext cx="7931224" cy="1152128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Дети с удовольствием пускают мыльные пузыри, пытаются дотронуться до них, и испытывают только положительные эмоции</a:t>
            </a:r>
          </a:p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474193"/>
            <a:ext cx="2808312" cy="36678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481833"/>
            <a:ext cx="3279577" cy="36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628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9789" y="710694"/>
            <a:ext cx="80670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+mj-lt"/>
                <a:cs typeface="Times New Roman" panose="02020603050405020304" pitchFamily="18" charset="0"/>
              </a:rPr>
              <a:t>Использование игровых ситуации таких как : «Кукла заболела», «Кукла хочет спать», «Погладим белье».  Создают доброжелательное отношение с окружающими и сверстниками.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+mj-lt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844824"/>
            <a:ext cx="3888432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16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76672"/>
            <a:ext cx="79928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+mj-lt"/>
                <a:cs typeface="Times New Roman" panose="02020603050405020304" pitchFamily="18" charset="0"/>
              </a:rPr>
              <a:t>Игры с крупной и мелкой мозаикой, нанизывание шариков на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шнур, игры 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с матрешками, с прищепками и др. - монотонные движения руками и сжимание кистей рук, затормаживают отрицательные эмоции, развивают и способствуют творческому процессу.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17068"/>
            <a:ext cx="2887730" cy="41490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217068"/>
            <a:ext cx="2592288" cy="4149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276872"/>
            <a:ext cx="2520280" cy="408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600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64704"/>
            <a:ext cx="8305800" cy="165618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С помощью фольклора легко установить контакт с ребенком. Ласковый говорок, прибауток, </a:t>
            </a:r>
            <a:r>
              <a:rPr lang="ru-RU" sz="1800" dirty="0" err="1">
                <a:solidFill>
                  <a:schemeClr val="tx1"/>
                </a:solidFill>
              </a:rPr>
              <a:t>потешек</a:t>
            </a:r>
            <a:r>
              <a:rPr lang="ru-RU" sz="1800" dirty="0">
                <a:solidFill>
                  <a:schemeClr val="tx1"/>
                </a:solidFill>
              </a:rPr>
              <a:t>, вызывает у него радость, побуждает познавательную активность. Маленькие песенки – </a:t>
            </a:r>
            <a:r>
              <a:rPr lang="ru-RU" sz="1800" dirty="0" err="1">
                <a:solidFill>
                  <a:schemeClr val="tx1"/>
                </a:solidFill>
              </a:rPr>
              <a:t>потешки</a:t>
            </a:r>
            <a:r>
              <a:rPr lang="ru-RU" sz="1800" dirty="0">
                <a:solidFill>
                  <a:schemeClr val="tx1"/>
                </a:solidFill>
              </a:rPr>
              <a:t> помогают в проведении режимных моментов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140968"/>
            <a:ext cx="2880320" cy="32129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284984"/>
            <a:ext cx="3283075" cy="30689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512168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cs typeface="Times New Roman" pitchFamily="18" charset="0"/>
              </a:rPr>
              <a:t>В связи с вышеизложенным, предлагаю, наряду с традиционными приемами, использование методического пособия « Адаптационно-дидактическая юбка», которое, считаю, способствует созданию условий для успешной адаптации ребенка к условиям ДОУ.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780928"/>
            <a:ext cx="3616325" cy="36163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780928"/>
            <a:ext cx="390567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061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20688"/>
            <a:ext cx="2743200" cy="1152128"/>
          </a:xfrm>
        </p:spPr>
        <p:txBody>
          <a:bodyPr/>
          <a:lstStyle/>
          <a:p>
            <a:pPr marL="274320" lvl="0" indent="-274320" algn="ctr">
              <a:spcBef>
                <a:spcPct val="20000"/>
              </a:spcBef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«Тучка , тучка ты не плачь»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000" dirty="0">
              <a:solidFill>
                <a:srgbClr val="0070C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600" dirty="0">
                <a:latin typeface="+mj-lt"/>
                <a:cs typeface="Times New Roman" pitchFamily="18" charset="0"/>
              </a:rPr>
              <a:t>Ход игры. К юбке пришита тучка, из нее вниз спускаются ленточки.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Ребенку предлагается </a:t>
            </a:r>
            <a:r>
              <a:rPr lang="ru-RU" sz="1600" dirty="0">
                <a:latin typeface="+mj-lt"/>
                <a:cs typeface="Times New Roman" pitchFamily="18" charset="0"/>
              </a:rPr>
              <a:t>поиграть с тучкой, чтобы она не плакала, заплести ей косички</a:t>
            </a:r>
            <a:r>
              <a:rPr lang="ru-RU" sz="1600" dirty="0" smtClean="0">
                <a:latin typeface="+mj-lt"/>
                <a:cs typeface="Times New Roman" pitchFamily="18" charset="0"/>
              </a:rPr>
              <a:t>.</a:t>
            </a:r>
          </a:p>
          <a:p>
            <a:endParaRPr lang="ru-RU" sz="1600" dirty="0" smtClean="0">
              <a:latin typeface="+mj-lt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+mj-lt"/>
                <a:cs typeface="Times New Roman" pitchFamily="18" charset="0"/>
              </a:rPr>
              <a:t>Тучка в гости приходила</a:t>
            </a:r>
          </a:p>
          <a:p>
            <a:pPr algn="ctr"/>
            <a:r>
              <a:rPr lang="ru-RU" sz="1600" dirty="0">
                <a:latin typeface="+mj-lt"/>
                <a:cs typeface="Times New Roman" pitchFamily="18" charset="0"/>
              </a:rPr>
              <a:t>К девочкам и мальчикам.</a:t>
            </a:r>
          </a:p>
          <a:p>
            <a:pPr algn="ctr"/>
            <a:r>
              <a:rPr lang="ru-RU" sz="1600" dirty="0">
                <a:latin typeface="+mj-lt"/>
                <a:cs typeface="Times New Roman" pitchFamily="18" charset="0"/>
              </a:rPr>
              <a:t>Заплели косички дружно,</a:t>
            </a:r>
          </a:p>
          <a:p>
            <a:pPr algn="ctr"/>
            <a:r>
              <a:rPr lang="ru-RU" sz="1600" dirty="0">
                <a:latin typeface="+mj-lt"/>
                <a:cs typeface="Times New Roman" pitchFamily="18" charset="0"/>
              </a:rPr>
              <a:t>Поиграли пальчики</a:t>
            </a:r>
            <a:r>
              <a:rPr lang="ru-RU" dirty="0">
                <a:latin typeface="+mj-lt"/>
              </a:rPr>
              <a:t>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916832"/>
            <a:ext cx="4608512" cy="3600400"/>
          </a:xfrm>
        </p:spPr>
      </p:pic>
    </p:spTree>
    <p:extLst>
      <p:ext uri="{BB962C8B-B14F-4D97-AF65-F5344CB8AC3E}">
        <p14:creationId xmlns:p14="http://schemas.microsoft.com/office/powerpoint/2010/main" val="18257234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«Веселый огород»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600" dirty="0">
                <a:latin typeface="+mj-lt"/>
                <a:cs typeface="Times New Roman" pitchFamily="18" charset="0"/>
              </a:rPr>
              <a:t>Ход игры. На юбку пришита корзинка, а рядом на липучке – овощи. Ребенку</a:t>
            </a:r>
          </a:p>
          <a:p>
            <a:r>
              <a:rPr lang="ru-RU" sz="1600" dirty="0">
                <a:latin typeface="+mj-lt"/>
                <a:cs typeface="Times New Roman" pitchFamily="18" charset="0"/>
              </a:rPr>
              <a:t>предстоит собрать овощи в корзинку</a:t>
            </a:r>
            <a:r>
              <a:rPr lang="ru-RU" sz="1600" dirty="0" smtClean="0">
                <a:latin typeface="+mj-lt"/>
                <a:cs typeface="Times New Roman" pitchFamily="18" charset="0"/>
              </a:rPr>
              <a:t>.</a:t>
            </a:r>
          </a:p>
          <a:p>
            <a:endParaRPr lang="ru-RU" sz="1600" dirty="0">
              <a:latin typeface="+mj-lt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+mj-lt"/>
                <a:cs typeface="Times New Roman" pitchFamily="18" charset="0"/>
              </a:rPr>
              <a:t>У хозяйки в огороде</a:t>
            </a:r>
          </a:p>
          <a:p>
            <a:pPr algn="ctr"/>
            <a:r>
              <a:rPr lang="ru-RU" sz="1600" dirty="0">
                <a:latin typeface="+mj-lt"/>
                <a:cs typeface="Times New Roman" pitchFamily="18" charset="0"/>
              </a:rPr>
              <a:t>Выросла капуста.</a:t>
            </a:r>
          </a:p>
          <a:p>
            <a:pPr algn="ctr"/>
            <a:r>
              <a:rPr lang="ru-RU" sz="1600" dirty="0">
                <a:latin typeface="+mj-lt"/>
                <a:cs typeface="Times New Roman" pitchFamily="18" charset="0"/>
              </a:rPr>
              <a:t>Соберем ее в корзинку –</a:t>
            </a:r>
          </a:p>
          <a:p>
            <a:pPr algn="ctr"/>
            <a:r>
              <a:rPr lang="ru-RU" sz="1600" dirty="0">
                <a:latin typeface="+mj-lt"/>
                <a:cs typeface="Times New Roman" pitchFamily="18" charset="0"/>
              </a:rPr>
              <a:t>На грядке станет пусто</a:t>
            </a:r>
            <a:r>
              <a:rPr lang="ru-RU" dirty="0">
                <a:latin typeface="+mj-lt"/>
              </a:rPr>
              <a:t>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24" y="1412776"/>
            <a:ext cx="4116015" cy="4104456"/>
          </a:xfrm>
        </p:spPr>
      </p:pic>
    </p:spTree>
    <p:extLst>
      <p:ext uri="{BB962C8B-B14F-4D97-AF65-F5344CB8AC3E}">
        <p14:creationId xmlns:p14="http://schemas.microsoft.com/office/powerpoint/2010/main" val="2663282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/>
              <a:t>«Кто в домике живет?»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dirty="0">
                <a:latin typeface="+mj-lt"/>
              </a:rPr>
              <a:t>Ход игры. На юбке имеется </a:t>
            </a:r>
            <a:r>
              <a:rPr lang="ru-RU" sz="1600" dirty="0" smtClean="0">
                <a:latin typeface="+mj-lt"/>
              </a:rPr>
              <a:t>домики  (карманы).Ребенку </a:t>
            </a:r>
            <a:r>
              <a:rPr lang="ru-RU" sz="1600" dirty="0">
                <a:latin typeface="+mj-lt"/>
              </a:rPr>
              <a:t>предстоит заселить его жильцами (мелкими игрушками</a:t>
            </a:r>
            <a:r>
              <a:rPr lang="ru-RU" sz="1600" dirty="0" smtClean="0">
                <a:latin typeface="+mj-lt"/>
              </a:rPr>
              <a:t>).</a:t>
            </a:r>
          </a:p>
          <a:p>
            <a:endParaRPr lang="ru-RU" sz="1600" dirty="0">
              <a:latin typeface="+mj-lt"/>
            </a:endParaRPr>
          </a:p>
          <a:p>
            <a:pPr algn="ctr"/>
            <a:r>
              <a:rPr lang="ru-RU" sz="1600" dirty="0">
                <a:latin typeface="+mj-lt"/>
              </a:rPr>
              <a:t>Где окошки? А где дом?</a:t>
            </a:r>
          </a:p>
          <a:p>
            <a:pPr algn="ctr"/>
            <a:r>
              <a:rPr lang="ru-RU" sz="1600" dirty="0">
                <a:latin typeface="+mj-lt"/>
              </a:rPr>
              <a:t>Кто же поселился в нём?</a:t>
            </a:r>
          </a:p>
          <a:p>
            <a:pPr algn="ctr"/>
            <a:r>
              <a:rPr lang="ru-RU" sz="1600" dirty="0">
                <a:latin typeface="+mj-lt"/>
              </a:rPr>
              <a:t>Вот собачка, мишка, слон –</a:t>
            </a:r>
          </a:p>
          <a:p>
            <a:pPr algn="ctr"/>
            <a:r>
              <a:rPr lang="ru-RU" sz="1600" dirty="0">
                <a:latin typeface="+mj-lt"/>
              </a:rPr>
              <a:t>Замечательный наш дом.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2045494"/>
            <a:ext cx="5111750" cy="3833812"/>
          </a:xfrm>
        </p:spPr>
      </p:pic>
    </p:spTree>
    <p:extLst>
      <p:ext uri="{BB962C8B-B14F-4D97-AF65-F5344CB8AC3E}">
        <p14:creationId xmlns:p14="http://schemas.microsoft.com/office/powerpoint/2010/main" val="3740618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/>
              <a:t>Актуальность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831704"/>
          </a:xfrm>
        </p:spPr>
        <p:txBody>
          <a:bodyPr>
            <a:normAutofit/>
          </a:bodyPr>
          <a:lstStyle/>
          <a:p>
            <a:r>
              <a:rPr lang="ru-RU" sz="2000" dirty="0"/>
              <a:t>Детский сад – новый период в жизни ребенка. Для него это, прежде всего, первый опыт коллективного общения, новую обстановку незнакомых людей не все дети принимают сразу и без проблем. Большинство из них реагируют на сад плачем. Одни легко входят в группу, но плачут вечером дома, другие – соглашаются идти в детский сад с утра, а перед входом в группу начинают капризничать и плакать. Общеизвестно, степень адаптации ребенка к детскому саду определяет его физическое и психическое здоровье. Резкая смена нового помещения, новых игрушек, новых людей, новых правил жизни – это эмоциональный и информационный стресс.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2400" dirty="0"/>
              <a:t>«Сказка «Репка»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2060848"/>
            <a:ext cx="2743200" cy="4187552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+mj-lt"/>
                <a:cs typeface="Times New Roman" pitchFamily="18" charset="0"/>
              </a:rPr>
              <a:t>Ход игры.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 </a:t>
            </a:r>
            <a:r>
              <a:rPr lang="ru-RU" sz="1600" dirty="0">
                <a:latin typeface="+mj-lt"/>
                <a:cs typeface="Times New Roman" pitchFamily="18" charset="0"/>
              </a:rPr>
              <a:t>Дети вместе с воспитателем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на юбке раскладывают героев  </a:t>
            </a:r>
            <a:r>
              <a:rPr lang="ru-RU" sz="1600" dirty="0">
                <a:latin typeface="+mj-lt"/>
                <a:cs typeface="Times New Roman" pitchFamily="18" charset="0"/>
              </a:rPr>
              <a:t>сказки, используя глаголы (посадил, пошёл, тянуть, прибежала, позвала).</a:t>
            </a:r>
          </a:p>
          <a:p>
            <a:r>
              <a:rPr lang="ru-RU" sz="1600" dirty="0" smtClean="0">
                <a:latin typeface="+mj-lt"/>
                <a:cs typeface="Times New Roman" pitchFamily="18" charset="0"/>
              </a:rPr>
              <a:t> Игра «Кто </a:t>
            </a:r>
            <a:r>
              <a:rPr lang="ru-RU" sz="1600" dirty="0">
                <a:latin typeface="+mj-lt"/>
                <a:cs typeface="Times New Roman" pitchFamily="18" charset="0"/>
              </a:rPr>
              <a:t>сначала, кто потом, кто последний».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 Раскалываю персонажей </a:t>
            </a:r>
            <a:r>
              <a:rPr lang="ru-RU" sz="1600" dirty="0">
                <a:latin typeface="+mj-lt"/>
                <a:cs typeface="Times New Roman" pitchFamily="18" charset="0"/>
              </a:rPr>
              <a:t>сказки по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порядку.</a:t>
            </a:r>
            <a:endParaRPr lang="ru-RU" sz="1600" dirty="0">
              <a:latin typeface="+mj-lt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052736"/>
            <a:ext cx="4896544" cy="3384376"/>
          </a:xfrm>
        </p:spPr>
      </p:pic>
    </p:spTree>
    <p:extLst>
      <p:ext uri="{BB962C8B-B14F-4D97-AF65-F5344CB8AC3E}">
        <p14:creationId xmlns:p14="http://schemas.microsoft.com/office/powerpoint/2010/main" val="883658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«Какой </a:t>
            </a:r>
            <a:r>
              <a:rPr lang="ru-RU" sz="2400" dirty="0"/>
              <a:t>овощ, </a:t>
            </a:r>
            <a:r>
              <a:rPr lang="ru-RU" sz="2400" dirty="0" smtClean="0"/>
              <a:t>фрукт»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988840"/>
            <a:ext cx="2743200" cy="4259560"/>
          </a:xfrm>
        </p:spPr>
        <p:txBody>
          <a:bodyPr/>
          <a:lstStyle/>
          <a:p>
            <a:r>
              <a:rPr lang="ru-RU" sz="1600" dirty="0" smtClean="0">
                <a:latin typeface="+mj-lt"/>
                <a:cs typeface="Times New Roman" pitchFamily="18" charset="0"/>
              </a:rPr>
              <a:t>Ход игры</a:t>
            </a:r>
          </a:p>
          <a:p>
            <a:r>
              <a:rPr lang="ru-RU" sz="1600" dirty="0" smtClean="0">
                <a:latin typeface="+mj-lt"/>
                <a:cs typeface="Times New Roman" pitchFamily="18" charset="0"/>
              </a:rPr>
              <a:t>«Раз</a:t>
            </a:r>
            <a:r>
              <a:rPr lang="ru-RU" sz="1600" dirty="0">
                <a:latin typeface="+mj-lt"/>
                <a:cs typeface="Times New Roman" pitchFamily="18" charset="0"/>
              </a:rPr>
              <a:t>, два, три — фрукт любой бери</a:t>
            </a:r>
            <a:r>
              <a:rPr lang="ru-RU" sz="1600" dirty="0" smtClean="0">
                <a:latin typeface="+mj-lt"/>
                <a:cs typeface="Times New Roman" pitchFamily="18" charset="0"/>
              </a:rPr>
              <a:t>!»</a:t>
            </a:r>
          </a:p>
          <a:p>
            <a:r>
              <a:rPr lang="ru-RU" sz="1600" dirty="0">
                <a:latin typeface="+mj-lt"/>
                <a:cs typeface="Times New Roman" pitchFamily="18" charset="0"/>
              </a:rPr>
              <a:t>Ребенок (дети) «срывает» с дерева фрукт, называет его и «кладет» в корзинку. Так же проводится игра с овощами: «Раз, два, три — овощ любой бери!».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25" y="1676400"/>
            <a:ext cx="3429000" cy="4572000"/>
          </a:xfrm>
        </p:spPr>
      </p:pic>
    </p:spTree>
    <p:extLst>
      <p:ext uri="{BB962C8B-B14F-4D97-AF65-F5344CB8AC3E}">
        <p14:creationId xmlns:p14="http://schemas.microsoft.com/office/powerpoint/2010/main" val="1619678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690512"/>
          </a:xfrm>
        </p:spPr>
        <p:txBody>
          <a:bodyPr/>
          <a:lstStyle/>
          <a:p>
            <a:r>
              <a:rPr lang="ru-RU" sz="2400" dirty="0" smtClean="0"/>
              <a:t>«Чудо- дерево»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2276872"/>
            <a:ext cx="2743200" cy="3971528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+mj-lt"/>
                <a:cs typeface="Times New Roman" pitchFamily="18" charset="0"/>
              </a:rPr>
              <a:t>Цель: Упражнять детей в застегивании , расстегивании , формировать навыки самообслуживания</a:t>
            </a:r>
            <a:r>
              <a:rPr lang="ru-RU" sz="1600" dirty="0" smtClean="0">
                <a:latin typeface="+mj-lt"/>
              </a:rPr>
              <a:t>.</a:t>
            </a:r>
            <a:endParaRPr lang="ru-RU" sz="1600" dirty="0">
              <a:latin typeface="+mj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772816"/>
            <a:ext cx="3960440" cy="3978072"/>
          </a:xfrm>
        </p:spPr>
      </p:pic>
    </p:spTree>
    <p:extLst>
      <p:ext uri="{BB962C8B-B14F-4D97-AF65-F5344CB8AC3E}">
        <p14:creationId xmlns:p14="http://schemas.microsoft.com/office/powerpoint/2010/main" val="23158869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2050552"/>
          </a:xfrm>
        </p:spPr>
        <p:txBody>
          <a:bodyPr/>
          <a:lstStyle/>
          <a:p>
            <a:pPr algn="ctr"/>
            <a:r>
              <a:rPr lang="ru-RU" sz="2400" dirty="0" smtClean="0"/>
              <a:t>«Мини-театр»</a:t>
            </a:r>
            <a:br>
              <a:rPr lang="ru-RU" sz="2400" dirty="0" smtClean="0"/>
            </a:br>
            <a:r>
              <a:rPr lang="ru-RU" sz="2400" dirty="0" smtClean="0"/>
              <a:t>(пальчиковый)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2852936"/>
            <a:ext cx="2743200" cy="339546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Представление  сказки  </a:t>
            </a:r>
          </a:p>
          <a:p>
            <a:pPr algn="ctr"/>
            <a:r>
              <a:rPr lang="ru-RU" sz="1600" dirty="0" smtClean="0">
                <a:latin typeface="+mj-lt"/>
                <a:cs typeface="Times New Roman" pitchFamily="18" charset="0"/>
              </a:rPr>
              <a:t>«Курочка ряба»</a:t>
            </a:r>
            <a:endParaRPr lang="ru-RU" sz="1600" dirty="0">
              <a:latin typeface="+mj-lt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36712"/>
            <a:ext cx="373369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5317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10334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ea typeface="+mn-ea"/>
                <a:cs typeface="+mn-cs"/>
              </a:rPr>
              <a:t>Результаты адаптации</a:t>
            </a: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82269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692696"/>
            <a:ext cx="7772400" cy="1152128"/>
          </a:xfrm>
        </p:spPr>
        <p:txBody>
          <a:bodyPr/>
          <a:lstStyle/>
          <a:p>
            <a:r>
              <a:rPr lang="ru-RU" sz="2400" b="0" dirty="0">
                <a:solidFill>
                  <a:schemeClr val="tx2"/>
                </a:solidFill>
                <a:effectLst/>
                <a:cs typeface="Times New Roman" pitchFamily="18" charset="0"/>
              </a:rPr>
              <a:t>В</a:t>
            </a:r>
            <a:r>
              <a:rPr lang="ru-RU" sz="2400" b="0" dirty="0" smtClean="0">
                <a:solidFill>
                  <a:schemeClr val="tx2"/>
                </a:solidFill>
                <a:effectLst/>
                <a:cs typeface="Times New Roman" pitchFamily="18" charset="0"/>
              </a:rPr>
              <a:t>ывод</a:t>
            </a:r>
            <a:endParaRPr lang="ru-RU" sz="2400" b="0" dirty="0">
              <a:solidFill>
                <a:schemeClr val="tx2"/>
              </a:solidFill>
              <a:effectLst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988840"/>
            <a:ext cx="7772400" cy="396044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+mj-lt"/>
              </a:rPr>
              <a:t>Анализ работы 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>
                <a:latin typeface="+mj-lt"/>
              </a:rPr>
              <a:t>показывает, что процесс </a:t>
            </a:r>
            <a:r>
              <a:rPr lang="ru-RU" sz="2000" dirty="0" smtClean="0">
                <a:latin typeface="+mj-lt"/>
              </a:rPr>
              <a:t>привыкания детей </a:t>
            </a:r>
            <a:r>
              <a:rPr lang="ru-RU" sz="2000" dirty="0">
                <a:latin typeface="+mj-lt"/>
              </a:rPr>
              <a:t>проходит успешно. Степень адаптации, в основном, легкая и средняя</a:t>
            </a:r>
            <a:r>
              <a:rPr lang="ru-RU" sz="2000" dirty="0" smtClean="0">
                <a:latin typeface="+mj-lt"/>
              </a:rPr>
              <a:t>..</a:t>
            </a:r>
            <a:endParaRPr lang="ru-RU" sz="2000" dirty="0">
              <a:latin typeface="+mj-lt"/>
            </a:endParaRPr>
          </a:p>
          <a:p>
            <a:r>
              <a:rPr lang="ru-RU" sz="2000" dirty="0">
                <a:latin typeface="+mj-lt"/>
              </a:rPr>
              <a:t>Это позволяет судить о правильно построенной работе по организации </a:t>
            </a:r>
            <a:r>
              <a:rPr lang="ru-RU" sz="2000" dirty="0" smtClean="0">
                <a:latin typeface="+mj-lt"/>
              </a:rPr>
              <a:t>и проведению </a:t>
            </a:r>
            <a:r>
              <a:rPr lang="ru-RU" sz="2000" dirty="0">
                <a:latin typeface="+mj-lt"/>
              </a:rPr>
              <a:t>адаптации детей к условиям детского сада</a:t>
            </a:r>
            <a:r>
              <a:rPr lang="ru-RU" sz="2000" dirty="0" smtClean="0">
                <a:latin typeface="+mj-lt"/>
              </a:rPr>
              <a:t>. В </a:t>
            </a:r>
            <a:r>
              <a:rPr lang="ru-RU" sz="2000" dirty="0">
                <a:latin typeface="+mj-lt"/>
              </a:rPr>
              <a:t>дальнейшем  планирую </a:t>
            </a:r>
            <a:r>
              <a:rPr lang="ru-RU" sz="2000" dirty="0" smtClean="0">
                <a:latin typeface="+mj-lt"/>
              </a:rPr>
              <a:t>работу в этом</a:t>
            </a:r>
            <a:endParaRPr lang="ru-RU" sz="2000" dirty="0">
              <a:latin typeface="+mj-lt"/>
            </a:endParaRPr>
          </a:p>
          <a:p>
            <a:r>
              <a:rPr lang="ru-RU" sz="2000" dirty="0">
                <a:latin typeface="+mj-lt"/>
              </a:rPr>
              <a:t>направлении, тем самым, способствуя более быстрому и безболезненному привыканию детей к детскому саду.</a:t>
            </a:r>
            <a:endParaRPr lang="ru-RU" sz="2000" dirty="0" smtClean="0">
              <a:latin typeface="+mj-lt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383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Рекомендации родителям, на период</a:t>
            </a:r>
            <a:br>
              <a:rPr lang="ru-RU" sz="2400" dirty="0"/>
            </a:br>
            <a:r>
              <a:rPr lang="ru-RU" sz="2400" dirty="0"/>
              <a:t>адаптации </a:t>
            </a:r>
            <a:r>
              <a:rPr lang="ru-RU" sz="2400" dirty="0" smtClean="0"/>
              <a:t>ребенка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>
                <a:solidFill>
                  <a:srgbClr val="000000"/>
                </a:solidFill>
                <a:latin typeface="+mj-lt"/>
              </a:rPr>
              <a:t>Привести домашний режим в соответствие с </a:t>
            </a: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режимом группы</a:t>
            </a:r>
            <a:r>
              <a:rPr lang="ru-RU" sz="2400" dirty="0">
                <a:solidFill>
                  <a:srgbClr val="000000"/>
                </a:solidFill>
                <a:latin typeface="+mj-lt"/>
              </a:rPr>
              <a:t>;</a:t>
            </a:r>
          </a:p>
          <a:p>
            <a:r>
              <a:rPr lang="ru-RU" sz="2400" dirty="0">
                <a:solidFill>
                  <a:srgbClr val="000000"/>
                </a:solidFill>
                <a:latin typeface="+mj-lt"/>
              </a:rPr>
              <a:t>Расширять ориентировку ребенка в ближайшем окружении:</a:t>
            </a:r>
          </a:p>
          <a:p>
            <a:r>
              <a:rPr lang="ru-RU" sz="2400" dirty="0">
                <a:solidFill>
                  <a:srgbClr val="000000"/>
                </a:solidFill>
                <a:latin typeface="+mj-lt"/>
              </a:rPr>
              <a:t>П</a:t>
            </a: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осещать </a:t>
            </a:r>
            <a:r>
              <a:rPr lang="ru-RU" sz="2400" dirty="0">
                <a:solidFill>
                  <a:srgbClr val="000000"/>
                </a:solidFill>
                <a:latin typeface="+mj-lt"/>
              </a:rPr>
              <a:t>детские площадки, ходить в гости к товарищу </a:t>
            </a: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по играм </a:t>
            </a:r>
            <a:r>
              <a:rPr lang="ru-RU" sz="2400" dirty="0">
                <a:solidFill>
                  <a:srgbClr val="000000"/>
                </a:solidFill>
                <a:latin typeface="+mj-lt"/>
              </a:rPr>
              <a:t>в песочнице, оставаться ночевать у бабушки и т. п.;</a:t>
            </a:r>
          </a:p>
          <a:p>
            <a:r>
              <a:rPr lang="ru-RU" sz="2400" dirty="0">
                <a:solidFill>
                  <a:srgbClr val="000000"/>
                </a:solidFill>
                <a:latin typeface="+mj-lt"/>
              </a:rPr>
              <a:t>Приучать ребенка к самостоятельности при самообслуживании;</a:t>
            </a:r>
          </a:p>
          <a:p>
            <a:r>
              <a:rPr lang="ru-RU" sz="2400" dirty="0">
                <a:solidFill>
                  <a:srgbClr val="000000"/>
                </a:solidFill>
                <a:latin typeface="+mj-lt"/>
              </a:rPr>
              <a:t>Все время объяснять ребенку, что он для вас, как прежде, дорог и любим;</a:t>
            </a:r>
          </a:p>
          <a:p>
            <a:r>
              <a:rPr lang="ru-RU" sz="2400" dirty="0">
                <a:solidFill>
                  <a:srgbClr val="000000"/>
                </a:solidFill>
                <a:latin typeface="+mj-lt"/>
              </a:rPr>
              <a:t>Не оставлять его в дошкольном коллективе на целый день, </a:t>
            </a: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как можно </a:t>
            </a:r>
            <a:r>
              <a:rPr lang="ru-RU" sz="2400" dirty="0">
                <a:solidFill>
                  <a:srgbClr val="000000"/>
                </a:solidFill>
                <a:latin typeface="+mj-lt"/>
              </a:rPr>
              <a:t>раньше забирать детей домой;</a:t>
            </a:r>
          </a:p>
          <a:p>
            <a:r>
              <a:rPr lang="ru-RU" sz="2400" dirty="0">
                <a:solidFill>
                  <a:srgbClr val="000000"/>
                </a:solidFill>
                <a:latin typeface="+mj-lt"/>
              </a:rPr>
              <a:t>Как можно раньше сообщить врачу и воспитателям </a:t>
            </a: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о личностных </a:t>
            </a:r>
            <a:r>
              <a:rPr lang="ru-RU" sz="2400" dirty="0">
                <a:solidFill>
                  <a:srgbClr val="000000"/>
                </a:solidFill>
                <a:latin typeface="+mj-lt"/>
              </a:rPr>
              <a:t>особенностях малыша;</a:t>
            </a:r>
          </a:p>
          <a:p>
            <a:r>
              <a:rPr lang="ru-RU" sz="2400" dirty="0">
                <a:solidFill>
                  <a:srgbClr val="000000"/>
                </a:solidFill>
                <a:latin typeface="+mj-lt"/>
              </a:rPr>
              <a:t>Будьте внимательны к ребенку, заботливы и терпеливы.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33206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692696"/>
            <a:ext cx="8064896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Список использованной литературы: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Портянова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 О. С. Организация работы воспитателя в период адаптации детей к ДОУ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Электронный ресурс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./ </a:t>
            </a: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О.С.Портянова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.- Режим доступа: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https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://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www.maam.ru</a:t>
            </a:r>
            <a:endParaRPr lang="ru-RU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latin typeface="+mj-lt"/>
                <a:cs typeface="Times New Roman" panose="02020603050405020304" pitchFamily="18" charset="0"/>
              </a:rPr>
              <a:t>Кознова Н. Использование нетрадиционных методов и приемов при адаптации в </a:t>
            </a: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доу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 детей раннего возраста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Электронный ресурс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./ Н. Кознова.- Режим доступа: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https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://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www.maam.ru</a:t>
            </a:r>
            <a:endParaRPr lang="ru-RU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Логунова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 Е. С. Эмоциональный комфорт детей в период адаптации. Педагогическая мастерская. Открытый урок. Первое сентября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Электронный ресурс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./ Е.С. </a:t>
            </a: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Логунова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.- Режим доступа: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http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://открытый </a:t>
            </a: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урок.рф</a:t>
            </a:r>
            <a:endParaRPr lang="ru-RU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Чернецкая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 И.И. Игровая деятельность в период адаптации в детском саду. Государственное учреждение образования «Ясли-сад </a:t>
            </a: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агрогородка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 Индура»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Электронный ресурс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./ И.И. </a:t>
            </a: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Чернецкая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.- Режим доступа: 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https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://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ddu-indura.by</a:t>
            </a:r>
          </a:p>
          <a:p>
            <a:pPr marL="342900" indent="-342900">
              <a:buFont typeface="+mj-lt"/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0406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533400" y="764704"/>
            <a:ext cx="7851648" cy="2435696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Опыт работы по адаптации детей раннего</a:t>
            </a:r>
            <a:br>
              <a:rPr lang="ru-RU" sz="24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возраста к условиям дошкольного</a:t>
            </a:r>
            <a:br>
              <a:rPr lang="ru-RU" sz="24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образовательного </a:t>
            </a:r>
            <a:r>
              <a:rPr lang="ru-RU" sz="2400" b="0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учреждения</a:t>
            </a:r>
            <a:r>
              <a:rPr lang="ru-RU" sz="2400" b="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533400" y="4293096"/>
            <a:ext cx="7854696" cy="1584176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Подготовила презентацию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оспитатель первой категории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Урсаева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Марина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Дмитриевна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МБДОУ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«ДС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413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г.Челябинска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192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72784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Что такое адаптация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457200" y="2813446"/>
            <a:ext cx="8229600" cy="3511153"/>
          </a:xfrm>
        </p:spPr>
        <p:txBody>
          <a:bodyPr/>
          <a:lstStyle/>
          <a:p>
            <a:r>
              <a:rPr lang="ru-RU" sz="2000" dirty="0"/>
              <a:t>Адаптация- это процесс приспосабливания, привыкания к </a:t>
            </a:r>
            <a:r>
              <a:rPr lang="ru-RU" sz="2000" dirty="0" smtClean="0"/>
              <a:t>новым условиям </a:t>
            </a:r>
            <a:r>
              <a:rPr lang="ru-RU" sz="2000" dirty="0"/>
              <a:t>и новой обстановке. Детям очень не легко дается начало посещения детского сада. Вся жизнь кардинальным образом перестраивается.</a:t>
            </a:r>
          </a:p>
          <a:p>
            <a:r>
              <a:rPr lang="ru-RU" sz="2000" dirty="0"/>
              <a:t>Адаптационный период к новым условиям у каждого ребенка протекает по-разному. В среднем он занимает от 2 до 6 недель. Выделяют три степени адаптации: легкую, средней тяжести </a:t>
            </a:r>
            <a:r>
              <a:rPr lang="ru-RU" sz="2000" dirty="0" smtClean="0"/>
              <a:t>и тяжелую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6087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632244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Цель моей работы: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389120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sz="2000" dirty="0"/>
              <a:t>Создать благоприятные условия в группе для успешной адаптации детей к условиям детского сада. </a:t>
            </a:r>
          </a:p>
          <a:p>
            <a:pPr algn="ctr">
              <a:buNone/>
            </a:pPr>
            <a:r>
              <a:rPr lang="ru-RU" sz="2000" dirty="0"/>
              <a:t>Задачи: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. Познакомить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родителей с особенностями привыкания детей и условиями режима в детском саду.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Создать</a:t>
            </a:r>
            <a:r>
              <a:rPr lang="ru-RU" sz="2000" dirty="0" smtClean="0"/>
              <a:t> </a:t>
            </a:r>
            <a:r>
              <a:rPr lang="ru-RU" sz="2000" dirty="0"/>
              <a:t>эмоционально благоприятные условия для легкой адаптации детей к ДОУ.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Сформировать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у ребенка положительное отношение к    детскому саду, сверстникам.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/>
              <a:t>РАБОТА  С РОДИТЕЛЯМИ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Буклеты</a:t>
            </a:r>
          </a:p>
          <a:p>
            <a:r>
              <a:rPr lang="ru-RU" sz="2000" dirty="0"/>
              <a:t>Рекомендации</a:t>
            </a:r>
          </a:p>
          <a:p>
            <a:r>
              <a:rPr lang="ru-RU" sz="2000" dirty="0"/>
              <a:t>Анкетирование</a:t>
            </a:r>
          </a:p>
          <a:p>
            <a:r>
              <a:rPr lang="ru-RU" sz="2000" dirty="0"/>
              <a:t>Информационные стенды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9" r="6059"/>
          <a:stretch>
            <a:fillRect/>
          </a:stretch>
        </p:blipFill>
        <p:spPr>
          <a:xfrm rot="420000">
            <a:off x="3558641" y="1203973"/>
            <a:ext cx="4617720" cy="2736412"/>
          </a:xfrm>
        </p:spPr>
      </p:pic>
    </p:spTree>
    <p:extLst>
      <p:ext uri="{BB962C8B-B14F-4D97-AF65-F5344CB8AC3E}">
        <p14:creationId xmlns:p14="http://schemas.microsoft.com/office/powerpoint/2010/main" val="632778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/>
              <a:t>АНКЕТИРОВАНИЕ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047728"/>
          </a:xfrm>
        </p:spPr>
        <p:txBody>
          <a:bodyPr>
            <a:normAutofit/>
          </a:bodyPr>
          <a:lstStyle/>
          <a:p>
            <a:r>
              <a:rPr lang="ru-RU" sz="2000" dirty="0"/>
              <a:t>40% родителей считают важным в период адаптации научить ребёнка играть с другими детьми, </a:t>
            </a:r>
          </a:p>
          <a:p>
            <a:r>
              <a:rPr lang="ru-RU" sz="2000" dirty="0"/>
              <a:t>социально адаптироваться, общаться со сверстниками и взрослыми, </a:t>
            </a:r>
            <a:r>
              <a:rPr lang="ru-RU" sz="2000" dirty="0" smtClean="0"/>
              <a:t>научиться </a:t>
            </a:r>
            <a:r>
              <a:rPr lang="ru-RU" sz="2000" dirty="0"/>
              <a:t>самостоятельности</a:t>
            </a:r>
          </a:p>
          <a:p>
            <a:endParaRPr lang="ru-RU" sz="2000" dirty="0"/>
          </a:p>
          <a:p>
            <a:r>
              <a:rPr lang="ru-RU" sz="2000" dirty="0"/>
              <a:t>36% родителей придают большое значение </a:t>
            </a:r>
            <a:r>
              <a:rPr lang="ru-RU" sz="2000" dirty="0" smtClean="0"/>
              <a:t>в период </a:t>
            </a:r>
            <a:r>
              <a:rPr lang="ru-RU" sz="2000" dirty="0"/>
              <a:t>адаптации качеству уходу за ребенком, а так </a:t>
            </a:r>
            <a:r>
              <a:rPr lang="ru-RU" sz="2000" dirty="0" smtClean="0"/>
              <a:t>же соблюдению </a:t>
            </a:r>
            <a:r>
              <a:rPr lang="ru-RU" sz="2000" dirty="0"/>
              <a:t>режима</a:t>
            </a:r>
          </a:p>
          <a:p>
            <a:endParaRPr lang="ru-RU" sz="2000" dirty="0"/>
          </a:p>
          <a:p>
            <a:r>
              <a:rPr lang="ru-RU" sz="2000" dirty="0"/>
              <a:t>24% - дети засыпают самостоятельно и имеют избирательный аппетит</a:t>
            </a:r>
          </a:p>
        </p:txBody>
      </p:sp>
    </p:spTree>
    <p:extLst>
      <p:ext uri="{BB962C8B-B14F-4D97-AF65-F5344CB8AC3E}">
        <p14:creationId xmlns:p14="http://schemas.microsoft.com/office/powerpoint/2010/main" val="3005225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7772400" cy="528088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>
                <a:solidFill>
                  <a:schemeClr val="tx2"/>
                </a:solidFill>
                <a:effectLst/>
              </a:rPr>
              <a:t>Работа с детьми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9552" y="1412776"/>
            <a:ext cx="7772400" cy="1080120"/>
          </a:xfrm>
        </p:spPr>
        <p:txBody>
          <a:bodyPr>
            <a:normAutofit/>
          </a:bodyPr>
          <a:lstStyle/>
          <a:p>
            <a:r>
              <a:rPr lang="ru-RU" sz="2000" dirty="0"/>
              <a:t>Ребенку очень хочется чтобы мама всегда была рядом. Поэтому у нас в группе имеется « Семейный» альбом с фотографиями</a:t>
            </a:r>
            <a:r>
              <a:rPr lang="en-US" sz="2000" dirty="0"/>
              <a:t> </a:t>
            </a:r>
            <a:r>
              <a:rPr lang="ru-RU" sz="2000" dirty="0"/>
              <a:t> детей группы и родителей.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2492896"/>
            <a:ext cx="3456384" cy="3240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492896"/>
            <a:ext cx="3168352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600" y="692697"/>
            <a:ext cx="2212848" cy="64807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Змейка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09600" y="1268760"/>
            <a:ext cx="2209800" cy="3739345"/>
          </a:xfrm>
        </p:spPr>
        <p:txBody>
          <a:bodyPr>
            <a:noAutofit/>
          </a:bodyPr>
          <a:lstStyle/>
          <a:p>
            <a:r>
              <a:rPr lang="ru-RU" sz="1800" dirty="0"/>
              <a:t>В нашей группе живет Очаровательная змейка. Мы используем ее для проведения бодрящей гимнастики, утренней гимнастики и разнообразных игр. Дети с удовольствием выполняют разные упражнения и бережно относятся к « змейке»</a:t>
            </a:r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82" b="18082"/>
          <a:stretch>
            <a:fillRect/>
          </a:stretch>
        </p:blipFill>
        <p:spPr/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700" dirty="0"/>
              <a:t>Игры со «змейкой»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467544" y="1844824"/>
            <a:ext cx="4040188" cy="659352"/>
          </a:xfrm>
        </p:spPr>
        <p:txBody>
          <a:bodyPr/>
          <a:lstStyle/>
          <a:p>
            <a:pPr algn="ctr"/>
            <a:r>
              <a:rPr lang="ru-RU" sz="2000" b="0" dirty="0"/>
              <a:t>«Ручеек»- перешагивание через </a:t>
            </a:r>
            <a:endParaRPr lang="ru-RU" sz="2000" b="0" dirty="0" smtClean="0"/>
          </a:p>
          <a:p>
            <a:pPr algn="ctr"/>
            <a:r>
              <a:rPr lang="ru-RU" sz="2000" b="0" dirty="0" smtClean="0"/>
              <a:t>«змейку</a:t>
            </a:r>
            <a:r>
              <a:rPr lang="ru-RU" sz="2000" b="0" dirty="0"/>
              <a:t>»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sz="2000" b="0" dirty="0"/>
              <a:t>«Попади в кольцо»</a:t>
            </a:r>
          </a:p>
          <a:p>
            <a:endParaRPr lang="ru-RU" dirty="0"/>
          </a:p>
        </p:txBody>
      </p:sp>
      <p:pic>
        <p:nvPicPr>
          <p:cNvPr id="16" name="Объект 15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7" y="2514600"/>
            <a:ext cx="3846513" cy="3846513"/>
          </a:xfrm>
        </p:spPr>
      </p:pic>
      <p:pic>
        <p:nvPicPr>
          <p:cNvPr id="17" name="Объект 16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656" y="2514600"/>
            <a:ext cx="3846513" cy="3846513"/>
          </a:xfrm>
        </p:spPr>
      </p:pic>
    </p:spTree>
    <p:extLst>
      <p:ext uri="{BB962C8B-B14F-4D97-AF65-F5344CB8AC3E}">
        <p14:creationId xmlns:p14="http://schemas.microsoft.com/office/powerpoint/2010/main" val="3274746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5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5246</TotalTime>
  <Words>1222</Words>
  <Application>Microsoft Office PowerPoint</Application>
  <PresentationFormat>Экран (4:3)</PresentationFormat>
  <Paragraphs>110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Constantia</vt:lpstr>
      <vt:lpstr>Times New Roman</vt:lpstr>
      <vt:lpstr>Wingdings 2</vt:lpstr>
      <vt:lpstr>Поток</vt:lpstr>
      <vt:lpstr>Опыт работы по адаптации детей раннего возраста к условиям дошкольного образовательного учреждения </vt:lpstr>
      <vt:lpstr>Актуальность</vt:lpstr>
      <vt:lpstr>Что такое адаптация </vt:lpstr>
      <vt:lpstr>Цель моей работы:</vt:lpstr>
      <vt:lpstr>РАБОТА  С РОДИТЕЛЯМИ</vt:lpstr>
      <vt:lpstr>АНКЕТИРОВАНИЕ</vt:lpstr>
      <vt:lpstr>Работа с детьми</vt:lpstr>
      <vt:lpstr>Змейка</vt:lpstr>
      <vt:lpstr>  Игры со «змейкой»</vt:lpstr>
      <vt:lpstr>Игры со «змейкой»</vt:lpstr>
      <vt:lpstr>Презентация PowerPoint</vt:lpstr>
      <vt:lpstr>Игры с мыльными пузырями</vt:lpstr>
      <vt:lpstr>Презентация PowerPoint</vt:lpstr>
      <vt:lpstr>Презентация PowerPoint</vt:lpstr>
      <vt:lpstr>С помощью фольклора легко установить контакт с ребенком. Ласковый говорок, прибауток, потешек, вызывает у него радость, побуждает познавательную активность. Маленькие песенки – потешки помогают в проведении режимных моментов</vt:lpstr>
      <vt:lpstr>В связи с вышеизложенным, предлагаю, наряду с традиционными приемами, использование методического пособия « Адаптационно-дидактическая юбка», которое, считаю, способствует созданию условий для успешной адаптации ребенка к условиям ДОУ.</vt:lpstr>
      <vt:lpstr>«Тучка , тучка ты не плачь» </vt:lpstr>
      <vt:lpstr>«Веселый огород»</vt:lpstr>
      <vt:lpstr>«Кто в домике живет?»</vt:lpstr>
      <vt:lpstr> «Сказка «Репка»</vt:lpstr>
      <vt:lpstr>«Какой овощ, фрукт»</vt:lpstr>
      <vt:lpstr>«Чудо- дерево»</vt:lpstr>
      <vt:lpstr>«Мини-театр» (пальчиковый)</vt:lpstr>
      <vt:lpstr>Результаты адаптации</vt:lpstr>
      <vt:lpstr>Вывод</vt:lpstr>
      <vt:lpstr>Рекомендации родителям, на период адаптации ребенка</vt:lpstr>
      <vt:lpstr>Презентация PowerPoint</vt:lpstr>
      <vt:lpstr>Опыт работы по адаптации детей раннего возраста к условиям дошкольного образовательного учреждения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Адаптация детей к детскому саду</dc:title>
  <dc:creator>Анна З</dc:creator>
  <cp:lastModifiedBy>Пользователь</cp:lastModifiedBy>
  <cp:revision>432</cp:revision>
  <dcterms:modified xsi:type="dcterms:W3CDTF">2023-10-16T15:40:09Z</dcterms:modified>
</cp:coreProperties>
</file>