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62" r:id="rId4"/>
    <p:sldId id="263" r:id="rId5"/>
    <p:sldId id="264" r:id="rId6"/>
    <p:sldId id="265" r:id="rId7"/>
    <p:sldId id="266" r:id="rId8"/>
    <p:sldId id="267" r:id="rId9"/>
    <p:sldId id="271" r:id="rId10"/>
    <p:sldId id="273" r:id="rId11"/>
    <p:sldId id="280" r:id="rId12"/>
    <p:sldId id="274" r:id="rId13"/>
    <p:sldId id="284" r:id="rId14"/>
    <p:sldId id="286" r:id="rId15"/>
    <p:sldId id="259" r:id="rId16"/>
    <p:sldId id="258" r:id="rId17"/>
    <p:sldId id="285" r:id="rId18"/>
    <p:sldId id="26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EAF4"/>
    <a:srgbClr val="B9EBFF"/>
    <a:srgbClr val="ABE7FF"/>
    <a:srgbClr val="29C2FF"/>
    <a:srgbClr val="69D4FF"/>
    <a:srgbClr val="76B5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429" autoAdjust="0"/>
  </p:normalViewPr>
  <p:slideViewPr>
    <p:cSldViewPr>
      <p:cViewPr>
        <p:scale>
          <a:sx n="90" d="100"/>
          <a:sy n="90" d="100"/>
        </p:scale>
        <p:origin x="-1032" y="-4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014C0C-BCAE-4838-B59D-C804B50C7770}" type="datetimeFigureOut">
              <a:rPr lang="ru-RU" smtClean="0"/>
              <a:t>01.08.2017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F0E700-B956-44A1-9B40-F4737C98BC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197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Комментарии</a:t>
            </a:r>
          </a:p>
          <a:p>
            <a:r>
              <a:rPr lang="ru-RU" dirty="0" smtClean="0"/>
              <a:t>Под ФЗ расположены кнопки-переходы на соответствующие статьи закона (можно выбрать статьи для рассмотрения), кнопка «вправо» - закончить</a:t>
            </a:r>
          </a:p>
          <a:p>
            <a:r>
              <a:rPr lang="ru-RU" dirty="0" smtClean="0"/>
              <a:t>Также все статьи подряд можно просмотреть привычным способом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FECA0-DFA1-4E18-85FE-2D20D1716687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72751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FECA0-DFA1-4E18-85FE-2D20D1716687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72751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FECA0-DFA1-4E18-85FE-2D20D1716687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72751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FECA0-DFA1-4E18-85FE-2D20D1716687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72751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FECA0-DFA1-4E18-85FE-2D20D1716687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72751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FECA0-DFA1-4E18-85FE-2D20D1716687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72751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FECA0-DFA1-4E18-85FE-2D20D1716687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72751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Комментарии</a:t>
            </a:r>
          </a:p>
          <a:p>
            <a:r>
              <a:rPr lang="ru-RU" dirty="0" smtClean="0"/>
              <a:t>Определение. ГОСТ Р 50922–2006 «Защита информации. Основные термины и определения».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FECA0-DFA1-4E18-85FE-2D20D1716687}" type="slidenum">
              <a:rPr lang="ru-RU" smtClean="0"/>
              <a:pPr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72751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Комментарии</a:t>
            </a:r>
          </a:p>
          <a:p>
            <a:r>
              <a:rPr lang="ru-RU" dirty="0" smtClean="0"/>
              <a:t>Информация с сайта </a:t>
            </a:r>
            <a:r>
              <a:rPr lang="en-US" dirty="0" smtClean="0"/>
              <a:t>http://www.calend.ru/holidays/0/0/1607/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0E700-B956-44A1-9B40-F4737C98BC99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756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>
          <a:xfrm>
            <a:off x="2155222" y="0"/>
            <a:ext cx="7020000" cy="6858000"/>
          </a:xfrm>
          <a:prstGeom prst="rect">
            <a:avLst/>
          </a:prstGeom>
          <a:solidFill>
            <a:srgbClr val="00B0F0"/>
          </a:solidFill>
          <a:ln w="31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2155708" y="2285992"/>
            <a:ext cx="7020000" cy="180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214546" y="857233"/>
            <a:ext cx="6572296" cy="3214709"/>
          </a:xfrm>
        </p:spPr>
        <p:txBody>
          <a:bodyPr anchor="b" anchorCtr="0">
            <a:normAutofit/>
          </a:bodyPr>
          <a:lstStyle>
            <a:lvl1pPr algn="l">
              <a:defRPr sz="40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2214546" y="4214818"/>
            <a:ext cx="6572296" cy="1643074"/>
          </a:xfrm>
        </p:spPr>
        <p:txBody>
          <a:bodyPr>
            <a:normAutofit/>
          </a:bodyPr>
          <a:lstStyle>
            <a:lvl1pPr marL="0" indent="0" algn="l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0" y="6000768"/>
            <a:ext cx="2071670" cy="61555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400" b="1" cap="none" spc="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  <a:t>11 класс</a:t>
            </a:r>
            <a:endParaRPr lang="ru-RU" sz="3400" b="1" cap="none" spc="0" dirty="0">
              <a:ln>
                <a:solidFill>
                  <a:srgbClr val="0070C0"/>
                </a:solidFill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6572264" y="214290"/>
            <a:ext cx="2214578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2400" b="0" cap="none" spc="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Информатика</a:t>
            </a:r>
            <a:endParaRPr lang="ru-RU" sz="2400" b="0" cap="none" spc="0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C:\Ирина\фото\Выпускной\логотип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5929330"/>
            <a:ext cx="2075784" cy="678995"/>
          </a:xfrm>
          <a:prstGeom prst="rect">
            <a:avLst/>
          </a:prstGeom>
          <a:noFill/>
        </p:spPr>
      </p:pic>
      <p:pic>
        <p:nvPicPr>
          <p:cNvPr id="4" name="Picture 2" descr="D:\Documents and Settings\Администратор.HOME-FDD52612A3\Рабочий стол\Ирина_Раб стол\10 Презентации для Босовой\11 класс\11кл_лого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48" y="2285992"/>
            <a:ext cx="2158571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3253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" name="Объект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3900" y="150790"/>
            <a:ext cx="810838" cy="816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22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170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 userDrawn="1"/>
        </p:nvSpPr>
        <p:spPr>
          <a:xfrm>
            <a:off x="2071670" y="2285992"/>
            <a:ext cx="7072330" cy="180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071670" y="857233"/>
            <a:ext cx="6715172" cy="3214709"/>
          </a:xfrm>
        </p:spPr>
        <p:txBody>
          <a:bodyPr anchor="b" anchorCtr="0">
            <a:normAutofit/>
          </a:bodyPr>
          <a:lstStyle>
            <a:lvl1pPr algn="l">
              <a:defRPr sz="40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2071670" y="4214818"/>
            <a:ext cx="6715172" cy="1643074"/>
          </a:xfrm>
        </p:spPr>
        <p:txBody>
          <a:bodyPr>
            <a:normAutofit/>
          </a:bodyPr>
          <a:lstStyle>
            <a:lvl1pPr marL="0" indent="0" algn="l">
              <a:buNone/>
              <a:defRPr sz="2000" b="1">
                <a:solidFill>
                  <a:srgbClr val="0070C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0" y="2285992"/>
            <a:ext cx="2071670" cy="1800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9065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dirty="0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0"/>
            <a:ext cx="9144000" cy="92867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0" y="5910280"/>
            <a:ext cx="9144000" cy="50006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071546"/>
            <a:ext cx="8352928" cy="4643470"/>
          </a:xfrm>
        </p:spPr>
        <p:txBody>
          <a:bodyPr>
            <a:noAutofit/>
          </a:bodyPr>
          <a:lstStyle>
            <a:lvl1pPr>
              <a:buFont typeface="Arial" pitchFamily="34" charset="0"/>
              <a:buNone/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2050" name="Picture 2" descr="C:\Documents and Settings\Администратор.HOME-FDD52612A3\Рабочий стол\земля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5715016"/>
            <a:ext cx="862841" cy="857256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 userDrawn="1"/>
        </p:nvSpPr>
        <p:spPr>
          <a:xfrm>
            <a:off x="539552" y="260648"/>
            <a:ext cx="8352928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dirty="0" smtClean="0"/>
              <a:t>Самое главное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258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dirty="0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0"/>
            <a:ext cx="9144000" cy="92867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0" y="5910280"/>
            <a:ext cx="9144000" cy="50006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071546"/>
            <a:ext cx="8352928" cy="4643470"/>
          </a:xfrm>
        </p:spPr>
        <p:txBody>
          <a:bodyPr>
            <a:noAutofit/>
          </a:bodyPr>
          <a:lstStyle>
            <a:lvl1pPr marL="342900" indent="-342900">
              <a:buFont typeface="Wingdings" pitchFamily="2" charset="2"/>
              <a:buChar char="§"/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2050" name="Picture 2" descr="C:\Documents and Settings\Администратор.HOME-FDD52612A3\Рабочий стол\земля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5715016"/>
            <a:ext cx="862841" cy="857256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 userDrawn="1"/>
        </p:nvSpPr>
        <p:spPr>
          <a:xfrm>
            <a:off x="539552" y="260648"/>
            <a:ext cx="8352928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dirty="0" smtClean="0"/>
              <a:t>Ключевые слова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1857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0"/>
            <a:ext cx="9144000" cy="92867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0" y="5910280"/>
            <a:ext cx="9144000" cy="50006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352928" cy="562074"/>
          </a:xfrm>
        </p:spPr>
        <p:txBody>
          <a:bodyPr/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071546"/>
            <a:ext cx="8352928" cy="4643470"/>
          </a:xfrm>
        </p:spPr>
        <p:txBody>
          <a:bodyPr>
            <a:normAutofit/>
          </a:bodyPr>
          <a:lstStyle>
            <a:lvl1pPr>
              <a:buFont typeface="Arial" pitchFamily="34" charset="0"/>
              <a:buNone/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2050" name="Picture 2" descr="C:\Documents and Settings\Администратор.HOME-FDD52612A3\Рабочий стол\земля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5715016"/>
            <a:ext cx="862841" cy="8572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596417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604448" cy="562074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4310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980728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9552" y="1620490"/>
            <a:ext cx="4040188" cy="483284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88472" y="980728"/>
            <a:ext cx="4032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88472" y="1620490"/>
            <a:ext cx="4032000" cy="483284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588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438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Овал 5"/>
          <p:cNvSpPr/>
          <p:nvPr userDrawn="1"/>
        </p:nvSpPr>
        <p:spPr>
          <a:xfrm>
            <a:off x="8192129" y="202067"/>
            <a:ext cx="714380" cy="71438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?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506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280920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052736"/>
            <a:ext cx="8280920" cy="54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TextBox 3"/>
          <p:cNvSpPr txBox="1"/>
          <p:nvPr userDrawn="1"/>
        </p:nvSpPr>
        <p:spPr>
          <a:xfrm>
            <a:off x="642910" y="0"/>
            <a:ext cx="700120" cy="107722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00" dirty="0" smtClean="0">
                <a:solidFill>
                  <a:schemeClr val="bg1"/>
                </a:solidFill>
              </a:rPr>
              <a:t>МК</a:t>
            </a:r>
            <a:endParaRPr lang="ru-RU" sz="1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0" y="0"/>
            <a:ext cx="357158" cy="685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0" y="2285992"/>
            <a:ext cx="357158" cy="180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1615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5" r:id="rId3"/>
    <p:sldLayoutId id="2147483664" r:id="rId4"/>
    <p:sldLayoutId id="2147483662" r:id="rId5"/>
    <p:sldLayoutId id="2147483650" r:id="rId6"/>
    <p:sldLayoutId id="2147483653" r:id="rId7"/>
    <p:sldLayoutId id="2147483654" r:id="rId8"/>
    <p:sldLayoutId id="2147483666" r:id="rId9"/>
    <p:sldLayoutId id="2147483663" r:id="rId10"/>
    <p:sldLayoutId id="21474836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slide" Target="slide4.xml"/><Relationship Id="rId5" Type="http://schemas.openxmlformats.org/officeDocument/2006/relationships/slide" Target="slide3.xml"/><Relationship Id="rId10" Type="http://schemas.openxmlformats.org/officeDocument/2006/relationships/slide" Target="slide8.xml"/><Relationship Id="rId4" Type="http://schemas.openxmlformats.org/officeDocument/2006/relationships/image" Target="../media/image6.jpeg"/><Relationship Id="rId9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slide" Target="slide4.xml"/><Relationship Id="rId5" Type="http://schemas.openxmlformats.org/officeDocument/2006/relationships/slide" Target="slide3.xml"/><Relationship Id="rId10" Type="http://schemas.openxmlformats.org/officeDocument/2006/relationships/slide" Target="slide8.xml"/><Relationship Id="rId4" Type="http://schemas.openxmlformats.org/officeDocument/2006/relationships/image" Target="../media/image6.jpeg"/><Relationship Id="rId9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slide" Target="slide4.xml"/><Relationship Id="rId5" Type="http://schemas.openxmlformats.org/officeDocument/2006/relationships/slide" Target="slide3.xml"/><Relationship Id="rId10" Type="http://schemas.openxmlformats.org/officeDocument/2006/relationships/slide" Target="slide8.xml"/><Relationship Id="rId4" Type="http://schemas.openxmlformats.org/officeDocument/2006/relationships/image" Target="../media/image6.jpeg"/><Relationship Id="rId9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slide" Target="slide4.xml"/><Relationship Id="rId5" Type="http://schemas.openxmlformats.org/officeDocument/2006/relationships/slide" Target="slide3.xml"/><Relationship Id="rId10" Type="http://schemas.openxmlformats.org/officeDocument/2006/relationships/slide" Target="slide8.xml"/><Relationship Id="rId4" Type="http://schemas.openxmlformats.org/officeDocument/2006/relationships/image" Target="../media/image6.jpeg"/><Relationship Id="rId9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slide" Target="slide4.xml"/><Relationship Id="rId5" Type="http://schemas.openxmlformats.org/officeDocument/2006/relationships/slide" Target="slide3.xml"/><Relationship Id="rId10" Type="http://schemas.openxmlformats.org/officeDocument/2006/relationships/slide" Target="slide8.xml"/><Relationship Id="rId4" Type="http://schemas.openxmlformats.org/officeDocument/2006/relationships/image" Target="../media/image6.jpeg"/><Relationship Id="rId9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214546" y="857233"/>
            <a:ext cx="6929454" cy="3214709"/>
          </a:xfrm>
        </p:spPr>
        <p:txBody>
          <a:bodyPr/>
          <a:lstStyle/>
          <a:p>
            <a:r>
              <a:rPr lang="ru-RU" dirty="0" smtClean="0"/>
              <a:t>ИНФОРМАЦИОННОЕ ПРАВО И ИНФОРМАЦИОННАЯ БЕЗОПАСНОСТЬ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ОСНОВЫ СОЦИАЛЬНОЙ ИНФОРМАТИКИ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023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 </a:t>
            </a:r>
            <a:r>
              <a:rPr lang="ru-RU" dirty="0" smtClean="0"/>
              <a:t>наказаниях за информационные преступления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052736"/>
            <a:ext cx="8280920" cy="1080120"/>
          </a:xfrm>
        </p:spPr>
        <p:txBody>
          <a:bodyPr>
            <a:noAutofit/>
          </a:bodyPr>
          <a:lstStyle/>
          <a:p>
            <a:pPr algn="just"/>
            <a:r>
              <a:rPr lang="ru-RU" dirty="0" smtClean="0"/>
              <a:t>В главе </a:t>
            </a:r>
            <a:r>
              <a:rPr lang="ru-RU" dirty="0"/>
              <a:t>28 «Преступления в сфере компьютерной информации</a:t>
            </a:r>
            <a:r>
              <a:rPr lang="ru-RU" dirty="0" smtClean="0"/>
              <a:t>» УК РФ определена </a:t>
            </a:r>
            <a:r>
              <a:rPr lang="ru-RU" dirty="0"/>
              <a:t>мера наказания за некоторые виды </a:t>
            </a:r>
            <a:r>
              <a:rPr lang="ru-RU" dirty="0" smtClean="0"/>
              <a:t>преступлений </a:t>
            </a:r>
            <a:r>
              <a:rPr lang="ru-RU" dirty="0"/>
              <a:t>в области информационных технологий</a:t>
            </a: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3074" name="Picture 2" descr="D:\Documents and Settings\Администратор.HOME-FDD52612A3\Рабочий стол\Ирина_Раб стол\10 Презентации для Босовой\11 класс\18-1-1\28151946.cov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956383"/>
            <a:ext cx="2362500" cy="35283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560395" y="1988840"/>
            <a:ext cx="5772165" cy="4869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355600" algn="just">
              <a:buFont typeface="Arial" pitchFamily="34" charset="0"/>
              <a:buAutoNum type="arabicParenR"/>
            </a:pPr>
            <a:r>
              <a:rPr lang="ru-RU" dirty="0" smtClean="0"/>
              <a:t>неправомерный доступ к охраняемой законом компьютерной информации, если это повлекло уничтожение, блокирование, модификацию либо копирование компьютерной информации;</a:t>
            </a:r>
          </a:p>
          <a:p>
            <a:pPr marL="355600" indent="-355600" algn="just">
              <a:buFont typeface="Arial" pitchFamily="34" charset="0"/>
              <a:buAutoNum type="arabicParenR"/>
            </a:pPr>
            <a:r>
              <a:rPr lang="ru-RU" dirty="0" smtClean="0"/>
              <a:t>создание, распространение или использование вредоносных компьютерных программ;</a:t>
            </a:r>
          </a:p>
          <a:p>
            <a:pPr marL="355600" indent="-355600" algn="just">
              <a:buFont typeface="Arial" pitchFamily="34" charset="0"/>
              <a:buAutoNum type="arabicParenR"/>
            </a:pPr>
            <a:r>
              <a:rPr lang="ru-RU" dirty="0" smtClean="0"/>
              <a:t>нарушение правил эксплуатации средств </a:t>
            </a:r>
            <a:r>
              <a:rPr lang="ru-RU" dirty="0" err="1" smtClean="0"/>
              <a:t>хра</a:t>
            </a:r>
            <a:r>
              <a:rPr lang="ru-RU" dirty="0" smtClean="0"/>
              <a:t>-нения, обработки или передачи охраняемой компьютерной информации либо </a:t>
            </a:r>
            <a:r>
              <a:rPr lang="ru-RU" dirty="0" err="1" smtClean="0"/>
              <a:t>информа</a:t>
            </a:r>
            <a:r>
              <a:rPr lang="ru-RU" dirty="0" smtClean="0"/>
              <a:t>-</a:t>
            </a:r>
            <a:r>
              <a:rPr lang="ru-RU" dirty="0" err="1" smtClean="0"/>
              <a:t>ционно</a:t>
            </a:r>
            <a:r>
              <a:rPr lang="ru-RU" dirty="0" smtClean="0"/>
              <a:t>-телекоммуникационных сетей и обору-</a:t>
            </a:r>
            <a:r>
              <a:rPr lang="ru-RU" dirty="0" err="1" smtClean="0"/>
              <a:t>дования</a:t>
            </a:r>
            <a:r>
              <a:rPr lang="ru-RU" dirty="0" smtClean="0"/>
              <a:t>, а также правил доступа к </a:t>
            </a:r>
            <a:r>
              <a:rPr lang="ru-RU" dirty="0" err="1" smtClean="0"/>
              <a:t>информа</a:t>
            </a:r>
            <a:r>
              <a:rPr lang="ru-RU" dirty="0" smtClean="0"/>
              <a:t>-</a:t>
            </a:r>
            <a:r>
              <a:rPr lang="ru-RU" dirty="0" err="1" smtClean="0"/>
              <a:t>ционно</a:t>
            </a:r>
            <a:r>
              <a:rPr lang="ru-RU" dirty="0" smtClean="0"/>
              <a:t>-телекоммуникационным сетям, </a:t>
            </a:r>
            <a:r>
              <a:rPr lang="ru-RU" dirty="0" err="1" smtClean="0"/>
              <a:t>по-влекшее</a:t>
            </a:r>
            <a:r>
              <a:rPr lang="ru-RU" dirty="0" smtClean="0"/>
              <a:t> уничтожение, блокирование, </a:t>
            </a:r>
            <a:r>
              <a:rPr lang="ru-RU" dirty="0" err="1" smtClean="0"/>
              <a:t>моди-фикацию</a:t>
            </a:r>
            <a:r>
              <a:rPr lang="ru-RU" dirty="0" smtClean="0"/>
              <a:t> либо копирование информации.</a:t>
            </a:r>
          </a:p>
          <a:p>
            <a:pPr marL="457200" indent="-457200" algn="just">
              <a:buFont typeface="Arial" pitchFamily="34" charset="0"/>
              <a:buAutoNum type="arabicParenR"/>
            </a:pPr>
            <a:endParaRPr lang="ru-RU" dirty="0"/>
          </a:p>
        </p:txBody>
      </p:sp>
      <p:pic>
        <p:nvPicPr>
          <p:cNvPr id="11" name="Picture 3" descr="D:\Documents and Settings\Администратор.HOME-FDD52612A3\Рабочий стол\Ирина_Раб стол\10 Презентации для Босовой\11 класс\18-1-1\149 — копия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2560" y="4164612"/>
            <a:ext cx="2537682" cy="2249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6504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Прямоугольник 40"/>
          <p:cNvSpPr/>
          <p:nvPr/>
        </p:nvSpPr>
        <p:spPr>
          <a:xfrm>
            <a:off x="561968" y="3202507"/>
            <a:ext cx="8257583" cy="3168866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34000">
                <a:srgbClr val="D0EAF4"/>
              </a:gs>
              <a:gs pos="58000">
                <a:srgbClr val="B9EBFF"/>
              </a:gs>
              <a:gs pos="100000">
                <a:srgbClr val="0070C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ru-RU" sz="2000" b="1" dirty="0"/>
          </a:p>
        </p:txBody>
      </p:sp>
      <p:grpSp>
        <p:nvGrpSpPr>
          <p:cNvPr id="31" name="Группа 7"/>
          <p:cNvGrpSpPr/>
          <p:nvPr/>
        </p:nvGrpSpPr>
        <p:grpSpPr>
          <a:xfrm>
            <a:off x="539551" y="1037802"/>
            <a:ext cx="8280000" cy="2031158"/>
            <a:chOff x="428596" y="5072074"/>
            <a:chExt cx="5929354" cy="1785950"/>
          </a:xfrm>
        </p:grpSpPr>
        <p:cxnSp>
          <p:nvCxnSpPr>
            <p:cNvPr id="32" name="Прямая 31"/>
            <p:cNvCxnSpPr/>
            <p:nvPr/>
          </p:nvCxnSpPr>
          <p:spPr>
            <a:xfrm flipV="1">
              <a:off x="428596" y="5072074"/>
              <a:ext cx="5929354" cy="1318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 32"/>
            <p:cNvCxnSpPr/>
            <p:nvPr/>
          </p:nvCxnSpPr>
          <p:spPr>
            <a:xfrm flipV="1">
              <a:off x="428596" y="6844844"/>
              <a:ext cx="5929354" cy="1318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Информационная безопасность</a:t>
            </a:r>
            <a:r>
              <a:rPr lang="ru-RU" dirty="0"/>
              <a:t>﻿</a:t>
            </a:r>
          </a:p>
        </p:txBody>
      </p:sp>
      <p:sp>
        <p:nvSpPr>
          <p:cNvPr id="29" name="Подзаголовок 5"/>
          <p:cNvSpPr txBox="1">
            <a:spLocks/>
          </p:cNvSpPr>
          <p:nvPr/>
        </p:nvSpPr>
        <p:spPr>
          <a:xfrm>
            <a:off x="1331640" y="1093899"/>
            <a:ext cx="7526639" cy="1975061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/>
          <a:p>
            <a:pPr algn="just"/>
            <a:r>
              <a:rPr lang="ru-RU" sz="2000" b="1" dirty="0" smtClean="0"/>
              <a:t>Информационная безопасность </a:t>
            </a:r>
            <a:r>
              <a:rPr lang="ru-RU" sz="2000" dirty="0" smtClean="0"/>
              <a:t>– защищённость информации и поддерживающей </a:t>
            </a:r>
            <a:r>
              <a:rPr lang="ru-RU" sz="2000" dirty="0"/>
              <a:t>инфраструктуры информационной системы от </a:t>
            </a:r>
            <a:r>
              <a:rPr lang="ru-RU" sz="2000" dirty="0" smtClean="0"/>
              <a:t>слу­чайных </a:t>
            </a:r>
            <a:r>
              <a:rPr lang="ru-RU" sz="2000" dirty="0"/>
              <a:t>или преднамеренных воздействий естественного или </a:t>
            </a:r>
            <a:r>
              <a:rPr lang="ru-RU" sz="2000" dirty="0" smtClean="0"/>
              <a:t>искус­ственного </a:t>
            </a:r>
            <a:r>
              <a:rPr lang="ru-RU" sz="2000" dirty="0"/>
              <a:t>характера, способных </a:t>
            </a:r>
            <a:r>
              <a:rPr lang="ru-RU" sz="2000" dirty="0" smtClean="0"/>
              <a:t>нанести </a:t>
            </a:r>
            <a:r>
              <a:rPr lang="ru-RU" sz="2000" dirty="0"/>
              <a:t>ущерб субъектам </a:t>
            </a:r>
            <a:r>
              <a:rPr lang="ru-RU" sz="2000" dirty="0" smtClean="0"/>
              <a:t>инфор­мационных </a:t>
            </a:r>
            <a:r>
              <a:rPr lang="ru-RU" sz="2000" dirty="0"/>
              <a:t>отношений (владельцам и пользователям информации) </a:t>
            </a:r>
            <a:r>
              <a:rPr lang="ru-RU" sz="2000" dirty="0" smtClean="0"/>
              <a:t>в рамках </a:t>
            </a:r>
            <a:r>
              <a:rPr lang="ru-RU" sz="2000" dirty="0"/>
              <a:t>данной информационной системы.</a:t>
            </a:r>
            <a:endParaRPr kumimoji="0" lang="ru-RU" sz="200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541505" y="1087461"/>
            <a:ext cx="714380" cy="71438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Arial Black" pitchFamily="34" charset="0"/>
                <a:cs typeface="Arial" pitchFamily="34" charset="0"/>
              </a:rPr>
              <a:t>!</a:t>
            </a:r>
            <a:endParaRPr lang="ru-RU" sz="40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7072" y="3213883"/>
            <a:ext cx="8135983" cy="1046939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34000">
                <a:srgbClr val="D0EAF4"/>
              </a:gs>
              <a:gs pos="58000">
                <a:srgbClr val="B9EBFF"/>
              </a:gs>
              <a:gs pos="100000">
                <a:srgbClr val="0070C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r>
              <a:rPr lang="ru-RU" sz="2000" b="1" dirty="0" smtClean="0"/>
              <a:t>ДОСТУПНОСТЬ </a:t>
            </a:r>
            <a:endParaRPr lang="ru-RU" sz="2000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87072" y="5326699"/>
            <a:ext cx="8135983" cy="1046939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34000">
                <a:srgbClr val="D0EAF4"/>
              </a:gs>
              <a:gs pos="58000">
                <a:srgbClr val="B9EBFF"/>
              </a:gs>
              <a:gs pos="100000">
                <a:srgbClr val="0070C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r>
              <a:rPr lang="ru-RU" sz="2000" b="1" dirty="0" smtClean="0"/>
              <a:t>КОНФИДЕНЦИАЛЬНОСТЬ </a:t>
            </a:r>
            <a:endParaRPr lang="ru-RU" sz="2000" b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683568" y="4270291"/>
            <a:ext cx="8135983" cy="1046939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34000">
                <a:srgbClr val="D0EAF4"/>
              </a:gs>
              <a:gs pos="58000">
                <a:srgbClr val="B9EBFF"/>
              </a:gs>
              <a:gs pos="100000">
                <a:srgbClr val="0070C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r>
              <a:rPr lang="ru-RU" sz="2000" b="1" dirty="0" smtClean="0"/>
              <a:t>ЦЕЛОСТНОСТЬ</a:t>
            </a:r>
            <a:endParaRPr lang="ru-RU" sz="2000" b="1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H="1">
            <a:off x="4139953" y="4259650"/>
            <a:ext cx="4664170" cy="0"/>
          </a:xfrm>
          <a:prstGeom prst="line">
            <a:avLst/>
          </a:prstGeom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4139952" y="5315315"/>
            <a:ext cx="4664171" cy="0"/>
          </a:xfrm>
          <a:prstGeom prst="line">
            <a:avLst/>
          </a:prstGeom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5" name="Picture 3" descr="D:\Documents and Settings\Администратор.HOME-FDD52612A3\Рабочий стол\Ирина_Раб стол\10 Презентации для Босовой\11 класс\18-1-1\Рисунок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013" y="3202363"/>
            <a:ext cx="3122482" cy="3169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 rot="16200000">
            <a:off x="-601278" y="4377129"/>
            <a:ext cx="31574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ИНФОРМАЦИОННАЯ</a:t>
            </a:r>
            <a:br>
              <a:rPr lang="ru-RU" sz="2400" b="1" dirty="0" smtClean="0">
                <a:solidFill>
                  <a:schemeClr val="bg1"/>
                </a:solidFill>
              </a:rPr>
            </a:br>
            <a:r>
              <a:rPr lang="ru-RU" sz="2400" b="1" dirty="0" smtClean="0">
                <a:solidFill>
                  <a:schemeClr val="bg1"/>
                </a:solidFill>
              </a:rPr>
              <a:t>БЕЗОПАСНОСТЬ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569952" y="3545025"/>
            <a:ext cx="425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Обеспечение возможности </a:t>
            </a:r>
            <a:br>
              <a:rPr lang="ru-RU" sz="2000" dirty="0" smtClean="0"/>
            </a:br>
            <a:r>
              <a:rPr lang="ru-RU" sz="2000" dirty="0" smtClean="0"/>
              <a:t>работы с информацией</a:t>
            </a:r>
            <a:endParaRPr lang="ru-RU" sz="2000" dirty="0"/>
          </a:p>
        </p:txBody>
      </p:sp>
      <p:sp>
        <p:nvSpPr>
          <p:cNvPr id="39" name="TextBox 38"/>
          <p:cNvSpPr txBox="1"/>
          <p:nvPr/>
        </p:nvSpPr>
        <p:spPr>
          <a:xfrm>
            <a:off x="4569952" y="4592303"/>
            <a:ext cx="425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Обеспечение защиты информации</a:t>
            </a:r>
            <a:br>
              <a:rPr lang="ru-RU" sz="2000" dirty="0" smtClean="0"/>
            </a:br>
            <a:r>
              <a:rPr lang="ru-RU" sz="2000" dirty="0" smtClean="0"/>
              <a:t>от удаления или искажения </a:t>
            </a:r>
            <a:endParaRPr lang="ru-RU" sz="2000" dirty="0"/>
          </a:p>
        </p:txBody>
      </p:sp>
      <p:sp>
        <p:nvSpPr>
          <p:cNvPr id="40" name="TextBox 39"/>
          <p:cNvSpPr txBox="1"/>
          <p:nvPr/>
        </p:nvSpPr>
        <p:spPr>
          <a:xfrm>
            <a:off x="4569952" y="5680097"/>
            <a:ext cx="425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Обеспечение защиты важной или личной информации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071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604448" cy="562074"/>
          </a:xfrm>
        </p:spPr>
        <p:txBody>
          <a:bodyPr/>
          <a:lstStyle/>
          <a:p>
            <a:r>
              <a:rPr lang="ru-RU" dirty="0" smtClean="0"/>
              <a:t>Доктрина </a:t>
            </a:r>
            <a:r>
              <a:rPr lang="ru-RU" dirty="0"/>
              <a:t>информационной </a:t>
            </a:r>
            <a:r>
              <a:rPr lang="ru-RU" dirty="0" smtClean="0"/>
              <a:t>безопасности РФ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11560" y="1052513"/>
            <a:ext cx="8136284" cy="1152525"/>
          </a:xfrm>
        </p:spPr>
        <p:txBody>
          <a:bodyPr>
            <a:noAutofit/>
          </a:bodyPr>
          <a:lstStyle/>
          <a:p>
            <a:pPr algn="just"/>
            <a:r>
              <a:rPr lang="ru-RU" b="1" dirty="0"/>
              <a:t>Доктрина информационной безопасности </a:t>
            </a:r>
            <a:r>
              <a:rPr lang="ru-RU" b="1" dirty="0" smtClean="0"/>
              <a:t>Российской Федерации</a:t>
            </a:r>
            <a:r>
              <a:rPr lang="ru-RU" dirty="0" smtClean="0"/>
              <a:t> – совокупность </a:t>
            </a:r>
            <a:r>
              <a:rPr lang="ru-RU" dirty="0"/>
              <a:t>официальных взглядов на цели, задачи, </a:t>
            </a:r>
            <a:r>
              <a:rPr lang="ru-RU" dirty="0" smtClean="0"/>
              <a:t>принципы </a:t>
            </a:r>
            <a:r>
              <a:rPr lang="ru-RU" dirty="0"/>
              <a:t>и основные направления обеспечения </a:t>
            </a:r>
            <a:r>
              <a:rPr lang="ru-RU" dirty="0" smtClean="0"/>
              <a:t>информационной безопасности.</a:t>
            </a:r>
            <a:endParaRPr lang="ru-RU" dirty="0"/>
          </a:p>
        </p:txBody>
      </p:sp>
      <p:pic>
        <p:nvPicPr>
          <p:cNvPr id="5" name="Picture 2" descr="D:\Documents and Settings\Администратор.HOME-FDD52612A3\Рабочий стол\Ирина_Раб стол\10 Презентации для Босовой\11 класс\18-1-1\7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9671" y="2348880"/>
            <a:ext cx="2219029" cy="3132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556968" y="2110724"/>
            <a:ext cx="5599208" cy="45586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base">
              <a:spcBef>
                <a:spcPts val="200"/>
              </a:spcBef>
            </a:pPr>
            <a:r>
              <a:rPr lang="ru-RU" dirty="0"/>
              <a:t> </a:t>
            </a:r>
            <a:r>
              <a:rPr lang="ru-RU" b="1" dirty="0"/>
              <a:t>Основные положения доктрины</a:t>
            </a:r>
          </a:p>
          <a:p>
            <a:pPr marL="273050" indent="-273050" algn="just" fontAlgn="base">
              <a:spcBef>
                <a:spcPts val="200"/>
              </a:spcBef>
              <a:buFont typeface="+mj-lt"/>
              <a:buAutoNum type="arabicPeriod"/>
            </a:pPr>
            <a:r>
              <a:rPr lang="ru-RU" dirty="0"/>
              <a:t>Стратегическое сдерживание и </a:t>
            </a:r>
            <a:r>
              <a:rPr lang="ru-RU" dirty="0" err="1" smtClean="0"/>
              <a:t>предотвраще-ние</a:t>
            </a:r>
            <a:r>
              <a:rPr lang="ru-RU" dirty="0" smtClean="0"/>
              <a:t> </a:t>
            </a:r>
            <a:r>
              <a:rPr lang="ru-RU" dirty="0"/>
              <a:t>военных конфликтов, которые могут возникнуть в результате применения </a:t>
            </a:r>
            <a:r>
              <a:rPr lang="ru-RU" dirty="0" err="1" smtClean="0"/>
              <a:t>инфор-мационных</a:t>
            </a:r>
            <a:r>
              <a:rPr lang="ru-RU" dirty="0" smtClean="0"/>
              <a:t> </a:t>
            </a:r>
            <a:r>
              <a:rPr lang="ru-RU" dirty="0"/>
              <a:t>технологий.</a:t>
            </a:r>
          </a:p>
          <a:p>
            <a:pPr marL="273050" indent="-273050" algn="just" fontAlgn="base">
              <a:spcBef>
                <a:spcPts val="200"/>
              </a:spcBef>
              <a:buFont typeface="+mj-lt"/>
              <a:buAutoNum type="arabicPeriod"/>
            </a:pPr>
            <a:r>
              <a:rPr lang="ru-RU" dirty="0"/>
              <a:t>Противодействие использованию </a:t>
            </a:r>
            <a:r>
              <a:rPr lang="ru-RU" dirty="0" err="1" smtClean="0"/>
              <a:t>информа-ционных</a:t>
            </a:r>
            <a:r>
              <a:rPr lang="ru-RU" dirty="0" smtClean="0"/>
              <a:t> </a:t>
            </a:r>
            <a:r>
              <a:rPr lang="ru-RU" dirty="0"/>
              <a:t>технологий для пропаганды экстремизма, ксенофобии и национализма.</a:t>
            </a:r>
          </a:p>
          <a:p>
            <a:pPr marL="273050" indent="-273050" algn="just" fontAlgn="base">
              <a:spcBef>
                <a:spcPts val="200"/>
              </a:spcBef>
              <a:buFont typeface="+mj-lt"/>
              <a:buAutoNum type="arabicPeriod"/>
            </a:pPr>
            <a:r>
              <a:rPr lang="ru-RU" dirty="0"/>
              <a:t>Инновационное развитие отрасли </a:t>
            </a:r>
            <a:r>
              <a:rPr lang="ru-RU" dirty="0" err="1" smtClean="0"/>
              <a:t>информа-ционных</a:t>
            </a:r>
            <a:r>
              <a:rPr lang="ru-RU" dirty="0" smtClean="0"/>
              <a:t> </a:t>
            </a:r>
            <a:r>
              <a:rPr lang="ru-RU" dirty="0"/>
              <a:t>технологий.</a:t>
            </a:r>
          </a:p>
          <a:p>
            <a:pPr marL="273050" indent="-273050" algn="just" fontAlgn="base">
              <a:spcBef>
                <a:spcPts val="200"/>
              </a:spcBef>
              <a:buFont typeface="+mj-lt"/>
              <a:buAutoNum type="arabicPeriod"/>
            </a:pPr>
            <a:r>
              <a:rPr lang="ru-RU" dirty="0"/>
              <a:t>Достижение конкурентоспособности </a:t>
            </a:r>
            <a:r>
              <a:rPr lang="ru-RU" dirty="0" err="1" smtClean="0"/>
              <a:t>россий-ских</a:t>
            </a:r>
            <a:r>
              <a:rPr lang="ru-RU" dirty="0" smtClean="0"/>
              <a:t> </a:t>
            </a:r>
            <a:r>
              <a:rPr lang="ru-RU" dirty="0"/>
              <a:t>информационных технологий.</a:t>
            </a:r>
          </a:p>
          <a:p>
            <a:pPr marL="273050" indent="-273050" algn="just" fontAlgn="base">
              <a:spcBef>
                <a:spcPts val="200"/>
              </a:spcBef>
              <a:buFont typeface="+mj-lt"/>
              <a:buAutoNum type="arabicPeriod"/>
            </a:pPr>
            <a:r>
              <a:rPr lang="ru-RU" dirty="0"/>
              <a:t>Осуществление самостоятельной и </a:t>
            </a:r>
            <a:r>
              <a:rPr lang="ru-RU" dirty="0" err="1" smtClean="0"/>
              <a:t>незави-симой</a:t>
            </a:r>
            <a:r>
              <a:rPr lang="ru-RU" dirty="0" smtClean="0"/>
              <a:t> </a:t>
            </a:r>
            <a:r>
              <a:rPr lang="ru-RU" dirty="0"/>
              <a:t>информационной политики.</a:t>
            </a:r>
          </a:p>
          <a:p>
            <a:pPr algn="just" fontAlgn="base">
              <a:spcBef>
                <a:spcPts val="200"/>
              </a:spcBef>
            </a:pPr>
            <a:endParaRPr lang="ru-RU" dirty="0"/>
          </a:p>
        </p:txBody>
      </p:sp>
      <p:pic>
        <p:nvPicPr>
          <p:cNvPr id="7" name="Picture 2" descr="D:\Documents and Settings\Администратор.HOME-FDD52612A3\Рабочий стол\Ирина_Раб стол\10 Презентации для Босовой\11 класс\18-1-1\7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59924">
            <a:off x="6483817" y="2918860"/>
            <a:ext cx="2219029" cy="3132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6594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уппа 7"/>
          <p:cNvGrpSpPr/>
          <p:nvPr/>
        </p:nvGrpSpPr>
        <p:grpSpPr>
          <a:xfrm>
            <a:off x="539551" y="1037802"/>
            <a:ext cx="8280000" cy="1167062"/>
            <a:chOff x="428596" y="5072074"/>
            <a:chExt cx="5929354" cy="1785950"/>
          </a:xfrm>
        </p:grpSpPr>
        <p:cxnSp>
          <p:nvCxnSpPr>
            <p:cNvPr id="32" name="Прямая 31"/>
            <p:cNvCxnSpPr/>
            <p:nvPr/>
          </p:nvCxnSpPr>
          <p:spPr>
            <a:xfrm flipV="1">
              <a:off x="428596" y="5072074"/>
              <a:ext cx="5929354" cy="1318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 32"/>
            <p:cNvCxnSpPr/>
            <p:nvPr/>
          </p:nvCxnSpPr>
          <p:spPr>
            <a:xfrm flipV="1">
              <a:off x="428596" y="6844844"/>
              <a:ext cx="5929354" cy="1318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Защита информации</a:t>
            </a:r>
            <a:r>
              <a:rPr lang="ru-RU" dirty="0"/>
              <a:t>﻿</a:t>
            </a:r>
          </a:p>
        </p:txBody>
      </p:sp>
      <p:sp>
        <p:nvSpPr>
          <p:cNvPr id="29" name="Подзаголовок 5"/>
          <p:cNvSpPr txBox="1">
            <a:spLocks/>
          </p:cNvSpPr>
          <p:nvPr/>
        </p:nvSpPr>
        <p:spPr>
          <a:xfrm>
            <a:off x="1331640" y="1093900"/>
            <a:ext cx="7526639" cy="987530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/>
          <a:p>
            <a:pPr algn="just"/>
            <a:r>
              <a:rPr lang="ru-RU" sz="2000" b="1" dirty="0" smtClean="0"/>
              <a:t>Защита информации</a:t>
            </a:r>
            <a:r>
              <a:rPr lang="ru-RU" sz="2000" dirty="0" smtClean="0"/>
              <a:t> – деятельность, направленная на </a:t>
            </a:r>
            <a:r>
              <a:rPr lang="ru-RU" sz="2000" dirty="0" err="1" smtClean="0"/>
              <a:t>предотвра-щение</a:t>
            </a:r>
            <a:r>
              <a:rPr lang="ru-RU" sz="2000" dirty="0" smtClean="0"/>
              <a:t> утечки </a:t>
            </a:r>
            <a:r>
              <a:rPr lang="ru-RU" sz="2000" dirty="0"/>
              <a:t>защищаемой информации, </a:t>
            </a:r>
            <a:r>
              <a:rPr lang="ru-RU" sz="2000" dirty="0" smtClean="0"/>
              <a:t>несанкционированных </a:t>
            </a:r>
            <a:r>
              <a:rPr lang="ru-RU" sz="2000" dirty="0"/>
              <a:t>и не</a:t>
            </a:r>
            <a:r>
              <a:rPr lang="ru-RU" sz="2000" dirty="0" smtClean="0"/>
              <a:t>­ преднамеренных </a:t>
            </a:r>
            <a:r>
              <a:rPr lang="ru-RU" sz="2000" dirty="0"/>
              <a:t>воздействий на защищаемую </a:t>
            </a:r>
            <a:r>
              <a:rPr lang="ru-RU" sz="2000" dirty="0" smtClean="0"/>
              <a:t>информацию.</a:t>
            </a:r>
            <a:endParaRPr kumimoji="0" lang="ru-RU" sz="200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541505" y="1087461"/>
            <a:ext cx="714380" cy="71438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Arial Black" pitchFamily="34" charset="0"/>
                <a:cs typeface="Arial" pitchFamily="34" charset="0"/>
              </a:rPr>
              <a:t>!</a:t>
            </a:r>
            <a:endParaRPr lang="ru-RU" sz="40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0" name="Прямая соединительная линия 3"/>
          <p:cNvSpPr/>
          <p:nvPr/>
        </p:nvSpPr>
        <p:spPr>
          <a:xfrm>
            <a:off x="4932040" y="3824796"/>
            <a:ext cx="608277" cy="26624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432240"/>
                </a:lnTo>
                <a:lnTo>
                  <a:pt x="608277" y="2432240"/>
                </a:ln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Прямая соединительная линия 4"/>
          <p:cNvSpPr/>
          <p:nvPr/>
        </p:nvSpPr>
        <p:spPr>
          <a:xfrm>
            <a:off x="4932040" y="3824796"/>
            <a:ext cx="608277" cy="193261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765487"/>
                </a:lnTo>
                <a:lnTo>
                  <a:pt x="608277" y="1765487"/>
                </a:ln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Прямая соединительная линия 5"/>
          <p:cNvSpPr/>
          <p:nvPr/>
        </p:nvSpPr>
        <p:spPr>
          <a:xfrm>
            <a:off x="4932040" y="3834321"/>
            <a:ext cx="608277" cy="1202744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98733"/>
                </a:lnTo>
                <a:lnTo>
                  <a:pt x="608277" y="1098733"/>
                </a:ln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Прямая соединительная линия 6"/>
          <p:cNvSpPr/>
          <p:nvPr/>
        </p:nvSpPr>
        <p:spPr>
          <a:xfrm>
            <a:off x="4932040" y="3862896"/>
            <a:ext cx="608277" cy="47287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431980"/>
                </a:lnTo>
                <a:lnTo>
                  <a:pt x="608277" y="431980"/>
                </a:ln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Прямая соединительная линия 7"/>
          <p:cNvSpPr/>
          <p:nvPr/>
        </p:nvSpPr>
        <p:spPr>
          <a:xfrm>
            <a:off x="4716016" y="3068960"/>
            <a:ext cx="2126195" cy="21587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98604"/>
                </a:lnTo>
                <a:lnTo>
                  <a:pt x="2126195" y="98604"/>
                </a:lnTo>
                <a:lnTo>
                  <a:pt x="2126195" y="197208"/>
                </a:ln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" name="Прямая соединительная линия 8"/>
          <p:cNvSpPr/>
          <p:nvPr/>
        </p:nvSpPr>
        <p:spPr>
          <a:xfrm>
            <a:off x="683568" y="3818450"/>
            <a:ext cx="608277" cy="14400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765487"/>
                </a:lnTo>
                <a:lnTo>
                  <a:pt x="608277" y="1765487"/>
                </a:ln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Прямая соединительная линия 9"/>
          <p:cNvSpPr/>
          <p:nvPr/>
        </p:nvSpPr>
        <p:spPr>
          <a:xfrm>
            <a:off x="683568" y="3837500"/>
            <a:ext cx="608277" cy="1202744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098733"/>
                </a:lnTo>
                <a:lnTo>
                  <a:pt x="608277" y="1098733"/>
                </a:ln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Прямая соединительная линия 10"/>
          <p:cNvSpPr/>
          <p:nvPr/>
        </p:nvSpPr>
        <p:spPr>
          <a:xfrm>
            <a:off x="683568" y="3841998"/>
            <a:ext cx="608277" cy="27135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431980"/>
                </a:lnTo>
                <a:lnTo>
                  <a:pt x="608277" y="431980"/>
                </a:ln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Прямая соединительная линия 11"/>
          <p:cNvSpPr/>
          <p:nvPr/>
        </p:nvSpPr>
        <p:spPr>
          <a:xfrm>
            <a:off x="2445805" y="3069107"/>
            <a:ext cx="2126195" cy="21587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2126195" y="0"/>
                </a:moveTo>
                <a:lnTo>
                  <a:pt x="2126195" y="98604"/>
                </a:lnTo>
                <a:lnTo>
                  <a:pt x="0" y="98604"/>
                </a:lnTo>
                <a:lnTo>
                  <a:pt x="0" y="197208"/>
                </a:ln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3" name="Прямоугольник 52"/>
          <p:cNvSpPr/>
          <p:nvPr/>
        </p:nvSpPr>
        <p:spPr>
          <a:xfrm>
            <a:off x="541505" y="2361994"/>
            <a:ext cx="8278046" cy="648000"/>
          </a:xfrm>
          <a:prstGeom prst="rect">
            <a:avLst/>
          </a:prstGeom>
          <a:ln w="19050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spcFirstLastPara="0" vert="horz" wrap="square" lIns="108000" tIns="0" rIns="108000" bIns="0" numCol="1" spcCol="1270" anchor="ctr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b="1" kern="1200" smtClean="0"/>
              <a:t>ВИДЫ   ИНФОРМАЦИОННЫХ   </a:t>
            </a:r>
            <a:r>
              <a:rPr lang="ru-RU" sz="2000" b="1" kern="1200" dirty="0" smtClean="0"/>
              <a:t>УГРОЗ</a:t>
            </a:r>
            <a:endParaRPr lang="ru-RU" sz="2000" b="1" kern="1200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566148" y="3255690"/>
            <a:ext cx="4005851" cy="648000"/>
          </a:xfrm>
          <a:prstGeom prst="rect">
            <a:avLst/>
          </a:prstGeom>
          <a:solidFill>
            <a:schemeClr val="accent2"/>
          </a:solidFill>
          <a:ln w="19050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spcFirstLastPara="0" vert="horz" wrap="square" lIns="108000" tIns="8255" rIns="72000" bIns="8255" numCol="1" spcCol="1270" anchor="ctr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</a:pPr>
            <a:r>
              <a:rPr lang="ru-RU" sz="2000" b="1" kern="1200" dirty="0" smtClean="0"/>
              <a:t>Несанкционированные</a:t>
            </a:r>
            <a:br>
              <a:rPr lang="ru-RU" sz="2000" b="1" kern="1200" dirty="0" smtClean="0"/>
            </a:br>
            <a:r>
              <a:rPr lang="ru-RU" sz="2000" b="1" kern="1200" dirty="0" smtClean="0"/>
              <a:t>(преднамеренные)</a:t>
            </a:r>
            <a:endParaRPr lang="ru-RU" sz="2000" b="1" kern="1200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827583" y="3985545"/>
            <a:ext cx="3743495" cy="576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spcFirstLastPara="0" vert="horz" wrap="square" lIns="108000" tIns="8255" rIns="72000" bIns="8255" numCol="1" spcCol="1270" anchor="ctr" anchorCtr="0">
            <a:noAutofit/>
          </a:bodyPr>
          <a:lstStyle/>
          <a:p>
            <a:pPr lvl="0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kern="1200" dirty="0" smtClean="0">
                <a:solidFill>
                  <a:schemeClr val="tx1"/>
                </a:solidFill>
              </a:rPr>
              <a:t>Хищение информации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827583" y="4640123"/>
            <a:ext cx="3743495" cy="576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spcFirstLastPara="0" vert="horz" wrap="square" lIns="108000" tIns="36000" rIns="72000" bIns="36000" numCol="1" spcCol="1270" anchor="ctr" anchorCtr="0">
            <a:noAutofit/>
          </a:bodyPr>
          <a:lstStyle/>
          <a:p>
            <a:pPr lvl="0" defTabSz="577850">
              <a:lnSpc>
                <a:spcPct val="90000"/>
              </a:lnSpc>
              <a:spcBef>
                <a:spcPct val="0"/>
              </a:spcBef>
            </a:pPr>
            <a:r>
              <a:rPr lang="ru-RU" sz="2000" kern="1200" dirty="0" smtClean="0">
                <a:solidFill>
                  <a:schemeClr val="tx1"/>
                </a:solidFill>
              </a:rPr>
              <a:t>Вредоносные программы (вирусы)</a:t>
            </a:r>
            <a:endParaRPr lang="ru-RU" sz="2000" kern="1200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827583" y="5294701"/>
            <a:ext cx="3743495" cy="576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spcFirstLastPara="0" vert="horz" wrap="square" lIns="108000" tIns="36000" rIns="72000" bIns="36000" numCol="1" spcCol="1270" anchor="ctr" anchorCtr="0">
            <a:noAutofit/>
          </a:bodyPr>
          <a:lstStyle/>
          <a:p>
            <a:pPr lvl="0" defTabSz="577850">
              <a:lnSpc>
                <a:spcPct val="90000"/>
              </a:lnSpc>
              <a:spcBef>
                <a:spcPct val="0"/>
              </a:spcBef>
            </a:pPr>
            <a:r>
              <a:rPr lang="ru-RU" sz="2000" kern="1200" dirty="0" smtClean="0">
                <a:solidFill>
                  <a:schemeClr val="tx1"/>
                </a:solidFill>
              </a:rPr>
              <a:t>Физическое воздействие на аппаратное обеспечение</a:t>
            </a:r>
            <a:endParaRPr lang="ru-RU" sz="2000" kern="1200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716015" y="3267568"/>
            <a:ext cx="4103535" cy="648000"/>
          </a:xfrm>
          <a:prstGeom prst="rect">
            <a:avLst/>
          </a:prstGeom>
          <a:solidFill>
            <a:schemeClr val="accent3"/>
          </a:solidFill>
          <a:ln w="19050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spcFirstLastPara="0" vert="horz" wrap="square" lIns="108000" tIns="8255" rIns="72000" bIns="8255" numCol="1" spcCol="1270" anchor="ctr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</a:pPr>
            <a:r>
              <a:rPr lang="ru-RU" sz="2000" b="1" kern="1200" dirty="0" smtClean="0"/>
              <a:t>Случайные</a:t>
            </a:r>
          </a:p>
          <a:p>
            <a:pPr lvl="0" algn="ctr" defTabSz="577850">
              <a:lnSpc>
                <a:spcPct val="90000"/>
              </a:lnSpc>
              <a:spcBef>
                <a:spcPct val="0"/>
              </a:spcBef>
            </a:pPr>
            <a:r>
              <a:rPr lang="ru-RU" sz="2000" b="1" kern="1200" dirty="0" smtClean="0"/>
              <a:t>(непреднамеренные)</a:t>
            </a:r>
            <a:endParaRPr lang="ru-RU" sz="2000" b="1" kern="1200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5076055" y="3985545"/>
            <a:ext cx="3743495" cy="576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spcFirstLastPara="0" vert="horz" wrap="square" lIns="108000" tIns="8255" rIns="72000" bIns="8255" numCol="1" spcCol="1270" anchor="ctr" anchorCtr="0">
            <a:noAutofit/>
          </a:bodyPr>
          <a:lstStyle/>
          <a:p>
            <a:pPr lvl="0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kern="1200" dirty="0" smtClean="0">
                <a:solidFill>
                  <a:schemeClr val="tx1"/>
                </a:solidFill>
              </a:rPr>
              <a:t>Ошибки профессионалов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5076055" y="4640123"/>
            <a:ext cx="3743495" cy="576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spcFirstLastPara="0" vert="horz" wrap="square" lIns="108000" tIns="36000" rIns="72000" bIns="36000" numCol="1" spcCol="1270" anchor="ctr" anchorCtr="0">
            <a:noAutofit/>
          </a:bodyPr>
          <a:lstStyle/>
          <a:p>
            <a:pPr lvl="0" defTabSz="577850">
              <a:lnSpc>
                <a:spcPct val="90000"/>
              </a:lnSpc>
              <a:spcBef>
                <a:spcPct val="0"/>
              </a:spcBef>
            </a:pPr>
            <a:r>
              <a:rPr lang="ru-RU" sz="2000" kern="1200" dirty="0" smtClean="0">
                <a:solidFill>
                  <a:schemeClr val="tx1"/>
                </a:solidFill>
              </a:rPr>
              <a:t>Ошибки пользователей</a:t>
            </a:r>
            <a:endParaRPr lang="ru-RU" sz="2000" kern="1200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076055" y="5294701"/>
            <a:ext cx="3743495" cy="576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spcFirstLastPara="0" vert="horz" wrap="square" lIns="108000" tIns="36000" rIns="72000" bIns="36000" numCol="1" spcCol="1270" anchor="ctr" anchorCtr="0">
            <a:noAutofit/>
          </a:bodyPr>
          <a:lstStyle/>
          <a:p>
            <a:pPr lvl="0" defTabSz="577850">
              <a:lnSpc>
                <a:spcPct val="90000"/>
              </a:lnSpc>
              <a:spcBef>
                <a:spcPct val="0"/>
              </a:spcBef>
            </a:pPr>
            <a:r>
              <a:rPr lang="ru-RU" sz="2000" kern="1200" dirty="0" smtClean="0">
                <a:solidFill>
                  <a:schemeClr val="tx1"/>
                </a:solidFill>
              </a:rPr>
              <a:t>Отказы и сбои аппаратного обеспечения</a:t>
            </a:r>
            <a:endParaRPr lang="ru-RU" sz="2000" kern="1200" dirty="0">
              <a:solidFill>
                <a:schemeClr val="tx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076055" y="5949280"/>
            <a:ext cx="3743495" cy="576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spcFirstLastPara="0" vert="horz" wrap="square" lIns="108000" tIns="36000" rIns="72000" bIns="36000" numCol="1" spcCol="1270" anchor="ctr" anchorCtr="0">
            <a:noAutofit/>
          </a:bodyPr>
          <a:lstStyle/>
          <a:p>
            <a:pPr lvl="0" defTabSz="577850">
              <a:lnSpc>
                <a:spcPct val="90000"/>
              </a:lnSpc>
              <a:spcBef>
                <a:spcPct val="0"/>
              </a:spcBef>
            </a:pPr>
            <a:r>
              <a:rPr lang="ru-RU" sz="2000" kern="1200" dirty="0" smtClean="0">
                <a:solidFill>
                  <a:schemeClr val="tx1"/>
                </a:solidFill>
              </a:rPr>
              <a:t>Форс-мажорные обстоятельства</a:t>
            </a:r>
            <a:endParaRPr lang="ru-RU" sz="2000" kern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51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D:\Documents and Settings\Администратор.HOME-FDD52612A3\Рабочий стол\Ирина_Раб стол\10 Презентации для Босовой\11 класс\18-1-1\5970c966482f2d3531a707ba480916f8_full —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789040"/>
            <a:ext cx="5257800" cy="278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39552" y="1103588"/>
            <a:ext cx="8280920" cy="5400600"/>
          </a:xfrm>
        </p:spPr>
        <p:txBody>
          <a:bodyPr/>
          <a:lstStyle/>
          <a:p>
            <a:pPr algn="just"/>
            <a:r>
              <a:rPr lang="ru-RU" dirty="0"/>
              <a:t>Каждый пользователь должен лично отвечать, обеспечивать и поддерживать защиту информационных активов и ресурсов.</a:t>
            </a:r>
          </a:p>
          <a:p>
            <a:pPr algn="just"/>
            <a:r>
              <a:rPr lang="ru-RU" dirty="0" smtClean="0"/>
              <a:t>Защита информации подразумевает:</a:t>
            </a:r>
            <a:endParaRPr lang="ru-RU" dirty="0"/>
          </a:p>
          <a:p>
            <a:pPr marL="180975" indent="-180975" algn="just">
              <a:buFont typeface="Arial" pitchFamily="34" charset="0"/>
              <a:buChar char="•"/>
            </a:pPr>
            <a:r>
              <a:rPr lang="ru-RU" dirty="0"/>
              <a:t>использование блока бесперебойного </a:t>
            </a:r>
            <a:r>
              <a:rPr lang="ru-RU" dirty="0" smtClean="0"/>
              <a:t>питания;</a:t>
            </a:r>
          </a:p>
          <a:p>
            <a:pPr marL="180975" indent="-180975" algn="just">
              <a:buFont typeface="Arial" pitchFamily="34" charset="0"/>
              <a:buChar char="•"/>
            </a:pPr>
            <a:r>
              <a:rPr lang="ru-RU" dirty="0" smtClean="0"/>
              <a:t>периодическое резервное </a:t>
            </a:r>
            <a:r>
              <a:rPr lang="ru-RU" dirty="0"/>
              <a:t>копирование файлов </a:t>
            </a:r>
            <a:r>
              <a:rPr lang="ru-RU" dirty="0" smtClean="0"/>
              <a:t>на внешние носители;</a:t>
            </a:r>
          </a:p>
          <a:p>
            <a:pPr marL="180975" indent="-180975" algn="just">
              <a:buFont typeface="Arial" pitchFamily="34" charset="0"/>
              <a:buChar char="•"/>
            </a:pPr>
            <a:r>
              <a:rPr lang="ru-RU" dirty="0" smtClean="0"/>
              <a:t>использование антивирусной программы, регулярное обновление антивирусной </a:t>
            </a:r>
            <a:r>
              <a:rPr lang="ru-RU" dirty="0"/>
              <a:t>базы и </a:t>
            </a:r>
            <a:r>
              <a:rPr lang="ru-RU" dirty="0" smtClean="0"/>
              <a:t>осуществление антивирусной проверки </a:t>
            </a:r>
            <a:r>
              <a:rPr lang="ru-RU" dirty="0"/>
              <a:t>компьютера</a:t>
            </a:r>
            <a:r>
              <a:rPr lang="ru-RU" dirty="0" smtClean="0"/>
              <a:t>;</a:t>
            </a:r>
          </a:p>
          <a:p>
            <a:pPr marL="180975" indent="-180975" algn="just">
              <a:buFont typeface="Arial" pitchFamily="34" charset="0"/>
              <a:buChar char="•"/>
            </a:pPr>
            <a:r>
              <a:rPr lang="ru-RU" dirty="0"/>
              <a:t>установку межсетевых экранов (</a:t>
            </a:r>
            <a:r>
              <a:rPr lang="ru-RU" dirty="0" err="1"/>
              <a:t>Firewall</a:t>
            </a:r>
            <a:r>
              <a:rPr lang="ru-RU" dirty="0"/>
              <a:t>);</a:t>
            </a:r>
          </a:p>
          <a:p>
            <a:pPr marL="180975" indent="-180975" algn="just"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Защита информации на компьютере</a:t>
            </a:r>
            <a:endParaRPr lang="ru-RU" dirty="0"/>
          </a:p>
        </p:txBody>
      </p:sp>
      <p:sp>
        <p:nvSpPr>
          <p:cNvPr id="8" name="Объект 3"/>
          <p:cNvSpPr txBox="1">
            <a:spLocks/>
          </p:cNvSpPr>
          <p:nvPr/>
        </p:nvSpPr>
        <p:spPr>
          <a:xfrm>
            <a:off x="539553" y="4293096"/>
            <a:ext cx="3168351" cy="25649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 algn="just">
              <a:buFont typeface="Arial" pitchFamily="34" charset="0"/>
              <a:buChar char="•"/>
            </a:pPr>
            <a:r>
              <a:rPr lang="ru-RU" dirty="0" smtClean="0"/>
              <a:t>использование трудно определимых паролей; </a:t>
            </a:r>
          </a:p>
          <a:p>
            <a:pPr marL="180975" indent="-180975" algn="just">
              <a:buFont typeface="Arial" pitchFamily="34" charset="0"/>
              <a:buChar char="•"/>
            </a:pPr>
            <a:r>
              <a:rPr lang="ru-RU" dirty="0" smtClean="0"/>
              <a:t>физическую защиту ин-формационных ресурсов и активов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879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1071546"/>
            <a:ext cx="8352928" cy="4877734"/>
          </a:xfrm>
        </p:spPr>
        <p:txBody>
          <a:bodyPr/>
          <a:lstStyle/>
          <a:p>
            <a:pPr algn="just">
              <a:spcBef>
                <a:spcPts val="200"/>
              </a:spcBef>
            </a:pPr>
            <a:r>
              <a:rPr lang="ru-RU" dirty="0"/>
              <a:t>В нашей стране разработан ряд законов, обеспечивающих </a:t>
            </a:r>
            <a:r>
              <a:rPr lang="ru-RU" dirty="0" smtClean="0"/>
              <a:t>правовое </a:t>
            </a:r>
            <a:r>
              <a:rPr lang="ru-RU" dirty="0"/>
              <a:t>регулирование в информационной сфере.</a:t>
            </a:r>
          </a:p>
          <a:p>
            <a:pPr algn="just">
              <a:spcBef>
                <a:spcPts val="200"/>
              </a:spcBef>
            </a:pPr>
            <a:r>
              <a:rPr lang="ru-RU" dirty="0"/>
              <a:t>Отношения, возникающие при осуществлении права на </a:t>
            </a:r>
            <a:r>
              <a:rPr lang="ru-RU" dirty="0" smtClean="0"/>
              <a:t>поиск</a:t>
            </a:r>
            <a:r>
              <a:rPr lang="ru-RU" dirty="0"/>
              <a:t>, получение, передачу, производство и распространение </a:t>
            </a:r>
            <a:r>
              <a:rPr lang="ru-RU" dirty="0" smtClean="0"/>
              <a:t>информации</a:t>
            </a:r>
            <a:r>
              <a:rPr lang="ru-RU" dirty="0"/>
              <a:t>, применении информационных технологий, </a:t>
            </a:r>
            <a:r>
              <a:rPr lang="ru-RU" dirty="0" smtClean="0"/>
              <a:t>обеспечении защиты </a:t>
            </a:r>
            <a:r>
              <a:rPr lang="ru-RU" dirty="0"/>
              <a:t>информации регулируются Федеральным законом «</a:t>
            </a:r>
            <a:r>
              <a:rPr lang="ru-RU" dirty="0" smtClean="0"/>
              <a:t>Об информации</a:t>
            </a:r>
            <a:r>
              <a:rPr lang="ru-RU" dirty="0"/>
              <a:t>, информационных технологиях и о защите </a:t>
            </a:r>
            <a:r>
              <a:rPr lang="ru-RU" dirty="0" smtClean="0"/>
              <a:t>информации</a:t>
            </a:r>
            <a:r>
              <a:rPr lang="ru-RU" dirty="0"/>
              <a:t>».</a:t>
            </a:r>
          </a:p>
          <a:p>
            <a:pPr algn="just">
              <a:spcBef>
                <a:spcPts val="200"/>
              </a:spcBef>
            </a:pPr>
            <a:r>
              <a:rPr lang="ru-RU" dirty="0" smtClean="0"/>
              <a:t>Программы </a:t>
            </a:r>
            <a:r>
              <a:rPr lang="ru-RU" dirty="0"/>
              <a:t>для электронных вычислительных машин </a:t>
            </a:r>
            <a:r>
              <a:rPr lang="ru-RU" dirty="0" smtClean="0"/>
              <a:t>и </a:t>
            </a:r>
            <a:r>
              <a:rPr lang="ru-RU" dirty="0"/>
              <a:t>базы данных </a:t>
            </a:r>
            <a:r>
              <a:rPr lang="ru-RU" dirty="0" smtClean="0"/>
              <a:t>считаются результатами интеллектуальной </a:t>
            </a:r>
            <a:r>
              <a:rPr lang="ru-RU" dirty="0"/>
              <a:t>деятельности. Права на результаты </a:t>
            </a:r>
            <a:r>
              <a:rPr lang="ru-RU" dirty="0" smtClean="0"/>
              <a:t>интеллектуальной </a:t>
            </a:r>
            <a:r>
              <a:rPr lang="ru-RU" dirty="0"/>
              <a:t>деятельности (авторское право, </a:t>
            </a:r>
            <a:r>
              <a:rPr lang="ru-RU" dirty="0" smtClean="0"/>
              <a:t>право </a:t>
            </a:r>
            <a:r>
              <a:rPr lang="ru-RU" dirty="0"/>
              <a:t>собственности и др.) регулируются </a:t>
            </a:r>
            <a:r>
              <a:rPr lang="ru-RU" dirty="0" smtClean="0"/>
              <a:t>четвертой частью ГК </a:t>
            </a:r>
            <a:r>
              <a:rPr lang="ru-RU" dirty="0"/>
              <a:t>РФ</a:t>
            </a:r>
            <a:r>
              <a:rPr lang="ru-RU" dirty="0" smtClean="0"/>
              <a:t>.</a:t>
            </a:r>
          </a:p>
          <a:p>
            <a:pPr algn="just">
              <a:spcBef>
                <a:spcPts val="200"/>
              </a:spcBef>
            </a:pPr>
            <a:r>
              <a:rPr lang="ru-RU" dirty="0"/>
              <a:t>Использование ПО является </a:t>
            </a:r>
            <a:r>
              <a:rPr lang="ru-RU" dirty="0" smtClean="0"/>
              <a:t>законным, когда на </a:t>
            </a:r>
            <a:r>
              <a:rPr lang="ru-RU" dirty="0"/>
              <a:t>это есть согласие </a:t>
            </a:r>
            <a:r>
              <a:rPr lang="ru-RU" dirty="0" err="1" smtClean="0"/>
              <a:t>владель-ца</a:t>
            </a:r>
            <a:r>
              <a:rPr lang="ru-RU" dirty="0" smtClean="0"/>
              <a:t> </a:t>
            </a:r>
            <a:r>
              <a:rPr lang="ru-RU" dirty="0"/>
              <a:t>авторских прав (</a:t>
            </a:r>
            <a:r>
              <a:rPr lang="ru-RU" dirty="0" smtClean="0"/>
              <a:t>компании-производителя </a:t>
            </a:r>
            <a:r>
              <a:rPr lang="ru-RU" dirty="0"/>
              <a:t>или независимого </a:t>
            </a:r>
            <a:r>
              <a:rPr lang="ru-RU" dirty="0" err="1" smtClean="0"/>
              <a:t>разработ-чика</a:t>
            </a:r>
            <a:r>
              <a:rPr lang="ru-RU" dirty="0"/>
              <a:t>). Основой </a:t>
            </a:r>
            <a:r>
              <a:rPr lang="ru-RU" dirty="0" smtClean="0"/>
              <a:t>правовых отношений между </a:t>
            </a:r>
            <a:r>
              <a:rPr lang="ru-RU" dirty="0"/>
              <a:t>пользователем и собственником ПО </a:t>
            </a:r>
            <a:r>
              <a:rPr lang="ru-RU" dirty="0" smtClean="0"/>
              <a:t>является лицензия</a:t>
            </a:r>
            <a:r>
              <a:rPr lang="ru-RU" dirty="0"/>
              <a:t>.</a:t>
            </a:r>
          </a:p>
          <a:p>
            <a:pPr algn="just">
              <a:spcBef>
                <a:spcPts val="200"/>
              </a:spcBef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104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Bef>
                <a:spcPts val="200"/>
              </a:spcBef>
            </a:pPr>
            <a:r>
              <a:rPr lang="ru-RU" dirty="0" smtClean="0"/>
              <a:t>В главе 28 «</a:t>
            </a:r>
            <a:r>
              <a:rPr lang="ru-RU" dirty="0"/>
              <a:t>Преступления в сфере </a:t>
            </a:r>
            <a:r>
              <a:rPr lang="ru-RU" dirty="0" smtClean="0"/>
              <a:t>компьютерной </a:t>
            </a:r>
            <a:r>
              <a:rPr lang="ru-RU" dirty="0"/>
              <a:t>информации</a:t>
            </a:r>
            <a:r>
              <a:rPr lang="ru-RU" dirty="0" smtClean="0"/>
              <a:t>» </a:t>
            </a:r>
            <a:r>
              <a:rPr lang="ru-RU" dirty="0"/>
              <a:t>УК РФ </a:t>
            </a:r>
            <a:r>
              <a:rPr lang="ru-RU" dirty="0" smtClean="0"/>
              <a:t>определена </a:t>
            </a:r>
            <a:r>
              <a:rPr lang="ru-RU" dirty="0"/>
              <a:t>мера наказания за </a:t>
            </a:r>
            <a:r>
              <a:rPr lang="ru-RU" dirty="0" smtClean="0"/>
              <a:t>следующие </a:t>
            </a:r>
            <a:r>
              <a:rPr lang="ru-RU" dirty="0"/>
              <a:t>виды преступлений в области </a:t>
            </a:r>
            <a:r>
              <a:rPr lang="ru-RU" dirty="0" smtClean="0"/>
              <a:t>ИТ: неправомерный </a:t>
            </a:r>
            <a:r>
              <a:rPr lang="ru-RU" dirty="0"/>
              <a:t>доступ к компьютерной информации; </a:t>
            </a:r>
            <a:r>
              <a:rPr lang="ru-RU" dirty="0" smtClean="0"/>
              <a:t>создание, распространение </a:t>
            </a:r>
            <a:r>
              <a:rPr lang="ru-RU" dirty="0"/>
              <a:t>или использование вредоносных </a:t>
            </a:r>
            <a:r>
              <a:rPr lang="ru-RU" dirty="0" smtClean="0"/>
              <a:t>компьютерных программ</a:t>
            </a:r>
            <a:r>
              <a:rPr lang="ru-RU" dirty="0"/>
              <a:t>; </a:t>
            </a:r>
            <a:r>
              <a:rPr lang="ru-RU" dirty="0" smtClean="0"/>
              <a:t>нарушение </a:t>
            </a:r>
            <a:r>
              <a:rPr lang="ru-RU" dirty="0"/>
              <a:t>правил эксплуатации компьютерного </a:t>
            </a:r>
            <a:r>
              <a:rPr lang="ru-RU" dirty="0" smtClean="0"/>
              <a:t>оборудования </a:t>
            </a:r>
            <a:r>
              <a:rPr lang="ru-RU" dirty="0"/>
              <a:t>и информационно-телекоммуникационных сетей.</a:t>
            </a:r>
          </a:p>
          <a:p>
            <a:pPr algn="just">
              <a:spcBef>
                <a:spcPts val="200"/>
              </a:spcBef>
            </a:pPr>
            <a:r>
              <a:rPr lang="ru-RU" b="1" dirty="0"/>
              <a:t>Информационная безопасность </a:t>
            </a:r>
            <a:r>
              <a:rPr lang="ru-RU" dirty="0" smtClean="0"/>
              <a:t>– </a:t>
            </a:r>
            <a:r>
              <a:rPr lang="ru-RU" dirty="0"/>
              <a:t>защищённость </a:t>
            </a:r>
            <a:r>
              <a:rPr lang="ru-RU" dirty="0" smtClean="0"/>
              <a:t>информации и </a:t>
            </a:r>
            <a:r>
              <a:rPr lang="ru-RU" dirty="0"/>
              <a:t>поддерживающей инфраструктуры информационной системы </a:t>
            </a:r>
            <a:r>
              <a:rPr lang="ru-RU" dirty="0" smtClean="0"/>
              <a:t>от случайных </a:t>
            </a:r>
            <a:r>
              <a:rPr lang="ru-RU" dirty="0"/>
              <a:t>или преднамеренных воздействий естественного </a:t>
            </a:r>
            <a:r>
              <a:rPr lang="ru-RU" dirty="0" smtClean="0"/>
              <a:t>или искусственного </a:t>
            </a:r>
            <a:r>
              <a:rPr lang="ru-RU" dirty="0"/>
              <a:t>характера, способных нагнести ущерб </a:t>
            </a:r>
            <a:r>
              <a:rPr lang="ru-RU" dirty="0" smtClean="0"/>
              <a:t>субъектам информационных </a:t>
            </a:r>
            <a:r>
              <a:rPr lang="ru-RU" dirty="0"/>
              <a:t>отношений (владельцам и пользователям </a:t>
            </a:r>
            <a:r>
              <a:rPr lang="ru-RU" dirty="0" smtClean="0"/>
              <a:t>информации</a:t>
            </a:r>
            <a:r>
              <a:rPr lang="ru-RU" dirty="0"/>
              <a:t>) в рамках данной информационной системы. </a:t>
            </a:r>
            <a:endParaRPr lang="ru-RU" dirty="0" smtClean="0"/>
          </a:p>
          <a:p>
            <a:pPr algn="just">
              <a:spcBef>
                <a:spcPts val="200"/>
              </a:spcBef>
            </a:pPr>
            <a:r>
              <a:rPr lang="ru-RU" b="1" dirty="0" smtClean="0"/>
              <a:t>Защита </a:t>
            </a:r>
            <a:r>
              <a:rPr lang="ru-RU" b="1" dirty="0"/>
              <a:t>информации </a:t>
            </a:r>
            <a:r>
              <a:rPr lang="ru-RU" dirty="0" smtClean="0"/>
              <a:t>– </a:t>
            </a:r>
            <a:r>
              <a:rPr lang="ru-RU" dirty="0"/>
              <a:t>деятельность, направленная на </a:t>
            </a:r>
            <a:r>
              <a:rPr lang="ru-RU" dirty="0" smtClean="0"/>
              <a:t>предотвращение </a:t>
            </a:r>
            <a:r>
              <a:rPr lang="ru-RU" dirty="0"/>
              <a:t>утечки защищаемой информации, </a:t>
            </a:r>
            <a:r>
              <a:rPr lang="ru-RU" dirty="0" smtClean="0"/>
              <a:t>несанкционированных и </a:t>
            </a:r>
            <a:r>
              <a:rPr lang="ru-RU" dirty="0"/>
              <a:t>непреднамеренных воздействий на защищаемую информацию.</a:t>
            </a:r>
          </a:p>
        </p:txBody>
      </p:sp>
    </p:spTree>
    <p:extLst>
      <p:ext uri="{BB962C8B-B14F-4D97-AF65-F5344CB8AC3E}">
        <p14:creationId xmlns:p14="http://schemas.microsoft.com/office/powerpoint/2010/main" val="346046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ocuments and Settings\Администратор.HOME-FDD52612A3\Рабочий стол\Ирина_Раб стол\10 Презентации для Босовой\11 класс\18-1-1\dollarphotoclub_56879354 — копия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905" y="4077071"/>
            <a:ext cx="3096344" cy="2584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Documents and Settings\Администратор.HOME-FDD52612A3\Рабочий стол\Ирина_Раб стол\10 Презентации для Босовой\11 класс\18-1-1\Рисунок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764704"/>
            <a:ext cx="2344230" cy="1431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Это интересно</a:t>
            </a:r>
            <a:endParaRPr lang="ru-RU" dirty="0"/>
          </a:p>
        </p:txBody>
      </p:sp>
      <p:sp>
        <p:nvSpPr>
          <p:cNvPr id="3" name="Объект 3"/>
          <p:cNvSpPr txBox="1">
            <a:spLocks/>
          </p:cNvSpPr>
          <p:nvPr/>
        </p:nvSpPr>
        <p:spPr>
          <a:xfrm>
            <a:off x="611560" y="2348880"/>
            <a:ext cx="8136904" cy="41043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dirty="0"/>
              <a:t>В 1988 году американская Ассоциация компьютерного оборудования объявила 30 ноября Международным днем защиты информации (</a:t>
            </a:r>
            <a:r>
              <a:rPr lang="ru-RU" dirty="0" err="1"/>
              <a:t>Computer</a:t>
            </a:r>
            <a:r>
              <a:rPr lang="ru-RU" dirty="0"/>
              <a:t> </a:t>
            </a:r>
            <a:r>
              <a:rPr lang="ru-RU" dirty="0" err="1"/>
              <a:t>Security</a:t>
            </a:r>
            <a:r>
              <a:rPr lang="ru-RU" dirty="0"/>
              <a:t> </a:t>
            </a:r>
            <a:r>
              <a:rPr lang="ru-RU" dirty="0" err="1"/>
              <a:t>Day</a:t>
            </a:r>
            <a:r>
              <a:rPr lang="ru-RU" dirty="0"/>
              <a:t>). Целью Дня является напоминание пользователям о необходимости защиты их компьютеров и всей хранимой в них </a:t>
            </a:r>
            <a:r>
              <a:rPr lang="ru-RU" dirty="0" smtClean="0"/>
              <a:t>информации.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843808" y="991361"/>
            <a:ext cx="4968552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МЕЖДУНАРОДНЫЙ ДЕНЬ </a:t>
            </a:r>
            <a:b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ЗАЩИТЫ ИНФОРМАЦИИ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915816" y="2128568"/>
            <a:ext cx="5796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 extrusionH="25400"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4" descr="D:\Documents and Settings\Администратор.HOME-FDD52612A3\Рабочий стол\Ирина_Раб стол\10 Презентации для Босовой\11 класс\18-1-1\Рисунок2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733" y="1605820"/>
            <a:ext cx="1182688" cy="512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Объект 3"/>
          <p:cNvSpPr txBox="1">
            <a:spLocks/>
          </p:cNvSpPr>
          <p:nvPr/>
        </p:nvSpPr>
        <p:spPr>
          <a:xfrm>
            <a:off x="3587716" y="4005064"/>
            <a:ext cx="5160748" cy="28529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dirty="0"/>
              <a:t>1988 год </a:t>
            </a:r>
            <a:r>
              <a:rPr lang="ru-RU" dirty="0" smtClean="0"/>
              <a:t>не </a:t>
            </a:r>
            <a:r>
              <a:rPr lang="ru-RU" dirty="0"/>
              <a:t>случайно стал родоначальником праздника, именно в этот год </a:t>
            </a:r>
            <a:r>
              <a:rPr lang="ru-RU" dirty="0" smtClean="0"/>
              <a:t>была </a:t>
            </a:r>
            <a:r>
              <a:rPr lang="ru-RU" dirty="0"/>
              <a:t>зафиксирована первая массовая эпидемия «червя», получившего название по имени своего создателя </a:t>
            </a:r>
            <a:r>
              <a:rPr lang="ru-RU" dirty="0" smtClean="0"/>
              <a:t>– </a:t>
            </a:r>
            <a:r>
              <a:rPr lang="ru-RU" dirty="0"/>
              <a:t>Морриса. </a:t>
            </a:r>
            <a:r>
              <a:rPr lang="ru-RU" dirty="0" smtClean="0"/>
              <a:t>«Червь Морриса» парализовал </a:t>
            </a:r>
            <a:r>
              <a:rPr lang="ru-RU" dirty="0"/>
              <a:t>работу 6000 интернет-узлов в </a:t>
            </a:r>
            <a:r>
              <a:rPr lang="ru-RU" dirty="0" smtClean="0"/>
              <a:t>США. Ущерб </a:t>
            </a:r>
            <a:r>
              <a:rPr lang="ru-RU" dirty="0"/>
              <a:t>от эпидемии достиг цифры в 96,5 миллионов долларов</a:t>
            </a:r>
            <a:r>
              <a:rPr lang="ru-RU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6202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Информационные 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200" dirty="0"/>
              <a:t>http://www.calend.ru/holidays/0/0/1607</a:t>
            </a:r>
            <a:r>
              <a:rPr lang="en-US" sz="1200" dirty="0" smtClean="0"/>
              <a:t>/</a:t>
            </a:r>
            <a:endParaRPr lang="ru-RU" sz="120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n-US" sz="1200" dirty="0"/>
              <a:t>https://techsecurity.news/wp-content/uploads/2017/03/shutterstock_281522084.jpg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dirty="0"/>
              <a:t>http://www.ipukr.com/wp-content/uploads/2014/12/149.jpg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dirty="0"/>
              <a:t>http://helpsnet.ru/wp-content/uploads/2013/04/5970c966482f2d3531a707ba480916f8_full.jpg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dirty="0"/>
              <a:t>http://nationalidentityworkshop.com/wp-content/uploads/2014/05/Dollarphotoclub_56879354.jpg</a:t>
            </a:r>
          </a:p>
        </p:txBody>
      </p:sp>
    </p:spTree>
    <p:extLst>
      <p:ext uri="{BB962C8B-B14F-4D97-AF65-F5344CB8AC3E}">
        <p14:creationId xmlns:p14="http://schemas.microsoft.com/office/powerpoint/2010/main" val="413884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лицензионное </a:t>
            </a:r>
            <a:r>
              <a:rPr lang="ru-RU" dirty="0" smtClean="0"/>
              <a:t>соглашение на программное обеспечение</a:t>
            </a:r>
          </a:p>
          <a:p>
            <a:r>
              <a:rPr lang="ru-RU" dirty="0" smtClean="0"/>
              <a:t>информационная </a:t>
            </a:r>
            <a:r>
              <a:rPr lang="ru-RU" dirty="0" smtClean="0"/>
              <a:t>безопасность</a:t>
            </a:r>
          </a:p>
          <a:p>
            <a:r>
              <a:rPr lang="ru-RU" dirty="0" smtClean="0"/>
              <a:t>защита </a:t>
            </a:r>
            <a:r>
              <a:rPr lang="ru-RU" dirty="0" smtClean="0"/>
              <a:t>информации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840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D:\Documents and Settings\Администратор.HOME-FDD52612A3\Рабочий стол\Ирина_Раб стол\10 Презентации для Босовой\11 класс\Calepin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141" y="1196753"/>
            <a:ext cx="7848872" cy="53285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ФЗ </a:t>
            </a:r>
            <a:r>
              <a:rPr lang="ru-RU" dirty="0"/>
              <a:t>«</a:t>
            </a:r>
            <a:r>
              <a:rPr lang="ru-RU" dirty="0" smtClean="0"/>
              <a:t>Об информации</a:t>
            </a:r>
            <a:r>
              <a:rPr lang="ru-RU" dirty="0"/>
              <a:t>, информационных технологиях и о защите </a:t>
            </a:r>
            <a:r>
              <a:rPr lang="ru-RU" dirty="0" smtClean="0"/>
              <a:t>информации». Ст. 3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779912" y="1340768"/>
            <a:ext cx="453650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/>
              <a:t>В статье 3 среди принципов правового регулирования </a:t>
            </a:r>
            <a:r>
              <a:rPr lang="ru-RU" sz="2000" dirty="0" smtClean="0"/>
              <a:t>отношений </a:t>
            </a:r>
            <a:r>
              <a:rPr lang="ru-RU" sz="2000" dirty="0"/>
              <a:t>наряду со свободой поиска, получения, передачи, </a:t>
            </a:r>
            <a:r>
              <a:rPr lang="ru-RU" sz="2000" dirty="0" smtClean="0"/>
              <a:t>производства </a:t>
            </a:r>
            <a:r>
              <a:rPr lang="ru-RU" sz="2000" dirty="0"/>
              <a:t>и распространения </a:t>
            </a:r>
            <a:r>
              <a:rPr lang="ru-RU" sz="2000" dirty="0" smtClean="0"/>
              <a:t>ин-формации </a:t>
            </a:r>
            <a:r>
              <a:rPr lang="ru-RU" sz="2000" dirty="0"/>
              <a:t>любым законным </a:t>
            </a:r>
            <a:r>
              <a:rPr lang="ru-RU" sz="2000" dirty="0" smtClean="0"/>
              <a:t>способом провозглашена </a:t>
            </a:r>
            <a:r>
              <a:rPr lang="ru-RU" sz="2000" dirty="0"/>
              <a:t>неприкосновенность частной жизни, </a:t>
            </a:r>
            <a:r>
              <a:rPr lang="ru-RU" sz="2000" dirty="0" smtClean="0"/>
              <a:t>недопустимость </a:t>
            </a:r>
            <a:r>
              <a:rPr lang="ru-RU" sz="2000" dirty="0"/>
              <a:t>сбора, хранения, использования и </a:t>
            </a:r>
            <a:r>
              <a:rPr lang="ru-RU" sz="2000" dirty="0" err="1" smtClean="0"/>
              <a:t>распростра</a:t>
            </a:r>
            <a:r>
              <a:rPr lang="ru-RU" sz="2000" dirty="0" smtClean="0"/>
              <a:t>-нения информации </a:t>
            </a:r>
            <a:r>
              <a:rPr lang="ru-RU" sz="2000" dirty="0"/>
              <a:t>о частной жизни лица без его согласия.</a:t>
            </a:r>
          </a:p>
        </p:txBody>
      </p:sp>
      <p:pic>
        <p:nvPicPr>
          <p:cNvPr id="1026" name="Picture 2" descr="D:\Documents and Settings\Администратор.HOME-FDD52612A3\Рабочий стол\Ирина_Раб стол\10 Презентации для Босовой\11 класс\18-1-1\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95114">
            <a:off x="668993" y="1423926"/>
            <a:ext cx="2924362" cy="443346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правляющая кнопка: настраиваемая 2">
            <a:hlinkClick r:id="rId5" action="ppaction://hlinksldjump" highlightClick="1"/>
          </p:cNvPr>
          <p:cNvSpPr/>
          <p:nvPr/>
        </p:nvSpPr>
        <p:spPr>
          <a:xfrm>
            <a:off x="1337067" y="5983547"/>
            <a:ext cx="360000" cy="360000"/>
          </a:xfrm>
          <a:prstGeom prst="actionButtonBlank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</a:rPr>
              <a:t>3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10" name="Управляющая кнопка: настраиваемая 9">
            <a:hlinkClick r:id="rId6" action="ppaction://hlinksldjump" highlightClick="1"/>
          </p:cNvPr>
          <p:cNvSpPr/>
          <p:nvPr/>
        </p:nvSpPr>
        <p:spPr>
          <a:xfrm>
            <a:off x="1741137" y="5983547"/>
            <a:ext cx="360000" cy="360000"/>
          </a:xfrm>
          <a:prstGeom prst="actionButtonBlank">
            <a:avLst/>
          </a:prstGeom>
          <a:solidFill>
            <a:schemeClr val="bg1">
              <a:lumMod val="6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</a:rPr>
              <a:t>5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11" name="Управляющая кнопка: настраиваемая 10">
            <a:hlinkClick r:id="rId7" action="ppaction://hlinksldjump" highlightClick="1"/>
          </p:cNvPr>
          <p:cNvSpPr/>
          <p:nvPr/>
        </p:nvSpPr>
        <p:spPr>
          <a:xfrm>
            <a:off x="2145207" y="5983547"/>
            <a:ext cx="360000" cy="360000"/>
          </a:xfrm>
          <a:prstGeom prst="actionButtonBlank">
            <a:avLst/>
          </a:prstGeom>
          <a:solidFill>
            <a:schemeClr val="bg1">
              <a:lumMod val="6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</a:rPr>
              <a:t>8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12" name="Управляющая кнопка: настраиваемая 11">
            <a:hlinkClick r:id="rId8" action="ppaction://hlinksldjump" highlightClick="1"/>
          </p:cNvPr>
          <p:cNvSpPr/>
          <p:nvPr/>
        </p:nvSpPr>
        <p:spPr>
          <a:xfrm>
            <a:off x="2549277" y="5983547"/>
            <a:ext cx="360000" cy="360000"/>
          </a:xfrm>
          <a:prstGeom prst="actionButtonBlank">
            <a:avLst/>
          </a:prstGeom>
          <a:solidFill>
            <a:schemeClr val="bg1">
              <a:lumMod val="6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</a:rPr>
              <a:t>12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13" name="Управляющая кнопка: настраиваемая 12">
            <a:hlinkClick r:id="rId9" action="ppaction://hlinksldjump" highlightClick="1"/>
          </p:cNvPr>
          <p:cNvSpPr/>
          <p:nvPr/>
        </p:nvSpPr>
        <p:spPr>
          <a:xfrm>
            <a:off x="2953347" y="5983547"/>
            <a:ext cx="360000" cy="360000"/>
          </a:xfrm>
          <a:prstGeom prst="actionButtonBlank">
            <a:avLst/>
          </a:prstGeom>
          <a:solidFill>
            <a:schemeClr val="bg1">
              <a:lumMod val="6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</a:rPr>
              <a:t>16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14" name="Управляющая кнопка: настраиваемая 13">
            <a:hlinkClick r:id="rId10" action="ppaction://hlinksldjump" highlightClick="1"/>
          </p:cNvPr>
          <p:cNvSpPr/>
          <p:nvPr/>
        </p:nvSpPr>
        <p:spPr>
          <a:xfrm>
            <a:off x="3357419" y="5983547"/>
            <a:ext cx="360000" cy="360000"/>
          </a:xfrm>
          <a:prstGeom prst="actionButtonBlank">
            <a:avLst/>
          </a:prstGeom>
          <a:solidFill>
            <a:schemeClr val="bg1">
              <a:lumMod val="6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  <a:latin typeface="Times New Roman"/>
                <a:cs typeface="Times New Roman"/>
              </a:rPr>
              <a:t>►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24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D:\Documents and Settings\Администратор.HOME-FDD52612A3\Рабочий стол\Ирина_Раб стол\10 Презентации для Босовой\11 класс\Calepin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141" y="1196753"/>
            <a:ext cx="7848872" cy="53285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79912" y="1340768"/>
            <a:ext cx="453650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/>
              <a:t>В статье 5 этого закона отмечается, что информация, в зависимости от порядка её предоставления или </a:t>
            </a:r>
            <a:r>
              <a:rPr lang="ru-RU" sz="2000" dirty="0" err="1" smtClean="0"/>
              <a:t>распростра</a:t>
            </a:r>
            <a:r>
              <a:rPr lang="ru-RU" sz="2000" dirty="0" smtClean="0"/>
              <a:t>-нения</a:t>
            </a:r>
            <a:r>
              <a:rPr lang="ru-RU" sz="2000" dirty="0"/>
              <a:t>, подразделяется на: </a:t>
            </a:r>
          </a:p>
          <a:p>
            <a:pPr marL="273050" indent="-273050" algn="just">
              <a:buFont typeface="+mj-lt"/>
              <a:buAutoNum type="arabicParenR"/>
            </a:pPr>
            <a:r>
              <a:rPr lang="ru-RU" sz="2000" dirty="0" smtClean="0"/>
              <a:t>свободно распространяемую </a:t>
            </a:r>
            <a:r>
              <a:rPr lang="ru-RU" sz="2000" dirty="0" err="1" smtClean="0"/>
              <a:t>инфор-мацию</a:t>
            </a:r>
            <a:r>
              <a:rPr lang="ru-RU" sz="2000" dirty="0" smtClean="0"/>
              <a:t>;</a:t>
            </a:r>
            <a:endParaRPr lang="ru-RU" sz="2000" dirty="0"/>
          </a:p>
          <a:p>
            <a:pPr marL="273050" indent="-273050" algn="just">
              <a:buFont typeface="+mj-lt"/>
              <a:buAutoNum type="arabicParenR"/>
            </a:pPr>
            <a:r>
              <a:rPr lang="ru-RU" sz="2000" dirty="0" smtClean="0"/>
              <a:t>информацию, предоставляемую </a:t>
            </a:r>
            <a:r>
              <a:rPr lang="ru-RU" sz="2000" dirty="0"/>
              <a:t>по соглашению лиц, участвующих в соответствующих отношениях; </a:t>
            </a:r>
          </a:p>
          <a:p>
            <a:pPr marL="273050" indent="-273050" algn="just">
              <a:buFont typeface="+mj-lt"/>
              <a:buAutoNum type="arabicParenR"/>
            </a:pPr>
            <a:r>
              <a:rPr lang="ru-RU" sz="2000" dirty="0" smtClean="0"/>
              <a:t>информацию, которая в соответствии с ФЗ подлежит </a:t>
            </a:r>
            <a:r>
              <a:rPr lang="ru-RU" sz="2000" dirty="0"/>
              <a:t>предоставлению или </a:t>
            </a:r>
            <a:r>
              <a:rPr lang="ru-RU" sz="2000" dirty="0" smtClean="0"/>
              <a:t>распространению; </a:t>
            </a:r>
            <a:endParaRPr lang="ru-RU" sz="2000" dirty="0"/>
          </a:p>
          <a:p>
            <a:pPr marL="273050" indent="-273050" algn="just">
              <a:buFont typeface="+mj-lt"/>
              <a:buAutoNum type="arabicParenR"/>
            </a:pPr>
            <a:r>
              <a:rPr lang="ru-RU" sz="2000" dirty="0" smtClean="0"/>
              <a:t>информацию</a:t>
            </a:r>
            <a:r>
              <a:rPr lang="ru-RU" sz="2000" dirty="0"/>
              <a:t>, распространение </a:t>
            </a:r>
            <a:r>
              <a:rPr lang="ru-RU" sz="2000" dirty="0" smtClean="0"/>
              <a:t>кото-рой </a:t>
            </a:r>
            <a:r>
              <a:rPr lang="ru-RU" sz="2000" dirty="0"/>
              <a:t>в </a:t>
            </a:r>
            <a:r>
              <a:rPr lang="ru-RU" sz="2000" dirty="0" smtClean="0"/>
              <a:t>РФ </a:t>
            </a:r>
            <a:r>
              <a:rPr lang="ru-RU" sz="2000" dirty="0"/>
              <a:t>ограничивается или </a:t>
            </a:r>
            <a:r>
              <a:rPr lang="ru-RU" sz="2000" dirty="0" err="1" smtClean="0"/>
              <a:t>запре-щается</a:t>
            </a:r>
            <a:r>
              <a:rPr lang="ru-RU" sz="2000" dirty="0"/>
              <a:t>.</a:t>
            </a:r>
          </a:p>
        </p:txBody>
      </p:sp>
      <p:pic>
        <p:nvPicPr>
          <p:cNvPr id="6" name="Picture 2" descr="D:\Documents and Settings\Администратор.HOME-FDD52612A3\Рабочий стол\Ирина_Раб стол\10 Презентации для Босовой\11 класс\18-1-1\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95114">
            <a:off x="668993" y="1423926"/>
            <a:ext cx="2924362" cy="443346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ФЗ </a:t>
            </a:r>
            <a:r>
              <a:rPr lang="ru-RU" dirty="0"/>
              <a:t>«</a:t>
            </a:r>
            <a:r>
              <a:rPr lang="ru-RU" dirty="0" smtClean="0"/>
              <a:t>Об информации</a:t>
            </a:r>
            <a:r>
              <a:rPr lang="ru-RU" dirty="0"/>
              <a:t>, информационных технологиях и о защите </a:t>
            </a:r>
            <a:r>
              <a:rPr lang="ru-RU" dirty="0" smtClean="0"/>
              <a:t>информации». Ст. 5</a:t>
            </a:r>
            <a:endParaRPr lang="ru-RU" dirty="0"/>
          </a:p>
        </p:txBody>
      </p:sp>
      <p:sp>
        <p:nvSpPr>
          <p:cNvPr id="7" name="Управляющая кнопка: настраиваемая 6">
            <a:hlinkClick r:id="rId5" action="ppaction://hlinksldjump" highlightClick="1"/>
          </p:cNvPr>
          <p:cNvSpPr/>
          <p:nvPr/>
        </p:nvSpPr>
        <p:spPr>
          <a:xfrm>
            <a:off x="1337067" y="5983547"/>
            <a:ext cx="360000" cy="360000"/>
          </a:xfrm>
          <a:prstGeom prst="actionButtonBlank">
            <a:avLst/>
          </a:prstGeom>
          <a:solidFill>
            <a:schemeClr val="bg1">
              <a:lumMod val="6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</a:rPr>
              <a:t>3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Управляющая кнопка: настраиваемая 7">
            <a:hlinkClick r:id="rId6" action="ppaction://hlinksldjump" highlightClick="1"/>
          </p:cNvPr>
          <p:cNvSpPr/>
          <p:nvPr/>
        </p:nvSpPr>
        <p:spPr>
          <a:xfrm>
            <a:off x="1741137" y="5983547"/>
            <a:ext cx="360000" cy="360000"/>
          </a:xfrm>
          <a:prstGeom prst="actionButtonBlank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</a:rPr>
              <a:t>5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9" name="Управляющая кнопка: настраиваемая 8">
            <a:hlinkClick r:id="rId7" action="ppaction://hlinksldjump" highlightClick="1"/>
          </p:cNvPr>
          <p:cNvSpPr/>
          <p:nvPr/>
        </p:nvSpPr>
        <p:spPr>
          <a:xfrm>
            <a:off x="2145207" y="5983547"/>
            <a:ext cx="360000" cy="360000"/>
          </a:xfrm>
          <a:prstGeom prst="actionButtonBlank">
            <a:avLst/>
          </a:prstGeom>
          <a:solidFill>
            <a:schemeClr val="bg1">
              <a:lumMod val="6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</a:rPr>
              <a:t>8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10" name="Управляющая кнопка: настраиваемая 9">
            <a:hlinkClick r:id="rId8" action="ppaction://hlinksldjump" highlightClick="1"/>
          </p:cNvPr>
          <p:cNvSpPr/>
          <p:nvPr/>
        </p:nvSpPr>
        <p:spPr>
          <a:xfrm>
            <a:off x="2549277" y="5983547"/>
            <a:ext cx="360000" cy="360000"/>
          </a:xfrm>
          <a:prstGeom prst="actionButtonBlank">
            <a:avLst/>
          </a:prstGeom>
          <a:solidFill>
            <a:schemeClr val="bg1">
              <a:lumMod val="6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</a:rPr>
              <a:t>12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11" name="Управляющая кнопка: настраиваемая 10">
            <a:hlinkClick r:id="rId9" action="ppaction://hlinksldjump" highlightClick="1"/>
          </p:cNvPr>
          <p:cNvSpPr/>
          <p:nvPr/>
        </p:nvSpPr>
        <p:spPr>
          <a:xfrm>
            <a:off x="2953347" y="5983547"/>
            <a:ext cx="360000" cy="360000"/>
          </a:xfrm>
          <a:prstGeom prst="actionButtonBlank">
            <a:avLst/>
          </a:prstGeom>
          <a:solidFill>
            <a:schemeClr val="bg1">
              <a:lumMod val="6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</a:rPr>
              <a:t>16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12" name="Управляющая кнопка: настраиваемая 11">
            <a:hlinkClick r:id="rId10" action="ppaction://hlinksldjump" highlightClick="1"/>
          </p:cNvPr>
          <p:cNvSpPr/>
          <p:nvPr/>
        </p:nvSpPr>
        <p:spPr>
          <a:xfrm>
            <a:off x="3357419" y="5983547"/>
            <a:ext cx="360000" cy="360000"/>
          </a:xfrm>
          <a:prstGeom prst="actionButtonBlank">
            <a:avLst/>
          </a:prstGeom>
          <a:solidFill>
            <a:schemeClr val="bg1">
              <a:lumMod val="6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  <a:latin typeface="Times New Roman"/>
                <a:cs typeface="Times New Roman"/>
              </a:rPr>
              <a:t>►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07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D:\Documents and Settings\Администратор.HOME-FDD52612A3\Рабочий стол\Ирина_Раб стол\10 Презентации для Босовой\11 класс\Calepin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141" y="1196753"/>
            <a:ext cx="7848872" cy="53285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ФЗ </a:t>
            </a:r>
            <a:r>
              <a:rPr lang="ru-RU" dirty="0"/>
              <a:t>«</a:t>
            </a:r>
            <a:r>
              <a:rPr lang="ru-RU" dirty="0" smtClean="0"/>
              <a:t>Об информации</a:t>
            </a:r>
            <a:r>
              <a:rPr lang="ru-RU" dirty="0"/>
              <a:t>, информационных технологиях и о защите </a:t>
            </a:r>
            <a:r>
              <a:rPr lang="ru-RU" dirty="0" smtClean="0"/>
              <a:t>информации». Ст. 8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779912" y="1340768"/>
            <a:ext cx="453650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/>
              <a:t>В статье 8 утверждается </a:t>
            </a:r>
            <a:r>
              <a:rPr lang="ru-RU" sz="2000" dirty="0" smtClean="0"/>
              <a:t>право </a:t>
            </a:r>
            <a:r>
              <a:rPr lang="ru-RU" sz="2000" dirty="0"/>
              <a:t>граждан на доступ без ограничений к: </a:t>
            </a:r>
          </a:p>
          <a:p>
            <a:pPr marL="273050" indent="-273050" algn="just">
              <a:buAutoNum type="arabicParenR"/>
            </a:pPr>
            <a:r>
              <a:rPr lang="ru-RU" sz="2000" dirty="0"/>
              <a:t>нормативным правовым </a:t>
            </a:r>
            <a:r>
              <a:rPr lang="ru-RU" sz="2000" dirty="0" smtClean="0"/>
              <a:t>актам; </a:t>
            </a:r>
            <a:endParaRPr lang="ru-RU" sz="2000" dirty="0"/>
          </a:p>
          <a:p>
            <a:pPr marL="273050" indent="-273050" algn="just">
              <a:buAutoNum type="arabicParenR"/>
            </a:pPr>
            <a:r>
              <a:rPr lang="ru-RU" sz="2000" dirty="0"/>
              <a:t>информации о состоянии </a:t>
            </a:r>
            <a:r>
              <a:rPr lang="ru-RU" sz="2000" dirty="0" smtClean="0"/>
              <a:t>окружаю-щей </a:t>
            </a:r>
            <a:r>
              <a:rPr lang="ru-RU" sz="2000" dirty="0"/>
              <a:t>среды; </a:t>
            </a:r>
          </a:p>
          <a:p>
            <a:pPr marL="273050" indent="-273050" algn="just">
              <a:buAutoNum type="arabicParenR"/>
            </a:pPr>
            <a:r>
              <a:rPr lang="ru-RU" sz="2000" dirty="0"/>
              <a:t>информации о деятельности </a:t>
            </a:r>
            <a:r>
              <a:rPr lang="ru-RU" sz="2000" dirty="0" err="1" smtClean="0"/>
              <a:t>госу</a:t>
            </a:r>
            <a:r>
              <a:rPr lang="ru-RU" sz="2000" dirty="0" smtClean="0"/>
              <a:t>-дарственных </a:t>
            </a:r>
            <a:r>
              <a:rPr lang="ru-RU" sz="2000" dirty="0"/>
              <a:t>органов и органов местного самоуправления, </a:t>
            </a:r>
            <a:r>
              <a:rPr lang="ru-RU" sz="2000" dirty="0" smtClean="0"/>
              <a:t>об </a:t>
            </a:r>
            <a:r>
              <a:rPr lang="ru-RU" sz="2000" dirty="0"/>
              <a:t>использовании бюджетных средств; </a:t>
            </a:r>
          </a:p>
          <a:p>
            <a:pPr marL="273050" indent="-273050" algn="just">
              <a:buAutoNum type="arabicParenR"/>
            </a:pPr>
            <a:r>
              <a:rPr lang="ru-RU" sz="2000" dirty="0"/>
              <a:t>информации, накапливаемой в </a:t>
            </a:r>
            <a:r>
              <a:rPr lang="ru-RU" sz="2000" dirty="0" smtClean="0"/>
              <a:t>от-крытых </a:t>
            </a:r>
            <a:r>
              <a:rPr lang="ru-RU" sz="2000" dirty="0"/>
              <a:t>фондах библиотек, музеев и архивов, а также в государственных, </a:t>
            </a:r>
            <a:r>
              <a:rPr lang="ru-RU" sz="2000" dirty="0" smtClean="0"/>
              <a:t>муниципальных информационных системах</a:t>
            </a:r>
            <a:r>
              <a:rPr lang="ru-RU" sz="2000" dirty="0"/>
              <a:t>, </a:t>
            </a:r>
            <a:r>
              <a:rPr lang="ru-RU" sz="2000" dirty="0" smtClean="0"/>
              <a:t>предназначенных </a:t>
            </a:r>
            <a:r>
              <a:rPr lang="ru-RU" sz="2000" dirty="0"/>
              <a:t>для обеспечения граждан </a:t>
            </a:r>
            <a:r>
              <a:rPr lang="ru-RU" sz="2000" dirty="0" smtClean="0"/>
              <a:t>и </a:t>
            </a:r>
            <a:r>
              <a:rPr lang="ru-RU" sz="2000" dirty="0"/>
              <a:t>организаций такой информацией.</a:t>
            </a:r>
          </a:p>
        </p:txBody>
      </p:sp>
      <p:pic>
        <p:nvPicPr>
          <p:cNvPr id="6" name="Picture 2" descr="D:\Documents and Settings\Администратор.HOME-FDD52612A3\Рабочий стол\Ирина_Раб стол\10 Презентации для Босовой\11 класс\18-1-1\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95114">
            <a:off x="668993" y="1423926"/>
            <a:ext cx="2924362" cy="443346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Управляющая кнопка: настраиваемая 6">
            <a:hlinkClick r:id="rId5" action="ppaction://hlinksldjump" highlightClick="1"/>
          </p:cNvPr>
          <p:cNvSpPr/>
          <p:nvPr/>
        </p:nvSpPr>
        <p:spPr>
          <a:xfrm>
            <a:off x="1337067" y="5983547"/>
            <a:ext cx="360000" cy="360000"/>
          </a:xfrm>
          <a:prstGeom prst="actionButtonBlank">
            <a:avLst/>
          </a:prstGeom>
          <a:solidFill>
            <a:schemeClr val="bg1">
              <a:lumMod val="6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</a:rPr>
              <a:t>3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Управляющая кнопка: настраиваемая 7">
            <a:hlinkClick r:id="rId6" action="ppaction://hlinksldjump" highlightClick="1"/>
          </p:cNvPr>
          <p:cNvSpPr/>
          <p:nvPr/>
        </p:nvSpPr>
        <p:spPr>
          <a:xfrm>
            <a:off x="1741137" y="5983547"/>
            <a:ext cx="360000" cy="360000"/>
          </a:xfrm>
          <a:prstGeom prst="actionButtonBlank">
            <a:avLst/>
          </a:prstGeom>
          <a:solidFill>
            <a:schemeClr val="bg1">
              <a:lumMod val="6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</a:rPr>
              <a:t>5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9" name="Управляющая кнопка: настраиваемая 8">
            <a:hlinkClick r:id="rId7" action="ppaction://hlinksldjump" highlightClick="1"/>
          </p:cNvPr>
          <p:cNvSpPr/>
          <p:nvPr/>
        </p:nvSpPr>
        <p:spPr>
          <a:xfrm>
            <a:off x="2145207" y="5983547"/>
            <a:ext cx="360000" cy="360000"/>
          </a:xfrm>
          <a:prstGeom prst="actionButtonBlank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</a:rPr>
              <a:t>8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10" name="Управляющая кнопка: настраиваемая 9">
            <a:hlinkClick r:id="rId8" action="ppaction://hlinksldjump" highlightClick="1"/>
          </p:cNvPr>
          <p:cNvSpPr/>
          <p:nvPr/>
        </p:nvSpPr>
        <p:spPr>
          <a:xfrm>
            <a:off x="2549277" y="5983547"/>
            <a:ext cx="360000" cy="360000"/>
          </a:xfrm>
          <a:prstGeom prst="actionButtonBlank">
            <a:avLst/>
          </a:prstGeom>
          <a:solidFill>
            <a:schemeClr val="bg1">
              <a:lumMod val="6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</a:rPr>
              <a:t>12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11" name="Управляющая кнопка: настраиваемая 10">
            <a:hlinkClick r:id="rId9" action="ppaction://hlinksldjump" highlightClick="1"/>
          </p:cNvPr>
          <p:cNvSpPr/>
          <p:nvPr/>
        </p:nvSpPr>
        <p:spPr>
          <a:xfrm>
            <a:off x="2953347" y="5983547"/>
            <a:ext cx="360000" cy="360000"/>
          </a:xfrm>
          <a:prstGeom prst="actionButtonBlank">
            <a:avLst/>
          </a:prstGeom>
          <a:solidFill>
            <a:schemeClr val="bg1">
              <a:lumMod val="6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</a:rPr>
              <a:t>16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12" name="Управляющая кнопка: настраиваемая 11">
            <a:hlinkClick r:id="rId10" action="ppaction://hlinksldjump" highlightClick="1"/>
          </p:cNvPr>
          <p:cNvSpPr/>
          <p:nvPr/>
        </p:nvSpPr>
        <p:spPr>
          <a:xfrm>
            <a:off x="3357419" y="5983547"/>
            <a:ext cx="360000" cy="360000"/>
          </a:xfrm>
          <a:prstGeom prst="actionButtonBlank">
            <a:avLst/>
          </a:prstGeom>
          <a:solidFill>
            <a:schemeClr val="bg1">
              <a:lumMod val="6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  <a:latin typeface="Times New Roman"/>
                <a:cs typeface="Times New Roman"/>
              </a:rPr>
              <a:t>►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87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D:\Documents and Settings\Администратор.HOME-FDD52612A3\Рабочий стол\Ирина_Раб стол\10 Презентации для Босовой\11 класс\Calepin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141" y="1196753"/>
            <a:ext cx="7848872" cy="53285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ФЗ </a:t>
            </a:r>
            <a:r>
              <a:rPr lang="ru-RU" dirty="0"/>
              <a:t>«</a:t>
            </a:r>
            <a:r>
              <a:rPr lang="ru-RU" dirty="0" smtClean="0"/>
              <a:t>Об информации</a:t>
            </a:r>
            <a:r>
              <a:rPr lang="ru-RU" dirty="0"/>
              <a:t>, информационных технологиях и о защите </a:t>
            </a:r>
            <a:r>
              <a:rPr lang="ru-RU" dirty="0" smtClean="0"/>
              <a:t>информации». Ст. 12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779912" y="1340768"/>
            <a:ext cx="453650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/>
              <a:t>В статье 12 указывается, что государственное регулирование в сфере применения информационных технологий предусматривает развитие информационных систем различного назначения, а также создание условий для эффективного использования в </a:t>
            </a:r>
            <a:r>
              <a:rPr lang="ru-RU" sz="2000" dirty="0" smtClean="0"/>
              <a:t>РФ информационно - </a:t>
            </a:r>
            <a:r>
              <a:rPr lang="ru-RU" sz="2000" dirty="0" err="1" smtClean="0"/>
              <a:t>телекоммуникацион-ных</a:t>
            </a:r>
            <a:r>
              <a:rPr lang="ru-RU" sz="2000" dirty="0" smtClean="0"/>
              <a:t> </a:t>
            </a:r>
            <a:r>
              <a:rPr lang="ru-RU" sz="2000" dirty="0"/>
              <a:t>сетей, в том числе сети Интернет.</a:t>
            </a:r>
          </a:p>
          <a:p>
            <a:pPr algn="just"/>
            <a:endParaRPr lang="ru-RU" sz="2000" dirty="0"/>
          </a:p>
        </p:txBody>
      </p:sp>
      <p:pic>
        <p:nvPicPr>
          <p:cNvPr id="6" name="Picture 2" descr="D:\Documents and Settings\Администратор.HOME-FDD52612A3\Рабочий стол\Ирина_Раб стол\10 Презентации для Босовой\11 класс\18-1-1\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95114">
            <a:off x="668993" y="1423926"/>
            <a:ext cx="2924362" cy="443346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Управляющая кнопка: настраиваемая 6">
            <a:hlinkClick r:id="rId5" action="ppaction://hlinksldjump" highlightClick="1"/>
          </p:cNvPr>
          <p:cNvSpPr/>
          <p:nvPr/>
        </p:nvSpPr>
        <p:spPr>
          <a:xfrm>
            <a:off x="1337067" y="5983547"/>
            <a:ext cx="360000" cy="360000"/>
          </a:xfrm>
          <a:prstGeom prst="actionButtonBlank">
            <a:avLst/>
          </a:prstGeom>
          <a:solidFill>
            <a:schemeClr val="bg1">
              <a:lumMod val="6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</a:rPr>
              <a:t>3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Управляющая кнопка: настраиваемая 7">
            <a:hlinkClick r:id="rId6" action="ppaction://hlinksldjump" highlightClick="1"/>
          </p:cNvPr>
          <p:cNvSpPr/>
          <p:nvPr/>
        </p:nvSpPr>
        <p:spPr>
          <a:xfrm>
            <a:off x="1741137" y="5983547"/>
            <a:ext cx="360000" cy="360000"/>
          </a:xfrm>
          <a:prstGeom prst="actionButtonBlank">
            <a:avLst/>
          </a:prstGeom>
          <a:solidFill>
            <a:schemeClr val="bg1">
              <a:lumMod val="6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</a:rPr>
              <a:t>5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9" name="Управляющая кнопка: настраиваемая 8">
            <a:hlinkClick r:id="rId7" action="ppaction://hlinksldjump" highlightClick="1"/>
          </p:cNvPr>
          <p:cNvSpPr/>
          <p:nvPr/>
        </p:nvSpPr>
        <p:spPr>
          <a:xfrm>
            <a:off x="2145207" y="5983547"/>
            <a:ext cx="360000" cy="360000"/>
          </a:xfrm>
          <a:prstGeom prst="actionButtonBlank">
            <a:avLst/>
          </a:prstGeom>
          <a:solidFill>
            <a:schemeClr val="bg1">
              <a:lumMod val="6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</a:rPr>
              <a:t>8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10" name="Управляющая кнопка: настраиваемая 9">
            <a:hlinkClick r:id="rId8" action="ppaction://hlinksldjump" highlightClick="1"/>
          </p:cNvPr>
          <p:cNvSpPr/>
          <p:nvPr/>
        </p:nvSpPr>
        <p:spPr>
          <a:xfrm>
            <a:off x="2549277" y="5983547"/>
            <a:ext cx="360000" cy="360000"/>
          </a:xfrm>
          <a:prstGeom prst="actionButtonBlank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</a:rPr>
              <a:t>12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11" name="Управляющая кнопка: настраиваемая 10">
            <a:hlinkClick r:id="rId9" action="ppaction://hlinksldjump" highlightClick="1"/>
          </p:cNvPr>
          <p:cNvSpPr/>
          <p:nvPr/>
        </p:nvSpPr>
        <p:spPr>
          <a:xfrm>
            <a:off x="2953347" y="5983547"/>
            <a:ext cx="360000" cy="360000"/>
          </a:xfrm>
          <a:prstGeom prst="actionButtonBlank">
            <a:avLst/>
          </a:prstGeom>
          <a:solidFill>
            <a:schemeClr val="bg1">
              <a:lumMod val="6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</a:rPr>
              <a:t>16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12" name="Управляющая кнопка: настраиваемая 11">
            <a:hlinkClick r:id="rId10" action="ppaction://hlinksldjump" highlightClick="1"/>
          </p:cNvPr>
          <p:cNvSpPr/>
          <p:nvPr/>
        </p:nvSpPr>
        <p:spPr>
          <a:xfrm>
            <a:off x="3357419" y="5983547"/>
            <a:ext cx="360000" cy="360000"/>
          </a:xfrm>
          <a:prstGeom prst="actionButtonBlank">
            <a:avLst/>
          </a:prstGeom>
          <a:solidFill>
            <a:schemeClr val="bg1">
              <a:lumMod val="6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  <a:latin typeface="Times New Roman"/>
                <a:cs typeface="Times New Roman"/>
              </a:rPr>
              <a:t>►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32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D:\Documents and Settings\Администратор.HOME-FDD52612A3\Рабочий стол\Ирина_Раб стол\10 Презентации для Босовой\11 класс\Calepin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141" y="1196753"/>
            <a:ext cx="7848872" cy="53285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ФЗ </a:t>
            </a:r>
            <a:r>
              <a:rPr lang="ru-RU" dirty="0"/>
              <a:t>«</a:t>
            </a:r>
            <a:r>
              <a:rPr lang="ru-RU" dirty="0" smtClean="0"/>
              <a:t>Об информации</a:t>
            </a:r>
            <a:r>
              <a:rPr lang="ru-RU" dirty="0"/>
              <a:t>, информационных технологиях и о защите </a:t>
            </a:r>
            <a:r>
              <a:rPr lang="ru-RU" dirty="0" smtClean="0"/>
              <a:t>информации». Ст. 16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779912" y="1340768"/>
            <a:ext cx="453650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/>
              <a:t>В статье 16 отмечается, что защита информации представляет собой принятие правовых, организационных и технических мер, направленных на: </a:t>
            </a:r>
          </a:p>
          <a:p>
            <a:pPr marL="273050" indent="-273050" algn="just">
              <a:buAutoNum type="arabicParenR"/>
            </a:pPr>
            <a:r>
              <a:rPr lang="ru-RU" sz="2000" dirty="0"/>
              <a:t>обеспечение защиты информации от неправомерного доступа, </a:t>
            </a:r>
            <a:r>
              <a:rPr lang="ru-RU" sz="2000" dirty="0" err="1" smtClean="0"/>
              <a:t>уничтоже-ния</a:t>
            </a:r>
            <a:r>
              <a:rPr lang="ru-RU" sz="2000" dirty="0"/>
              <a:t>, модифицирования, </a:t>
            </a:r>
            <a:r>
              <a:rPr lang="ru-RU" sz="2000" dirty="0" err="1" smtClean="0"/>
              <a:t>блокиро-вания</a:t>
            </a:r>
            <a:r>
              <a:rPr lang="ru-RU" sz="2000" dirty="0"/>
              <a:t>, копирования, </a:t>
            </a:r>
            <a:r>
              <a:rPr lang="ru-RU" sz="2000" dirty="0" err="1" smtClean="0"/>
              <a:t>предоставле-ния</a:t>
            </a:r>
            <a:r>
              <a:rPr lang="ru-RU" sz="2000" dirty="0"/>
              <a:t>, распространения, а также от иных неправомерных действий в отношении такой информации;</a:t>
            </a:r>
          </a:p>
          <a:p>
            <a:pPr marL="273050" indent="-273050" algn="just">
              <a:buAutoNum type="arabicParenR"/>
            </a:pPr>
            <a:r>
              <a:rPr lang="ru-RU" sz="2000" dirty="0"/>
              <a:t>соблюдение конфиденциальности информации ограниченного </a:t>
            </a:r>
            <a:r>
              <a:rPr lang="ru-RU" sz="2000" dirty="0" smtClean="0"/>
              <a:t> доступа;</a:t>
            </a:r>
            <a:endParaRPr lang="ru-RU" sz="2000" dirty="0"/>
          </a:p>
          <a:p>
            <a:pPr marL="273050" indent="-273050" algn="just">
              <a:buAutoNum type="arabicParenR"/>
            </a:pPr>
            <a:r>
              <a:rPr lang="ru-RU" sz="2000" dirty="0"/>
              <a:t>реализацию права на доступ к информации.</a:t>
            </a:r>
          </a:p>
        </p:txBody>
      </p:sp>
      <p:pic>
        <p:nvPicPr>
          <p:cNvPr id="6" name="Picture 2" descr="D:\Documents and Settings\Администратор.HOME-FDD52612A3\Рабочий стол\Ирина_Раб стол\10 Презентации для Босовой\11 класс\18-1-1\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95114">
            <a:off x="668993" y="1423926"/>
            <a:ext cx="2924362" cy="443346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Управляющая кнопка: настраиваемая 6">
            <a:hlinkClick r:id="rId5" action="ppaction://hlinksldjump" highlightClick="1"/>
          </p:cNvPr>
          <p:cNvSpPr/>
          <p:nvPr/>
        </p:nvSpPr>
        <p:spPr>
          <a:xfrm>
            <a:off x="1337067" y="5983547"/>
            <a:ext cx="360000" cy="360000"/>
          </a:xfrm>
          <a:prstGeom prst="actionButtonBlank">
            <a:avLst/>
          </a:prstGeom>
          <a:solidFill>
            <a:schemeClr val="bg1">
              <a:lumMod val="6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</a:rPr>
              <a:t>3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Управляющая кнопка: настраиваемая 7">
            <a:hlinkClick r:id="rId6" action="ppaction://hlinksldjump" highlightClick="1"/>
          </p:cNvPr>
          <p:cNvSpPr/>
          <p:nvPr/>
        </p:nvSpPr>
        <p:spPr>
          <a:xfrm>
            <a:off x="1741137" y="5983547"/>
            <a:ext cx="360000" cy="360000"/>
          </a:xfrm>
          <a:prstGeom prst="actionButtonBlank">
            <a:avLst/>
          </a:prstGeom>
          <a:solidFill>
            <a:schemeClr val="bg1">
              <a:lumMod val="6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</a:rPr>
              <a:t>5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9" name="Управляющая кнопка: настраиваемая 8">
            <a:hlinkClick r:id="rId7" action="ppaction://hlinksldjump" highlightClick="1"/>
          </p:cNvPr>
          <p:cNvSpPr/>
          <p:nvPr/>
        </p:nvSpPr>
        <p:spPr>
          <a:xfrm>
            <a:off x="2145207" y="5983547"/>
            <a:ext cx="360000" cy="360000"/>
          </a:xfrm>
          <a:prstGeom prst="actionButtonBlank">
            <a:avLst/>
          </a:prstGeom>
          <a:solidFill>
            <a:schemeClr val="bg1">
              <a:lumMod val="6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</a:rPr>
              <a:t>8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10" name="Управляющая кнопка: настраиваемая 9">
            <a:hlinkClick r:id="rId8" action="ppaction://hlinksldjump" highlightClick="1"/>
          </p:cNvPr>
          <p:cNvSpPr/>
          <p:nvPr/>
        </p:nvSpPr>
        <p:spPr>
          <a:xfrm>
            <a:off x="2549277" y="5983547"/>
            <a:ext cx="360000" cy="360000"/>
          </a:xfrm>
          <a:prstGeom prst="actionButtonBlank">
            <a:avLst/>
          </a:prstGeom>
          <a:solidFill>
            <a:schemeClr val="bg1">
              <a:lumMod val="6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</a:rPr>
              <a:t>12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11" name="Управляющая кнопка: настраиваемая 10">
            <a:hlinkClick r:id="rId9" action="ppaction://hlinksldjump" highlightClick="1"/>
          </p:cNvPr>
          <p:cNvSpPr/>
          <p:nvPr/>
        </p:nvSpPr>
        <p:spPr>
          <a:xfrm>
            <a:off x="2953347" y="5983547"/>
            <a:ext cx="360000" cy="360000"/>
          </a:xfrm>
          <a:prstGeom prst="actionButtonBlank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</a:rPr>
              <a:t>16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12" name="Управляющая кнопка: настраиваемая 11">
            <a:hlinkClick r:id="rId10" action="ppaction://hlinksldjump" highlightClick="1"/>
          </p:cNvPr>
          <p:cNvSpPr/>
          <p:nvPr/>
        </p:nvSpPr>
        <p:spPr>
          <a:xfrm>
            <a:off x="3357419" y="5983547"/>
            <a:ext cx="360000" cy="360000"/>
          </a:xfrm>
          <a:prstGeom prst="actionButtonBlank">
            <a:avLst/>
          </a:prstGeom>
          <a:solidFill>
            <a:schemeClr val="bg1">
              <a:lumMod val="6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  <a:latin typeface="Times New Roman"/>
                <a:cs typeface="Times New Roman"/>
              </a:rPr>
              <a:t>►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94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D:\Documents and Settings\Администратор.HOME-FDD52612A3\Рабочий стол\Ирина_Раб стол\10 Презентации для Босовой\11 класс\18-1-1\mrxnet_pic_cod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4" t="25246" r="30871" b="56367"/>
          <a:stretch/>
        </p:blipFill>
        <p:spPr bwMode="auto">
          <a:xfrm>
            <a:off x="3347864" y="5506297"/>
            <a:ext cx="5530719" cy="9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31840" y="5373216"/>
            <a:ext cx="5904656" cy="1484784"/>
          </a:xfrm>
          <a:prstGeom prst="rect">
            <a:avLst/>
          </a:prstGeom>
          <a:gradFill flip="none" rotWithShape="1">
            <a:gsLst>
              <a:gs pos="8000">
                <a:schemeClr val="bg1">
                  <a:alpha val="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Авторское право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07904" y="1052736"/>
            <a:ext cx="5112568" cy="5400600"/>
          </a:xfrm>
        </p:spPr>
        <p:txBody>
          <a:bodyPr/>
          <a:lstStyle/>
          <a:p>
            <a:pPr algn="just"/>
            <a:r>
              <a:rPr lang="ru-RU" dirty="0" smtClean="0"/>
              <a:t>Программы </a:t>
            </a:r>
            <a:r>
              <a:rPr lang="ru-RU" dirty="0"/>
              <a:t>для электронных </a:t>
            </a:r>
            <a:r>
              <a:rPr lang="ru-RU" dirty="0" smtClean="0"/>
              <a:t>вычислитель-</a:t>
            </a:r>
            <a:r>
              <a:rPr lang="ru-RU" dirty="0" err="1" smtClean="0"/>
              <a:t>ных</a:t>
            </a:r>
            <a:r>
              <a:rPr lang="ru-RU" dirty="0" smtClean="0"/>
              <a:t> машин (программы для ЭВМ</a:t>
            </a:r>
            <a:r>
              <a:rPr lang="ru-RU" dirty="0"/>
              <a:t>) и базы </a:t>
            </a:r>
            <a:r>
              <a:rPr lang="ru-RU" dirty="0" smtClean="0"/>
              <a:t>данных, наравне </a:t>
            </a:r>
            <a:r>
              <a:rPr lang="ru-RU" dirty="0"/>
              <a:t>с </a:t>
            </a:r>
            <a:r>
              <a:rPr lang="ru-RU" dirty="0" smtClean="0"/>
              <a:t>произведениями науки</a:t>
            </a:r>
            <a:r>
              <a:rPr lang="ru-RU" dirty="0"/>
              <a:t>, литературы или искусства, </a:t>
            </a:r>
            <a:r>
              <a:rPr lang="ru-RU" dirty="0" smtClean="0"/>
              <a:t>считаются результатами интеллектуальной деятель-</a:t>
            </a:r>
            <a:r>
              <a:rPr lang="ru-RU" dirty="0" err="1" smtClean="0"/>
              <a:t>ности</a:t>
            </a:r>
            <a:r>
              <a:rPr lang="ru-RU" dirty="0"/>
              <a:t>. </a:t>
            </a:r>
            <a:endParaRPr lang="ru-RU" dirty="0" smtClean="0"/>
          </a:p>
          <a:p>
            <a:pPr algn="just"/>
            <a:r>
              <a:rPr lang="ru-RU" dirty="0" smtClean="0"/>
              <a:t>Права </a:t>
            </a:r>
            <a:r>
              <a:rPr lang="ru-RU" dirty="0"/>
              <a:t>на результаты </a:t>
            </a:r>
            <a:r>
              <a:rPr lang="ru-RU" dirty="0" smtClean="0"/>
              <a:t>интеллектуальной </a:t>
            </a:r>
            <a:r>
              <a:rPr lang="ru-RU" dirty="0"/>
              <a:t>деятельности (авторское право, </a:t>
            </a:r>
            <a:r>
              <a:rPr lang="ru-RU" dirty="0" err="1" smtClean="0"/>
              <a:t>исклю-чительное</a:t>
            </a:r>
            <a:r>
              <a:rPr lang="ru-RU" dirty="0" smtClean="0"/>
              <a:t> </a:t>
            </a:r>
            <a:r>
              <a:rPr lang="ru-RU" dirty="0"/>
              <a:t>право, </a:t>
            </a:r>
            <a:r>
              <a:rPr lang="ru-RU" dirty="0" smtClean="0"/>
              <a:t>право </a:t>
            </a:r>
            <a:r>
              <a:rPr lang="ru-RU" dirty="0"/>
              <a:t>собственности и др.) регулируются четвёртой частью </a:t>
            </a:r>
            <a:r>
              <a:rPr lang="ru-RU" dirty="0" smtClean="0"/>
              <a:t>Граждан-</a:t>
            </a:r>
            <a:r>
              <a:rPr lang="ru-RU" dirty="0" err="1" smtClean="0"/>
              <a:t>ского</a:t>
            </a:r>
            <a:r>
              <a:rPr lang="ru-RU" dirty="0" smtClean="0"/>
              <a:t> кодекса </a:t>
            </a:r>
            <a:r>
              <a:rPr lang="ru-RU" dirty="0"/>
              <a:t>Российской Федерации (ГК РФ</a:t>
            </a:r>
            <a:r>
              <a:rPr lang="ru-RU" dirty="0" smtClean="0"/>
              <a:t>), раздел VII «Права </a:t>
            </a:r>
            <a:r>
              <a:rPr lang="ru-RU" dirty="0"/>
              <a:t>на результаты </a:t>
            </a:r>
            <a:r>
              <a:rPr lang="ru-RU" dirty="0" smtClean="0"/>
              <a:t>интеллектуальной деятельности </a:t>
            </a:r>
            <a:r>
              <a:rPr lang="ru-RU" dirty="0"/>
              <a:t>и средства </a:t>
            </a:r>
            <a:r>
              <a:rPr lang="ru-RU" dirty="0" smtClean="0"/>
              <a:t>индивидуализации».</a:t>
            </a:r>
            <a:endParaRPr lang="ru-RU" dirty="0"/>
          </a:p>
        </p:txBody>
      </p:sp>
      <p:pic>
        <p:nvPicPr>
          <p:cNvPr id="2051" name="Picture 3" descr="D:\Documents and Settings\Администратор.HOME-FDD52612A3\Рабочий стол\Ирина_Раб стол\10 Презентации для Босовой\11 класс\18-1-1\svid_reg — копия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84121"/>
            <a:ext cx="2713398" cy="394528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:\Documents and Settings\Администратор.HOME-FDD52612A3\Рабочий стол\Ирина_Раб стол\10 Презентации для Босовой\11 класс\18-1-1\grkodek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92403">
            <a:off x="651117" y="2570564"/>
            <a:ext cx="2741222" cy="3780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003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уппа 7"/>
          <p:cNvGrpSpPr/>
          <p:nvPr/>
        </p:nvGrpSpPr>
        <p:grpSpPr>
          <a:xfrm>
            <a:off x="539551" y="1037802"/>
            <a:ext cx="8280000" cy="1095054"/>
            <a:chOff x="428596" y="5072074"/>
            <a:chExt cx="5929354" cy="1785950"/>
          </a:xfrm>
        </p:grpSpPr>
        <p:cxnSp>
          <p:nvCxnSpPr>
            <p:cNvPr id="32" name="Прямая соединительная линия 31"/>
            <p:cNvCxnSpPr/>
            <p:nvPr/>
          </p:nvCxnSpPr>
          <p:spPr>
            <a:xfrm flipV="1">
              <a:off x="428596" y="5072074"/>
              <a:ext cx="5929354" cy="1318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flipV="1">
              <a:off x="428596" y="6844844"/>
              <a:ext cx="5929354" cy="1318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Правовые нормы использования ПО</a:t>
            </a:r>
            <a:r>
              <a:rPr lang="ru-RU" dirty="0"/>
              <a:t>﻿</a:t>
            </a:r>
          </a:p>
        </p:txBody>
      </p:sp>
      <p:sp>
        <p:nvSpPr>
          <p:cNvPr id="29" name="Подзаголовок 5"/>
          <p:cNvSpPr txBox="1">
            <a:spLocks/>
          </p:cNvSpPr>
          <p:nvPr/>
        </p:nvSpPr>
        <p:spPr>
          <a:xfrm>
            <a:off x="1331640" y="1093899"/>
            <a:ext cx="7526639" cy="1038957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/>
          <a:p>
            <a:pPr algn="just"/>
            <a:r>
              <a:rPr lang="ru-RU" sz="2000" b="1" dirty="0" smtClean="0"/>
              <a:t>Лицензия</a:t>
            </a:r>
            <a:r>
              <a:rPr lang="ru-RU" sz="2000" dirty="0" smtClean="0"/>
              <a:t> (лицензионное соглашение) </a:t>
            </a:r>
            <a:r>
              <a:rPr lang="ru-RU" sz="2000" b="1" dirty="0" smtClean="0"/>
              <a:t>на программное </a:t>
            </a:r>
            <a:r>
              <a:rPr lang="ru-RU" sz="2000" b="1" dirty="0" err="1" smtClean="0"/>
              <a:t>обеспе-чение</a:t>
            </a:r>
            <a:r>
              <a:rPr lang="ru-RU" sz="2000" dirty="0" smtClean="0"/>
              <a:t> – документ</a:t>
            </a:r>
            <a:r>
              <a:rPr lang="ru-RU" sz="2000" dirty="0"/>
              <a:t>, определяющий порядок использования и </a:t>
            </a:r>
            <a:r>
              <a:rPr lang="ru-RU" sz="2000" dirty="0" smtClean="0"/>
              <a:t>рас­пространения ПО, </a:t>
            </a:r>
            <a:r>
              <a:rPr lang="ru-RU" sz="2000" dirty="0"/>
              <a:t>защищённого </a:t>
            </a:r>
            <a:r>
              <a:rPr lang="ru-RU" sz="2000" dirty="0" smtClean="0"/>
              <a:t>авторским правом</a:t>
            </a:r>
            <a:r>
              <a:rPr lang="ru-RU" sz="2000" dirty="0"/>
              <a:t>.</a:t>
            </a:r>
            <a:endParaRPr kumimoji="0" lang="ru-RU" sz="200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541505" y="1087461"/>
            <a:ext cx="714380" cy="71438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Arial Black" pitchFamily="34" charset="0"/>
                <a:cs typeface="Arial" pitchFamily="34" charset="0"/>
              </a:rPr>
              <a:t>!</a:t>
            </a:r>
            <a:endParaRPr lang="ru-RU" sz="4000" b="1" dirty="0">
              <a:latin typeface="Arial Black" pitchFamily="34" charset="0"/>
              <a:cs typeface="Arial" pitchFamily="34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541823" y="2296196"/>
            <a:ext cx="8318728" cy="4168751"/>
            <a:chOff x="541823" y="2296196"/>
            <a:chExt cx="8318728" cy="4168751"/>
          </a:xfr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18900000" scaled="1"/>
            <a:tileRect/>
          </a:gradFill>
        </p:grpSpPr>
        <p:sp>
          <p:nvSpPr>
            <p:cNvPr id="27" name="Скругленный прямоугольник 26"/>
            <p:cNvSpPr/>
            <p:nvPr/>
          </p:nvSpPr>
          <p:spPr>
            <a:xfrm>
              <a:off x="7058279" y="2296196"/>
              <a:ext cx="1800000" cy="1151999"/>
            </a:xfrm>
            <a:prstGeom prst="roundRect">
              <a:avLst>
                <a:gd name="adj" fmla="val 11129"/>
              </a:avLst>
            </a:prstGeom>
            <a:grpFill/>
            <a:ln w="19050"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46" name="Скругленный прямоугольник 45"/>
            <p:cNvSpPr/>
            <p:nvPr/>
          </p:nvSpPr>
          <p:spPr>
            <a:xfrm>
              <a:off x="2712460" y="5301208"/>
              <a:ext cx="1800000" cy="1151999"/>
            </a:xfrm>
            <a:prstGeom prst="roundRect">
              <a:avLst>
                <a:gd name="adj" fmla="val 11129"/>
              </a:avLst>
            </a:prstGeom>
            <a:grpFill/>
            <a:ln w="19050"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65" name="Скругленный прямоугольник 64"/>
            <p:cNvSpPr/>
            <p:nvPr/>
          </p:nvSpPr>
          <p:spPr>
            <a:xfrm>
              <a:off x="541823" y="2307936"/>
              <a:ext cx="1800000" cy="1151999"/>
            </a:xfrm>
            <a:prstGeom prst="roundRect">
              <a:avLst>
                <a:gd name="adj" fmla="val 11129"/>
              </a:avLst>
            </a:prstGeom>
            <a:grpFill/>
            <a:ln w="19050"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80000"/>
                </a:lnSpc>
              </a:pPr>
              <a:endParaRPr lang="ru-RU" b="1" dirty="0"/>
            </a:p>
          </p:txBody>
        </p:sp>
        <p:sp>
          <p:nvSpPr>
            <p:cNvPr id="66" name="Скругленный прямоугольник 65"/>
            <p:cNvSpPr/>
            <p:nvPr/>
          </p:nvSpPr>
          <p:spPr>
            <a:xfrm>
              <a:off x="2714732" y="2307936"/>
              <a:ext cx="1800000" cy="1151999"/>
            </a:xfrm>
            <a:prstGeom prst="roundRect">
              <a:avLst>
                <a:gd name="adj" fmla="val 11129"/>
              </a:avLst>
            </a:prstGeom>
            <a:grpFill/>
            <a:ln w="19050"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67" name="Скругленный прямоугольник 66"/>
            <p:cNvSpPr/>
            <p:nvPr/>
          </p:nvSpPr>
          <p:spPr>
            <a:xfrm>
              <a:off x="541823" y="3810442"/>
              <a:ext cx="1800000" cy="1151999"/>
            </a:xfrm>
            <a:prstGeom prst="roundRect">
              <a:avLst>
                <a:gd name="adj" fmla="val 11129"/>
              </a:avLst>
            </a:prstGeom>
            <a:grpFill/>
            <a:ln w="19050"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80000"/>
                </a:lnSpc>
              </a:pPr>
              <a:endParaRPr lang="ru-RU" b="1" dirty="0"/>
            </a:p>
          </p:txBody>
        </p:sp>
        <p:sp>
          <p:nvSpPr>
            <p:cNvPr id="68" name="Скругленный прямоугольник 67"/>
            <p:cNvSpPr/>
            <p:nvPr/>
          </p:nvSpPr>
          <p:spPr>
            <a:xfrm>
              <a:off x="7060551" y="3810442"/>
              <a:ext cx="1800000" cy="1151999"/>
            </a:xfrm>
            <a:prstGeom prst="roundRect">
              <a:avLst>
                <a:gd name="adj" fmla="val 11129"/>
              </a:avLst>
            </a:prstGeom>
            <a:grpFill/>
            <a:ln w="19050"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69" name="Скругленный прямоугольник 68"/>
            <p:cNvSpPr/>
            <p:nvPr/>
          </p:nvSpPr>
          <p:spPr>
            <a:xfrm>
              <a:off x="541823" y="5312948"/>
              <a:ext cx="1800000" cy="1151999"/>
            </a:xfrm>
            <a:prstGeom prst="roundRect">
              <a:avLst>
                <a:gd name="adj" fmla="val 11129"/>
              </a:avLst>
            </a:prstGeom>
            <a:grpFill/>
            <a:ln w="19050"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80000"/>
                </a:lnSpc>
              </a:pPr>
              <a:endParaRPr lang="ru-RU" b="1" dirty="0"/>
            </a:p>
          </p:txBody>
        </p:sp>
        <p:sp>
          <p:nvSpPr>
            <p:cNvPr id="70" name="Скругленный прямоугольник 69"/>
            <p:cNvSpPr/>
            <p:nvPr/>
          </p:nvSpPr>
          <p:spPr>
            <a:xfrm>
              <a:off x="4887641" y="5312948"/>
              <a:ext cx="1800000" cy="1151999"/>
            </a:xfrm>
            <a:prstGeom prst="roundRect">
              <a:avLst>
                <a:gd name="adj" fmla="val 11129"/>
              </a:avLst>
            </a:prstGeom>
            <a:grpFill/>
            <a:ln w="19050"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71" name="Скругленный прямоугольник 70"/>
            <p:cNvSpPr/>
            <p:nvPr/>
          </p:nvSpPr>
          <p:spPr>
            <a:xfrm>
              <a:off x="7060551" y="5312948"/>
              <a:ext cx="1800000" cy="1151999"/>
            </a:xfrm>
            <a:prstGeom prst="roundRect">
              <a:avLst>
                <a:gd name="adj" fmla="val 11129"/>
              </a:avLst>
            </a:prstGeom>
            <a:grpFill/>
            <a:ln w="19050"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72" name="Скругленный прямоугольник 71"/>
            <p:cNvSpPr/>
            <p:nvPr/>
          </p:nvSpPr>
          <p:spPr>
            <a:xfrm>
              <a:off x="4887641" y="2307936"/>
              <a:ext cx="1800000" cy="1151999"/>
            </a:xfrm>
            <a:prstGeom prst="roundRect">
              <a:avLst>
                <a:gd name="adj" fmla="val 11129"/>
              </a:avLst>
            </a:prstGeom>
            <a:grpFill/>
            <a:ln w="19050"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80000"/>
                </a:lnSpc>
              </a:pPr>
              <a:endParaRPr lang="ru-RU" b="1" dirty="0"/>
            </a:p>
          </p:txBody>
        </p:sp>
        <p:sp>
          <p:nvSpPr>
            <p:cNvPr id="73" name="Скругленный прямоугольник 72"/>
            <p:cNvSpPr/>
            <p:nvPr/>
          </p:nvSpPr>
          <p:spPr>
            <a:xfrm>
              <a:off x="2714732" y="3810442"/>
              <a:ext cx="1800000" cy="1151999"/>
            </a:xfrm>
            <a:prstGeom prst="roundRect">
              <a:avLst>
                <a:gd name="adj" fmla="val 11129"/>
              </a:avLst>
            </a:prstGeom>
            <a:grpFill/>
            <a:ln w="19050"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74" name="Скругленный прямоугольник 73"/>
            <p:cNvSpPr/>
            <p:nvPr/>
          </p:nvSpPr>
          <p:spPr>
            <a:xfrm>
              <a:off x="4887641" y="3810442"/>
              <a:ext cx="1800000" cy="1151999"/>
            </a:xfrm>
            <a:prstGeom prst="roundRect">
              <a:avLst>
                <a:gd name="adj" fmla="val 11129"/>
              </a:avLst>
            </a:prstGeom>
            <a:grpFill/>
            <a:ln w="19050"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ru-RU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1" name="1-1"/>
          <p:cNvSpPr/>
          <p:nvPr/>
        </p:nvSpPr>
        <p:spPr>
          <a:xfrm>
            <a:off x="539551" y="2296196"/>
            <a:ext cx="1800000" cy="1151999"/>
          </a:xfrm>
          <a:prstGeom prst="roundRect">
            <a:avLst>
              <a:gd name="adj" fmla="val 11129"/>
            </a:avLst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2700000" scaled="1"/>
            <a:tileRect/>
          </a:gradFill>
          <a:ln w="19050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0000"/>
              </a:lnSpc>
            </a:pPr>
            <a:r>
              <a:rPr lang="ru-RU" b="1" dirty="0" smtClean="0"/>
              <a:t>ЛИЦЕНЗИИ НА ПРОГРАММНОЕ ОБЕСПЕЧЕНИЕ</a:t>
            </a:r>
            <a:endParaRPr lang="ru-RU" b="1" dirty="0"/>
          </a:p>
        </p:txBody>
      </p:sp>
      <p:sp>
        <p:nvSpPr>
          <p:cNvPr id="25" name="1-2"/>
          <p:cNvSpPr/>
          <p:nvPr/>
        </p:nvSpPr>
        <p:spPr>
          <a:xfrm>
            <a:off x="2712460" y="2296196"/>
            <a:ext cx="1800000" cy="1151999"/>
          </a:xfrm>
          <a:prstGeom prst="roundRect">
            <a:avLst>
              <a:gd name="adj" fmla="val 11129"/>
            </a:avLst>
          </a:prstGeom>
          <a:solidFill>
            <a:srgbClr val="002060"/>
          </a:solidFill>
          <a:ln w="19050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b="1" dirty="0" err="1"/>
              <a:t>Проприетарные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4" name="2-1"/>
          <p:cNvSpPr/>
          <p:nvPr/>
        </p:nvSpPr>
        <p:spPr>
          <a:xfrm>
            <a:off x="539551" y="3798702"/>
            <a:ext cx="1800000" cy="1151999"/>
          </a:xfrm>
          <a:prstGeom prst="roundRect">
            <a:avLst>
              <a:gd name="adj" fmla="val 11129"/>
            </a:avLst>
          </a:prstGeom>
          <a:gradFill flip="none" rotWithShape="1">
            <a:gsLst>
              <a:gs pos="0">
                <a:srgbClr val="76B531">
                  <a:shade val="30000"/>
                  <a:satMod val="115000"/>
                </a:srgbClr>
              </a:gs>
              <a:gs pos="50000">
                <a:srgbClr val="76B531">
                  <a:shade val="67500"/>
                  <a:satMod val="115000"/>
                </a:srgbClr>
              </a:gs>
              <a:gs pos="100000">
                <a:srgbClr val="76B531">
                  <a:shade val="100000"/>
                  <a:satMod val="115000"/>
                </a:srgbClr>
              </a:gs>
            </a:gsLst>
            <a:lin ang="2700000" scaled="1"/>
            <a:tileRect/>
          </a:gradFill>
          <a:ln w="19050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0000"/>
              </a:lnSpc>
            </a:pPr>
            <a:r>
              <a:rPr lang="ru-RU" b="1" dirty="0"/>
              <a:t>Свободного и открытого ПО</a:t>
            </a:r>
          </a:p>
        </p:txBody>
      </p:sp>
      <p:sp>
        <p:nvSpPr>
          <p:cNvPr id="43" name="2-4"/>
          <p:cNvSpPr/>
          <p:nvPr/>
        </p:nvSpPr>
        <p:spPr>
          <a:xfrm>
            <a:off x="7058279" y="3798702"/>
            <a:ext cx="1800000" cy="1151999"/>
          </a:xfrm>
          <a:prstGeom prst="roundRect">
            <a:avLst>
              <a:gd name="adj" fmla="val 11129"/>
            </a:avLst>
          </a:prstGeom>
          <a:gradFill flip="none" rotWithShape="1"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lin ang="10800000" scaled="1"/>
            <a:tileRect/>
          </a:gradFill>
          <a:ln w="19050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 err="1"/>
              <a:t>Demoware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5" name="3-1"/>
          <p:cNvSpPr/>
          <p:nvPr/>
        </p:nvSpPr>
        <p:spPr>
          <a:xfrm>
            <a:off x="539551" y="5301208"/>
            <a:ext cx="1800000" cy="1151999"/>
          </a:xfrm>
          <a:prstGeom prst="roundRect">
            <a:avLst>
              <a:gd name="adj" fmla="val 11129"/>
            </a:avLst>
          </a:prstGeom>
          <a:gradFill flip="none" rotWithShape="1">
            <a:gsLst>
              <a:gs pos="0">
                <a:schemeClr val="accent3">
                  <a:shade val="30000"/>
                  <a:satMod val="115000"/>
                </a:schemeClr>
              </a:gs>
              <a:gs pos="50000">
                <a:schemeClr val="accent3">
                  <a:shade val="67500"/>
                  <a:satMod val="115000"/>
                </a:schemeClr>
              </a:gs>
              <a:gs pos="100000">
                <a:schemeClr val="accent3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19050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0000"/>
              </a:lnSpc>
            </a:pPr>
            <a:r>
              <a:rPr lang="en-US" b="1" dirty="0"/>
              <a:t>GNU General </a:t>
            </a:r>
            <a:r>
              <a:rPr lang="ru-RU" b="1" dirty="0"/>
              <a:t/>
            </a:r>
            <a:br>
              <a:rPr lang="ru-RU" b="1" dirty="0"/>
            </a:br>
            <a:r>
              <a:rPr lang="en-US" b="1" dirty="0"/>
              <a:t>Public License</a:t>
            </a:r>
            <a:endParaRPr lang="ru-RU" b="1" dirty="0"/>
          </a:p>
        </p:txBody>
      </p:sp>
      <p:sp>
        <p:nvSpPr>
          <p:cNvPr id="47" name="3-3"/>
          <p:cNvSpPr/>
          <p:nvPr/>
        </p:nvSpPr>
        <p:spPr>
          <a:xfrm>
            <a:off x="4885369" y="5301208"/>
            <a:ext cx="1800000" cy="1151999"/>
          </a:xfrm>
          <a:prstGeom prst="roundRect">
            <a:avLst>
              <a:gd name="adj" fmla="val 11129"/>
            </a:avLst>
          </a:prstGeom>
          <a:gradFill flip="none" rotWithShape="1"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lin ang="10800000" scaled="1"/>
            <a:tileRect/>
          </a:gradFill>
          <a:ln w="19050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 err="1"/>
              <a:t>Nagware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8" name="3-4"/>
          <p:cNvSpPr/>
          <p:nvPr/>
        </p:nvSpPr>
        <p:spPr>
          <a:xfrm>
            <a:off x="7058279" y="5301208"/>
            <a:ext cx="1800000" cy="1151999"/>
          </a:xfrm>
          <a:prstGeom prst="roundRect">
            <a:avLst>
              <a:gd name="adj" fmla="val 11129"/>
            </a:avLst>
          </a:prstGeom>
          <a:gradFill flip="none" rotWithShape="1"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lin ang="10800000" scaled="1"/>
            <a:tileRect/>
          </a:gradFill>
          <a:ln w="19050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 err="1"/>
              <a:t>Trialware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2" name="1-3"/>
          <p:cNvSpPr/>
          <p:nvPr/>
        </p:nvSpPr>
        <p:spPr>
          <a:xfrm>
            <a:off x="4885369" y="2296196"/>
            <a:ext cx="1800000" cy="1151999"/>
          </a:xfrm>
          <a:prstGeom prst="roundRect">
            <a:avLst>
              <a:gd name="adj" fmla="val 11129"/>
            </a:avLst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0" scaled="1"/>
            <a:tileRect/>
          </a:gradFill>
          <a:ln w="19050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0000"/>
              </a:lnSpc>
            </a:pPr>
            <a:r>
              <a:rPr lang="en-US" b="1" dirty="0"/>
              <a:t>Commercial software</a:t>
            </a:r>
            <a:endParaRPr lang="ru-RU" b="1" dirty="0"/>
          </a:p>
        </p:txBody>
      </p:sp>
      <p:sp>
        <p:nvSpPr>
          <p:cNvPr id="53" name="2-2"/>
          <p:cNvSpPr/>
          <p:nvPr/>
        </p:nvSpPr>
        <p:spPr>
          <a:xfrm>
            <a:off x="2712460" y="3798702"/>
            <a:ext cx="1800000" cy="1151999"/>
          </a:xfrm>
          <a:prstGeom prst="roundRect">
            <a:avLst>
              <a:gd name="adj" fmla="val 11129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19050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/>
              <a:t>Freeware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4" name="2-3"/>
          <p:cNvSpPr/>
          <p:nvPr/>
        </p:nvSpPr>
        <p:spPr>
          <a:xfrm>
            <a:off x="4885369" y="3798702"/>
            <a:ext cx="1800000" cy="1151999"/>
          </a:xfrm>
          <a:prstGeom prst="roundRect">
            <a:avLst>
              <a:gd name="adj" fmla="val 11129"/>
            </a:avLst>
          </a:prstGeom>
          <a:gradFill flip="none" rotWithShape="1">
            <a:gsLst>
              <a:gs pos="0">
                <a:schemeClr val="accent4">
                  <a:lumMod val="75000"/>
                  <a:shade val="30000"/>
                  <a:satMod val="115000"/>
                </a:schemeClr>
              </a:gs>
              <a:gs pos="50000">
                <a:schemeClr val="accent4">
                  <a:lumMod val="75000"/>
                  <a:shade val="67500"/>
                  <a:satMod val="115000"/>
                </a:schemeClr>
              </a:gs>
              <a:gs pos="100000">
                <a:schemeClr val="accent4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19050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/>
              <a:t>Shareware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5" name="Полилиния11-12"/>
          <p:cNvSpPr/>
          <p:nvPr/>
        </p:nvSpPr>
        <p:spPr>
          <a:xfrm rot="13500000" flipH="1">
            <a:off x="2213212" y="2711968"/>
            <a:ext cx="375218" cy="343934"/>
          </a:xfrm>
          <a:custGeom>
            <a:avLst/>
            <a:gdLst>
              <a:gd name="connsiteX0" fmla="*/ 2481943 w 2481943"/>
              <a:gd name="connsiteY0" fmla="*/ 0 h 2315688"/>
              <a:gd name="connsiteX1" fmla="*/ 2481943 w 2481943"/>
              <a:gd name="connsiteY1" fmla="*/ 2315688 h 2315688"/>
              <a:gd name="connsiteX2" fmla="*/ 0 w 2481943"/>
              <a:gd name="connsiteY2" fmla="*/ 2315688 h 2315688"/>
              <a:gd name="connsiteX3" fmla="*/ 1579418 w 2481943"/>
              <a:gd name="connsiteY3" fmla="*/ 1472540 h 2315688"/>
              <a:gd name="connsiteX4" fmla="*/ 2481943 w 2481943"/>
              <a:gd name="connsiteY4" fmla="*/ 0 h 2315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81943" h="2315688">
                <a:moveTo>
                  <a:pt x="2481943" y="0"/>
                </a:moveTo>
                <a:lnTo>
                  <a:pt x="2481943" y="2315688"/>
                </a:lnTo>
                <a:lnTo>
                  <a:pt x="0" y="2315688"/>
                </a:lnTo>
                <a:lnTo>
                  <a:pt x="1579418" y="1472540"/>
                </a:lnTo>
                <a:lnTo>
                  <a:pt x="2481943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олилиния 11-21"/>
          <p:cNvSpPr/>
          <p:nvPr/>
        </p:nvSpPr>
        <p:spPr>
          <a:xfrm rot="18900000" flipH="1">
            <a:off x="1506201" y="3349859"/>
            <a:ext cx="375218" cy="343934"/>
          </a:xfrm>
          <a:custGeom>
            <a:avLst/>
            <a:gdLst>
              <a:gd name="connsiteX0" fmla="*/ 2481943 w 2481943"/>
              <a:gd name="connsiteY0" fmla="*/ 0 h 2315688"/>
              <a:gd name="connsiteX1" fmla="*/ 2481943 w 2481943"/>
              <a:gd name="connsiteY1" fmla="*/ 2315688 h 2315688"/>
              <a:gd name="connsiteX2" fmla="*/ 0 w 2481943"/>
              <a:gd name="connsiteY2" fmla="*/ 2315688 h 2315688"/>
              <a:gd name="connsiteX3" fmla="*/ 1579418 w 2481943"/>
              <a:gd name="connsiteY3" fmla="*/ 1472540 h 2315688"/>
              <a:gd name="connsiteX4" fmla="*/ 2481943 w 2481943"/>
              <a:gd name="connsiteY4" fmla="*/ 0 h 2315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81943" h="2315688">
                <a:moveTo>
                  <a:pt x="2481943" y="0"/>
                </a:moveTo>
                <a:lnTo>
                  <a:pt x="2481943" y="2315688"/>
                </a:lnTo>
                <a:lnTo>
                  <a:pt x="0" y="2315688"/>
                </a:lnTo>
                <a:lnTo>
                  <a:pt x="1579418" y="1472540"/>
                </a:lnTo>
                <a:lnTo>
                  <a:pt x="2481943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олилиния 21-31"/>
          <p:cNvSpPr/>
          <p:nvPr/>
        </p:nvSpPr>
        <p:spPr>
          <a:xfrm rot="18900000" flipH="1">
            <a:off x="1506202" y="4847687"/>
            <a:ext cx="375218" cy="343934"/>
          </a:xfrm>
          <a:custGeom>
            <a:avLst/>
            <a:gdLst>
              <a:gd name="connsiteX0" fmla="*/ 2481943 w 2481943"/>
              <a:gd name="connsiteY0" fmla="*/ 0 h 2315688"/>
              <a:gd name="connsiteX1" fmla="*/ 2481943 w 2481943"/>
              <a:gd name="connsiteY1" fmla="*/ 2315688 h 2315688"/>
              <a:gd name="connsiteX2" fmla="*/ 0 w 2481943"/>
              <a:gd name="connsiteY2" fmla="*/ 2315688 h 2315688"/>
              <a:gd name="connsiteX3" fmla="*/ 1579418 w 2481943"/>
              <a:gd name="connsiteY3" fmla="*/ 1472540 h 2315688"/>
              <a:gd name="connsiteX4" fmla="*/ 2481943 w 2481943"/>
              <a:gd name="connsiteY4" fmla="*/ 0 h 2315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81943" h="2315688">
                <a:moveTo>
                  <a:pt x="2481943" y="0"/>
                </a:moveTo>
                <a:lnTo>
                  <a:pt x="2481943" y="2315688"/>
                </a:lnTo>
                <a:lnTo>
                  <a:pt x="0" y="2315688"/>
                </a:lnTo>
                <a:lnTo>
                  <a:pt x="1579418" y="1472540"/>
                </a:lnTo>
                <a:lnTo>
                  <a:pt x="2481943" y="0"/>
                </a:lnTo>
                <a:close/>
              </a:path>
            </a:pathLst>
          </a:custGeom>
          <a:solidFill>
            <a:srgbClr val="76B53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олилиния 12-13"/>
          <p:cNvSpPr/>
          <p:nvPr/>
        </p:nvSpPr>
        <p:spPr>
          <a:xfrm rot="13500000" flipH="1">
            <a:off x="4376118" y="2711967"/>
            <a:ext cx="375218" cy="343934"/>
          </a:xfrm>
          <a:custGeom>
            <a:avLst/>
            <a:gdLst>
              <a:gd name="connsiteX0" fmla="*/ 2481943 w 2481943"/>
              <a:gd name="connsiteY0" fmla="*/ 0 h 2315688"/>
              <a:gd name="connsiteX1" fmla="*/ 2481943 w 2481943"/>
              <a:gd name="connsiteY1" fmla="*/ 2315688 h 2315688"/>
              <a:gd name="connsiteX2" fmla="*/ 0 w 2481943"/>
              <a:gd name="connsiteY2" fmla="*/ 2315688 h 2315688"/>
              <a:gd name="connsiteX3" fmla="*/ 1579418 w 2481943"/>
              <a:gd name="connsiteY3" fmla="*/ 1472540 h 2315688"/>
              <a:gd name="connsiteX4" fmla="*/ 2481943 w 2481943"/>
              <a:gd name="connsiteY4" fmla="*/ 0 h 2315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81943" h="2315688">
                <a:moveTo>
                  <a:pt x="2481943" y="0"/>
                </a:moveTo>
                <a:lnTo>
                  <a:pt x="2481943" y="2315688"/>
                </a:lnTo>
                <a:lnTo>
                  <a:pt x="0" y="2315688"/>
                </a:lnTo>
                <a:lnTo>
                  <a:pt x="1579418" y="1472540"/>
                </a:lnTo>
                <a:lnTo>
                  <a:pt x="2481943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олилиния 12-22"/>
          <p:cNvSpPr/>
          <p:nvPr/>
        </p:nvSpPr>
        <p:spPr>
          <a:xfrm rot="18900000" flipH="1">
            <a:off x="3669107" y="3349858"/>
            <a:ext cx="375218" cy="343934"/>
          </a:xfrm>
          <a:custGeom>
            <a:avLst/>
            <a:gdLst>
              <a:gd name="connsiteX0" fmla="*/ 2481943 w 2481943"/>
              <a:gd name="connsiteY0" fmla="*/ 0 h 2315688"/>
              <a:gd name="connsiteX1" fmla="*/ 2481943 w 2481943"/>
              <a:gd name="connsiteY1" fmla="*/ 2315688 h 2315688"/>
              <a:gd name="connsiteX2" fmla="*/ 0 w 2481943"/>
              <a:gd name="connsiteY2" fmla="*/ 2315688 h 2315688"/>
              <a:gd name="connsiteX3" fmla="*/ 1579418 w 2481943"/>
              <a:gd name="connsiteY3" fmla="*/ 1472540 h 2315688"/>
              <a:gd name="connsiteX4" fmla="*/ 2481943 w 2481943"/>
              <a:gd name="connsiteY4" fmla="*/ 0 h 2315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81943" h="2315688">
                <a:moveTo>
                  <a:pt x="2481943" y="0"/>
                </a:moveTo>
                <a:lnTo>
                  <a:pt x="2481943" y="2315688"/>
                </a:lnTo>
                <a:lnTo>
                  <a:pt x="0" y="2315688"/>
                </a:lnTo>
                <a:lnTo>
                  <a:pt x="1579418" y="1472540"/>
                </a:lnTo>
                <a:lnTo>
                  <a:pt x="2481943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олилиния 12-23"/>
          <p:cNvSpPr/>
          <p:nvPr/>
        </p:nvSpPr>
        <p:spPr>
          <a:xfrm rot="15923699" flipH="1">
            <a:off x="4443904" y="3403308"/>
            <a:ext cx="375218" cy="343934"/>
          </a:xfrm>
          <a:custGeom>
            <a:avLst/>
            <a:gdLst>
              <a:gd name="connsiteX0" fmla="*/ 2481943 w 2481943"/>
              <a:gd name="connsiteY0" fmla="*/ 0 h 2315688"/>
              <a:gd name="connsiteX1" fmla="*/ 2481943 w 2481943"/>
              <a:gd name="connsiteY1" fmla="*/ 2315688 h 2315688"/>
              <a:gd name="connsiteX2" fmla="*/ 0 w 2481943"/>
              <a:gd name="connsiteY2" fmla="*/ 2315688 h 2315688"/>
              <a:gd name="connsiteX3" fmla="*/ 1579418 w 2481943"/>
              <a:gd name="connsiteY3" fmla="*/ 1472540 h 2315688"/>
              <a:gd name="connsiteX4" fmla="*/ 2481943 w 2481943"/>
              <a:gd name="connsiteY4" fmla="*/ 0 h 2315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81943" h="2315688">
                <a:moveTo>
                  <a:pt x="2481943" y="0"/>
                </a:moveTo>
                <a:lnTo>
                  <a:pt x="2481943" y="2315688"/>
                </a:lnTo>
                <a:lnTo>
                  <a:pt x="0" y="2315688"/>
                </a:lnTo>
                <a:lnTo>
                  <a:pt x="1579418" y="1472540"/>
                </a:lnTo>
                <a:lnTo>
                  <a:pt x="2481943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Полилиния23-24"/>
          <p:cNvSpPr/>
          <p:nvPr/>
        </p:nvSpPr>
        <p:spPr>
          <a:xfrm rot="13500000" flipH="1">
            <a:off x="6561302" y="4209795"/>
            <a:ext cx="375218" cy="343934"/>
          </a:xfrm>
          <a:custGeom>
            <a:avLst/>
            <a:gdLst>
              <a:gd name="connsiteX0" fmla="*/ 2481943 w 2481943"/>
              <a:gd name="connsiteY0" fmla="*/ 0 h 2315688"/>
              <a:gd name="connsiteX1" fmla="*/ 2481943 w 2481943"/>
              <a:gd name="connsiteY1" fmla="*/ 2315688 h 2315688"/>
              <a:gd name="connsiteX2" fmla="*/ 0 w 2481943"/>
              <a:gd name="connsiteY2" fmla="*/ 2315688 h 2315688"/>
              <a:gd name="connsiteX3" fmla="*/ 1579418 w 2481943"/>
              <a:gd name="connsiteY3" fmla="*/ 1472540 h 2315688"/>
              <a:gd name="connsiteX4" fmla="*/ 2481943 w 2481943"/>
              <a:gd name="connsiteY4" fmla="*/ 0 h 2315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81943" h="2315688">
                <a:moveTo>
                  <a:pt x="2481943" y="0"/>
                </a:moveTo>
                <a:lnTo>
                  <a:pt x="2481943" y="2315688"/>
                </a:lnTo>
                <a:lnTo>
                  <a:pt x="0" y="2315688"/>
                </a:lnTo>
                <a:lnTo>
                  <a:pt x="1579418" y="1472540"/>
                </a:lnTo>
                <a:lnTo>
                  <a:pt x="2481943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Полилиния23-33"/>
          <p:cNvSpPr/>
          <p:nvPr/>
        </p:nvSpPr>
        <p:spPr>
          <a:xfrm rot="18900000" flipH="1">
            <a:off x="5854291" y="4847686"/>
            <a:ext cx="375218" cy="343934"/>
          </a:xfrm>
          <a:custGeom>
            <a:avLst/>
            <a:gdLst>
              <a:gd name="connsiteX0" fmla="*/ 2481943 w 2481943"/>
              <a:gd name="connsiteY0" fmla="*/ 0 h 2315688"/>
              <a:gd name="connsiteX1" fmla="*/ 2481943 w 2481943"/>
              <a:gd name="connsiteY1" fmla="*/ 2315688 h 2315688"/>
              <a:gd name="connsiteX2" fmla="*/ 0 w 2481943"/>
              <a:gd name="connsiteY2" fmla="*/ 2315688 h 2315688"/>
              <a:gd name="connsiteX3" fmla="*/ 1579418 w 2481943"/>
              <a:gd name="connsiteY3" fmla="*/ 1472540 h 2315688"/>
              <a:gd name="connsiteX4" fmla="*/ 2481943 w 2481943"/>
              <a:gd name="connsiteY4" fmla="*/ 0 h 2315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81943" h="2315688">
                <a:moveTo>
                  <a:pt x="2481943" y="0"/>
                </a:moveTo>
                <a:lnTo>
                  <a:pt x="2481943" y="2315688"/>
                </a:lnTo>
                <a:lnTo>
                  <a:pt x="0" y="2315688"/>
                </a:lnTo>
                <a:lnTo>
                  <a:pt x="1579418" y="1472540"/>
                </a:lnTo>
                <a:lnTo>
                  <a:pt x="2481943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олилиния23-43"/>
          <p:cNvSpPr/>
          <p:nvPr/>
        </p:nvSpPr>
        <p:spPr>
          <a:xfrm rot="15923699" flipH="1">
            <a:off x="6629088" y="4901136"/>
            <a:ext cx="375218" cy="343934"/>
          </a:xfrm>
          <a:custGeom>
            <a:avLst/>
            <a:gdLst>
              <a:gd name="connsiteX0" fmla="*/ 2481943 w 2481943"/>
              <a:gd name="connsiteY0" fmla="*/ 0 h 2315688"/>
              <a:gd name="connsiteX1" fmla="*/ 2481943 w 2481943"/>
              <a:gd name="connsiteY1" fmla="*/ 2315688 h 2315688"/>
              <a:gd name="connsiteX2" fmla="*/ 0 w 2481943"/>
              <a:gd name="connsiteY2" fmla="*/ 2315688 h 2315688"/>
              <a:gd name="connsiteX3" fmla="*/ 1579418 w 2481943"/>
              <a:gd name="connsiteY3" fmla="*/ 1472540 h 2315688"/>
              <a:gd name="connsiteX4" fmla="*/ 2481943 w 2481943"/>
              <a:gd name="connsiteY4" fmla="*/ 0 h 2315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81943" h="2315688">
                <a:moveTo>
                  <a:pt x="2481943" y="0"/>
                </a:moveTo>
                <a:lnTo>
                  <a:pt x="2481943" y="2315688"/>
                </a:lnTo>
                <a:lnTo>
                  <a:pt x="0" y="2315688"/>
                </a:lnTo>
                <a:lnTo>
                  <a:pt x="1579418" y="1472540"/>
                </a:lnTo>
                <a:lnTo>
                  <a:pt x="2481943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Text 1-2"/>
          <p:cNvSpPr txBox="1"/>
          <p:nvPr/>
        </p:nvSpPr>
        <p:spPr>
          <a:xfrm>
            <a:off x="528918" y="1024161"/>
            <a:ext cx="8321000" cy="11799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just"/>
            <a:r>
              <a:rPr lang="ru-RU" sz="2000" dirty="0"/>
              <a:t>В </a:t>
            </a:r>
            <a:r>
              <a:rPr lang="ru-RU" sz="2000" i="1" dirty="0" err="1"/>
              <a:t>проприетарных</a:t>
            </a:r>
            <a:r>
              <a:rPr lang="ru-RU" sz="2000" i="1" dirty="0"/>
              <a:t> лицензиях </a:t>
            </a:r>
            <a:r>
              <a:rPr lang="ru-RU" sz="2000" dirty="0"/>
              <a:t>издатель ПО даёт </a:t>
            </a:r>
            <a:r>
              <a:rPr lang="ru-RU" sz="2000" dirty="0" smtClean="0"/>
              <a:t>разрешение её </a:t>
            </a:r>
            <a:r>
              <a:rPr lang="ru-RU" sz="2000" dirty="0" err="1" smtClean="0"/>
              <a:t>получа-телю</a:t>
            </a:r>
            <a:r>
              <a:rPr lang="ru-RU" sz="2000" dirty="0" smtClean="0"/>
              <a:t> </a:t>
            </a:r>
            <a:r>
              <a:rPr lang="ru-RU" sz="2000" dirty="0"/>
              <a:t>использовать одну или несколько копий </a:t>
            </a:r>
            <a:r>
              <a:rPr lang="ru-RU" sz="2000" dirty="0" smtClean="0"/>
              <a:t>программы</a:t>
            </a:r>
            <a:r>
              <a:rPr lang="ru-RU" sz="2000" dirty="0"/>
              <a:t>, но при этом сам остаётся правообладателем всех этих копий.</a:t>
            </a:r>
          </a:p>
        </p:txBody>
      </p:sp>
      <p:sp>
        <p:nvSpPr>
          <p:cNvPr id="89" name="Text 1-3"/>
          <p:cNvSpPr txBox="1"/>
          <p:nvPr/>
        </p:nvSpPr>
        <p:spPr>
          <a:xfrm>
            <a:off x="528918" y="1024161"/>
            <a:ext cx="8321000" cy="11799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just"/>
            <a:r>
              <a:rPr lang="ru-RU" sz="2000" i="1" dirty="0" smtClean="0"/>
              <a:t>Коммерческое программное обеспечение </a:t>
            </a:r>
            <a:r>
              <a:rPr lang="ru-RU" sz="2000" dirty="0"/>
              <a:t>(</a:t>
            </a:r>
            <a:r>
              <a:rPr lang="en-US" sz="2000" i="1" dirty="0"/>
              <a:t>Commercial software</a:t>
            </a:r>
            <a:r>
              <a:rPr lang="ru-RU" sz="2000" dirty="0"/>
              <a:t>) </a:t>
            </a:r>
            <a:r>
              <a:rPr lang="ru-RU" sz="2000" dirty="0" smtClean="0"/>
              <a:t>создаётся с целью получения прибыли от его использования другими, например, путём продажи экземпляров.</a:t>
            </a:r>
            <a:endParaRPr lang="ru-RU" sz="2000" dirty="0"/>
          </a:p>
        </p:txBody>
      </p:sp>
      <p:sp>
        <p:nvSpPr>
          <p:cNvPr id="90" name="Text 2-3"/>
          <p:cNvSpPr txBox="1"/>
          <p:nvPr/>
        </p:nvSpPr>
        <p:spPr>
          <a:xfrm>
            <a:off x="528918" y="1024161"/>
            <a:ext cx="8321000" cy="11799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just"/>
            <a:r>
              <a:rPr lang="ru-RU" sz="2000" i="1" dirty="0" smtClean="0"/>
              <a:t>Условно-бесплатное</a:t>
            </a:r>
            <a:r>
              <a:rPr lang="ru-RU" sz="2000" dirty="0" smtClean="0"/>
              <a:t> (</a:t>
            </a:r>
            <a:r>
              <a:rPr lang="en-US" sz="2000" i="1" dirty="0"/>
              <a:t>Shareware</a:t>
            </a:r>
            <a:r>
              <a:rPr lang="ru-RU" sz="2000" dirty="0" smtClean="0"/>
              <a:t>) </a:t>
            </a:r>
            <a:r>
              <a:rPr lang="ru-RU" sz="2000" dirty="0"/>
              <a:t>программное обеспечение представляет </a:t>
            </a:r>
            <a:r>
              <a:rPr lang="ru-RU" sz="2000" dirty="0" smtClean="0"/>
              <a:t>собой </a:t>
            </a:r>
            <a:r>
              <a:rPr lang="ru-RU" sz="2000" dirty="0"/>
              <a:t>ограниченную по возможностям версию программы.</a:t>
            </a:r>
          </a:p>
        </p:txBody>
      </p:sp>
      <p:sp>
        <p:nvSpPr>
          <p:cNvPr id="91" name="Text 2-4"/>
          <p:cNvSpPr txBox="1"/>
          <p:nvPr/>
        </p:nvSpPr>
        <p:spPr>
          <a:xfrm>
            <a:off x="528918" y="1024161"/>
            <a:ext cx="8321000" cy="11799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just"/>
            <a:r>
              <a:rPr lang="ru-RU" sz="2000" i="1" dirty="0" smtClean="0"/>
              <a:t>Демонстрационные </a:t>
            </a:r>
            <a:r>
              <a:rPr lang="ru-RU" sz="2000" i="1" dirty="0"/>
              <a:t>версии</a:t>
            </a:r>
            <a:r>
              <a:rPr lang="ru-RU" sz="2000" dirty="0"/>
              <a:t> </a:t>
            </a:r>
            <a:r>
              <a:rPr lang="ru-RU" sz="2000" dirty="0" smtClean="0"/>
              <a:t>коммерческого ПО (</a:t>
            </a:r>
            <a:r>
              <a:rPr lang="en-US" sz="2000" i="1" dirty="0" err="1"/>
              <a:t>Demoware</a:t>
            </a:r>
            <a:r>
              <a:rPr lang="ru-RU" sz="2000" dirty="0" smtClean="0"/>
              <a:t>), </a:t>
            </a:r>
            <a:r>
              <a:rPr lang="ru-RU" sz="2000" dirty="0" err="1" smtClean="0"/>
              <a:t>лицензион-ное</a:t>
            </a:r>
            <a:r>
              <a:rPr lang="ru-RU" sz="2000" dirty="0" smtClean="0"/>
              <a:t> </a:t>
            </a:r>
            <a:r>
              <a:rPr lang="ru-RU" sz="2000" dirty="0"/>
              <a:t>соглашение </a:t>
            </a:r>
            <a:r>
              <a:rPr lang="ru-RU" sz="2000" dirty="0" smtClean="0"/>
              <a:t>которого предусматривает </a:t>
            </a:r>
            <a:r>
              <a:rPr lang="ru-RU" sz="2000" dirty="0"/>
              <a:t>множество ограничений в </a:t>
            </a:r>
            <a:r>
              <a:rPr lang="ru-RU" sz="2000" dirty="0" smtClean="0"/>
              <a:t>функциональности по </a:t>
            </a:r>
            <a:r>
              <a:rPr lang="ru-RU" sz="2000" dirty="0"/>
              <a:t>сравнению с основной </a:t>
            </a:r>
            <a:r>
              <a:rPr lang="ru-RU" sz="2000" dirty="0" smtClean="0"/>
              <a:t>версией.</a:t>
            </a:r>
            <a:endParaRPr lang="ru-RU" sz="2000" dirty="0"/>
          </a:p>
        </p:txBody>
      </p:sp>
      <p:sp>
        <p:nvSpPr>
          <p:cNvPr id="92" name="Text 3-3"/>
          <p:cNvSpPr txBox="1"/>
          <p:nvPr/>
        </p:nvSpPr>
        <p:spPr>
          <a:xfrm>
            <a:off x="528918" y="1024161"/>
            <a:ext cx="8321000" cy="11799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just"/>
            <a:r>
              <a:rPr lang="ru-RU" sz="2000" dirty="0"/>
              <a:t> </a:t>
            </a:r>
            <a:r>
              <a:rPr lang="ru-RU" sz="2000" i="1" dirty="0" err="1"/>
              <a:t>Nagware</a:t>
            </a:r>
            <a:r>
              <a:rPr lang="ru-RU" sz="2000" dirty="0"/>
              <a:t> </a:t>
            </a:r>
            <a:r>
              <a:rPr lang="ru-RU" sz="2000" dirty="0" smtClean="0"/>
              <a:t>– </a:t>
            </a:r>
            <a:r>
              <a:rPr lang="ru-RU" sz="2000" dirty="0"/>
              <a:t>модель лицензирования компьютерных программ</a:t>
            </a:r>
            <a:r>
              <a:rPr lang="ru-RU" sz="2000" dirty="0" smtClean="0"/>
              <a:t>, </a:t>
            </a:r>
            <a:r>
              <a:rPr lang="ru-RU" sz="2000" dirty="0" err="1" smtClean="0"/>
              <a:t>исполь-зующая</a:t>
            </a:r>
            <a:r>
              <a:rPr lang="ru-RU" sz="2000" dirty="0" smtClean="0"/>
              <a:t> </a:t>
            </a:r>
            <a:r>
              <a:rPr lang="ru-RU" sz="2000" dirty="0"/>
              <a:t>навязчивое напоминание о необходимости </a:t>
            </a:r>
            <a:r>
              <a:rPr lang="ru-RU" sz="2000" dirty="0" smtClean="0"/>
              <a:t>регистрации </a:t>
            </a:r>
            <a:r>
              <a:rPr lang="ru-RU" sz="2000" dirty="0"/>
              <a:t>программы за определённую </a:t>
            </a:r>
            <a:r>
              <a:rPr lang="ru-RU" sz="2000" dirty="0" smtClean="0"/>
              <a:t>плату.</a:t>
            </a:r>
            <a:endParaRPr lang="ru-RU" sz="2000" dirty="0"/>
          </a:p>
        </p:txBody>
      </p:sp>
      <p:sp>
        <p:nvSpPr>
          <p:cNvPr id="93" name="Text 3-4"/>
          <p:cNvSpPr txBox="1"/>
          <p:nvPr/>
        </p:nvSpPr>
        <p:spPr>
          <a:xfrm>
            <a:off x="528918" y="1024161"/>
            <a:ext cx="8321000" cy="11799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just"/>
            <a:r>
              <a:rPr lang="ru-RU" sz="2000" i="1" dirty="0" err="1" smtClean="0"/>
              <a:t>Trialware</a:t>
            </a:r>
            <a:r>
              <a:rPr lang="ru-RU" sz="2000" dirty="0" smtClean="0"/>
              <a:t> – ПО, лицензионное соглашение которого предусматривает бесплатное использование программы без каких-либо ограничений в функциональности, но только в течение пробного периода.</a:t>
            </a:r>
            <a:endParaRPr lang="ru-RU" sz="2000" dirty="0"/>
          </a:p>
        </p:txBody>
      </p:sp>
      <p:sp>
        <p:nvSpPr>
          <p:cNvPr id="96" name="Text 2-2"/>
          <p:cNvSpPr txBox="1"/>
          <p:nvPr/>
        </p:nvSpPr>
        <p:spPr>
          <a:xfrm>
            <a:off x="528918" y="1024161"/>
            <a:ext cx="8321000" cy="11799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just"/>
            <a:r>
              <a:rPr lang="ru-RU" sz="2000" i="1" dirty="0" err="1"/>
              <a:t>Freeware</a:t>
            </a:r>
            <a:r>
              <a:rPr lang="ru-RU" sz="2000" dirty="0"/>
              <a:t> </a:t>
            </a:r>
            <a:r>
              <a:rPr lang="ru-RU" sz="2000" dirty="0" smtClean="0"/>
              <a:t>– </a:t>
            </a:r>
            <a:r>
              <a:rPr lang="ru-RU" sz="2000" dirty="0"/>
              <a:t>вид лицензии на </a:t>
            </a:r>
            <a:r>
              <a:rPr lang="ru-RU" sz="2000" dirty="0" smtClean="0"/>
              <a:t>ПО, который </a:t>
            </a:r>
            <a:r>
              <a:rPr lang="ru-RU" sz="2000" dirty="0"/>
              <a:t>предусматривает бесплатное пользование программой. </a:t>
            </a:r>
            <a:r>
              <a:rPr lang="ru-RU" sz="2000" dirty="0" smtClean="0"/>
              <a:t>Разработчик </a:t>
            </a:r>
            <a:r>
              <a:rPr lang="ru-RU" sz="2000" dirty="0"/>
              <a:t>может уточнять, какое именно </a:t>
            </a:r>
            <a:r>
              <a:rPr lang="ru-RU" sz="2000" dirty="0" smtClean="0"/>
              <a:t>использование может </a:t>
            </a:r>
            <a:r>
              <a:rPr lang="ru-RU" sz="2000" dirty="0"/>
              <a:t>быть бесплатным </a:t>
            </a:r>
            <a:r>
              <a:rPr lang="ru-RU" sz="2000" dirty="0" smtClean="0"/>
              <a:t>(в </a:t>
            </a:r>
            <a:r>
              <a:rPr lang="ru-RU" sz="2000" dirty="0"/>
              <a:t>личных целях, </a:t>
            </a:r>
            <a:r>
              <a:rPr lang="ru-RU" sz="2000" dirty="0" smtClean="0"/>
              <a:t>коммерческое).</a:t>
            </a:r>
            <a:endParaRPr lang="ru-RU" sz="2000" dirty="0"/>
          </a:p>
        </p:txBody>
      </p:sp>
      <p:sp>
        <p:nvSpPr>
          <p:cNvPr id="94" name="Text 2-1"/>
          <p:cNvSpPr txBox="1"/>
          <p:nvPr/>
        </p:nvSpPr>
        <p:spPr>
          <a:xfrm>
            <a:off x="528918" y="1024161"/>
            <a:ext cx="8321000" cy="11799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just"/>
            <a:r>
              <a:rPr lang="ru-RU" sz="2000" i="1" dirty="0" smtClean="0"/>
              <a:t>Свободные </a:t>
            </a:r>
            <a:r>
              <a:rPr lang="ru-RU" sz="2000" i="1" dirty="0"/>
              <a:t>и открытые </a:t>
            </a:r>
            <a:r>
              <a:rPr lang="ru-RU" sz="2000" i="1" dirty="0" smtClean="0"/>
              <a:t>лицензии </a:t>
            </a:r>
            <a:r>
              <a:rPr lang="ru-RU" sz="2000" dirty="0"/>
              <a:t>не оставляют права на конкретную копию программы </a:t>
            </a:r>
            <a:r>
              <a:rPr lang="ru-RU" sz="2000" dirty="0" smtClean="0"/>
              <a:t>её издателю</a:t>
            </a:r>
            <a:r>
              <a:rPr lang="ru-RU" sz="2000" dirty="0"/>
              <a:t>, а передают самые важные из них конечному </a:t>
            </a:r>
            <a:r>
              <a:rPr lang="ru-RU" sz="2000" dirty="0" smtClean="0"/>
              <a:t>пользователю</a:t>
            </a:r>
            <a:r>
              <a:rPr lang="ru-RU" sz="2000" dirty="0"/>
              <a:t>, который и становится владельцем.</a:t>
            </a:r>
          </a:p>
        </p:txBody>
      </p:sp>
      <p:sp>
        <p:nvSpPr>
          <p:cNvPr id="95" name="Text 3-1"/>
          <p:cNvSpPr txBox="1"/>
          <p:nvPr/>
        </p:nvSpPr>
        <p:spPr>
          <a:xfrm>
            <a:off x="528918" y="1024161"/>
            <a:ext cx="8321000" cy="11799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just"/>
            <a:r>
              <a:rPr lang="ru-RU" sz="2000" dirty="0" smtClean="0"/>
              <a:t>Свободная лицензия </a:t>
            </a:r>
            <a:r>
              <a:rPr lang="ru-RU" sz="2000" i="1" dirty="0" smtClean="0"/>
              <a:t>GNU </a:t>
            </a:r>
            <a:r>
              <a:rPr lang="ru-RU" sz="2000" i="1" dirty="0" err="1"/>
              <a:t>General</a:t>
            </a:r>
            <a:r>
              <a:rPr lang="ru-RU" sz="2000" i="1" dirty="0"/>
              <a:t> </a:t>
            </a:r>
            <a:r>
              <a:rPr lang="ru-RU" sz="2000" i="1" dirty="0" err="1"/>
              <a:t>Public</a:t>
            </a:r>
            <a:r>
              <a:rPr lang="ru-RU" sz="2000" i="1" dirty="0"/>
              <a:t> </a:t>
            </a:r>
            <a:r>
              <a:rPr lang="ru-RU" sz="2000" i="1" dirty="0" err="1" smtClean="0"/>
              <a:t>License</a:t>
            </a:r>
            <a:r>
              <a:rPr lang="ru-RU" sz="2000" i="1" dirty="0" smtClean="0"/>
              <a:t> </a:t>
            </a:r>
            <a:r>
              <a:rPr lang="ru-RU" sz="2000" dirty="0" smtClean="0"/>
              <a:t>даёт пользователю </a:t>
            </a:r>
            <a:r>
              <a:rPr lang="ru-RU" sz="2000" dirty="0"/>
              <a:t>право самому распространять ПО под этой </a:t>
            </a:r>
            <a:r>
              <a:rPr lang="ru-RU" sz="2000" dirty="0" smtClean="0"/>
              <a:t>лицензией </a:t>
            </a:r>
            <a:r>
              <a:rPr lang="ru-RU" sz="2000" dirty="0"/>
              <a:t>и изменять его любым </a:t>
            </a:r>
            <a:r>
              <a:rPr lang="ru-RU" sz="2000" dirty="0" smtClean="0"/>
              <a:t>способом; </a:t>
            </a:r>
            <a:r>
              <a:rPr lang="ru-RU" sz="2000" dirty="0"/>
              <a:t>должны сопровождаться исходным кодом этих </a:t>
            </a:r>
            <a:r>
              <a:rPr lang="ru-RU" sz="2000" dirty="0" smtClean="0"/>
              <a:t>изменений</a:t>
            </a:r>
            <a:r>
              <a:rPr lang="ru-RU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5318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5" grpId="0" animBg="1"/>
      <p:bldP spid="34" grpId="0" animBg="1"/>
      <p:bldP spid="43" grpId="0" animBg="1"/>
      <p:bldP spid="45" grpId="0" animBg="1"/>
      <p:bldP spid="47" grpId="0" animBg="1"/>
      <p:bldP spid="48" grpId="0" animBg="1"/>
      <p:bldP spid="52" grpId="0" animBg="1"/>
      <p:bldP spid="53" grpId="0" animBg="1"/>
      <p:bldP spid="54" grpId="0" animBg="1"/>
      <p:bldP spid="75" grpId="0" animBg="1"/>
      <p:bldP spid="76" grpId="0" animBg="1"/>
      <p:bldP spid="78" grpId="0" animBg="1"/>
      <p:bldP spid="79" grpId="0" animBg="1"/>
      <p:bldP spid="80" grpId="0" animBg="1"/>
      <p:bldP spid="81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6" grpId="0" animBg="1"/>
      <p:bldP spid="94" grpId="0" animBg="1"/>
      <p:bldP spid="9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</TotalTime>
  <Words>1411</Words>
  <Application>Microsoft Office PowerPoint</Application>
  <PresentationFormat>Экран (4:3)</PresentationFormat>
  <Paragraphs>160</Paragraphs>
  <Slides>18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ИНФОРМАЦИОННОЕ ПРАВО И ИНФОРМАЦИОННАЯ БЕЗОПАСНОСТЬ</vt:lpstr>
      <vt:lpstr>Презентация PowerPoint</vt:lpstr>
      <vt:lpstr>ФЗ «Об информации, информационных технологиях и о защите информации». Ст. 3</vt:lpstr>
      <vt:lpstr>ФЗ «Об информации, информационных технологиях и о защите информации». Ст. 5</vt:lpstr>
      <vt:lpstr>ФЗ «Об информации, информационных технологиях и о защите информации». Ст. 8</vt:lpstr>
      <vt:lpstr>ФЗ «Об информации, информационных технологиях и о защите информации». Ст. 12</vt:lpstr>
      <vt:lpstr>ФЗ «Об информации, информационных технологиях и о защите информации». Ст. 16</vt:lpstr>
      <vt:lpstr>Авторское право</vt:lpstr>
      <vt:lpstr>Правовые нормы использования ПО﻿</vt:lpstr>
      <vt:lpstr>О наказаниях за информационные преступления</vt:lpstr>
      <vt:lpstr>Информационная безопасность﻿</vt:lpstr>
      <vt:lpstr>Доктрина информационной безопасности РФ</vt:lpstr>
      <vt:lpstr>Защита информации﻿</vt:lpstr>
      <vt:lpstr>Защита информации на компьютере</vt:lpstr>
      <vt:lpstr>Презентация PowerPoint</vt:lpstr>
      <vt:lpstr>Презентация PowerPoint</vt:lpstr>
      <vt:lpstr>Это интересно</vt:lpstr>
      <vt:lpstr>Информационные 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MK</dc:creator>
  <cp:lastModifiedBy>kuklintnec@outlook.com</cp:lastModifiedBy>
  <cp:revision>57</cp:revision>
  <dcterms:created xsi:type="dcterms:W3CDTF">2017-03-11T11:20:52Z</dcterms:created>
  <dcterms:modified xsi:type="dcterms:W3CDTF">2017-08-01T07:34:33Z</dcterms:modified>
</cp:coreProperties>
</file>