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62" r:id="rId2"/>
    <p:sldId id="256" r:id="rId3"/>
    <p:sldId id="257" r:id="rId4"/>
    <p:sldId id="264" r:id="rId5"/>
    <p:sldId id="269" r:id="rId6"/>
    <p:sldId id="268" r:id="rId7"/>
    <p:sldId id="267" r:id="rId8"/>
    <p:sldId id="266" r:id="rId9"/>
    <p:sldId id="265" r:id="rId10"/>
    <p:sldId id="270" r:id="rId11"/>
    <p:sldId id="263" r:id="rId12"/>
    <p:sldId id="275" r:id="rId13"/>
    <p:sldId id="277" r:id="rId14"/>
    <p:sldId id="278" r:id="rId15"/>
    <p:sldId id="279" r:id="rId16"/>
    <p:sldId id="280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467" autoAdjust="0"/>
  </p:normalViewPr>
  <p:slideViewPr>
    <p:cSldViewPr>
      <p:cViewPr varScale="1">
        <p:scale>
          <a:sx n="116" d="100"/>
          <a:sy n="116" d="100"/>
        </p:scale>
        <p:origin x="146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B92DBD-074C-4327-9FC4-CCFF267DF087}" type="datetimeFigureOut">
              <a:rPr lang="ru-RU" smtClean="0"/>
              <a:t>22.10.2022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DE797-CADF-498D-925A-88A786F6E5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63834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2DE797-CADF-498D-925A-88A786F6E5C1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81212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2DE797-CADF-498D-925A-88A786F6E5C1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75669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2DE797-CADF-498D-925A-88A786F6E5C1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64553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8D063-40C5-4CB9-B497-589B4C0C2F86}" type="datetimeFigureOut">
              <a:rPr lang="ru-RU" smtClean="0"/>
              <a:t>22.10.2022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D192A-6047-49BF-A688-3C9AED4EB1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08145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8D063-40C5-4CB9-B497-589B4C0C2F86}" type="datetimeFigureOut">
              <a:rPr lang="ru-RU" smtClean="0"/>
              <a:t>22.10.2022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D192A-6047-49BF-A688-3C9AED4EB1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1607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8D063-40C5-4CB9-B497-589B4C0C2F86}" type="datetimeFigureOut">
              <a:rPr lang="ru-RU" smtClean="0"/>
              <a:t>22.10.2022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D192A-6047-49BF-A688-3C9AED4EB1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6343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8D063-40C5-4CB9-B497-589B4C0C2F86}" type="datetimeFigureOut">
              <a:rPr lang="ru-RU" smtClean="0"/>
              <a:t>22.10.2022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D192A-6047-49BF-A688-3C9AED4EB1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212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8D063-40C5-4CB9-B497-589B4C0C2F86}" type="datetimeFigureOut">
              <a:rPr lang="ru-RU" smtClean="0"/>
              <a:t>22.10.2022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D192A-6047-49BF-A688-3C9AED4EB1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37759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8D063-40C5-4CB9-B497-589B4C0C2F86}" type="datetimeFigureOut">
              <a:rPr lang="ru-RU" smtClean="0"/>
              <a:t>22.10.2022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D192A-6047-49BF-A688-3C9AED4EB1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52250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8D063-40C5-4CB9-B497-589B4C0C2F86}" type="datetimeFigureOut">
              <a:rPr lang="ru-RU" smtClean="0"/>
              <a:t>22.10.2022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D192A-6047-49BF-A688-3C9AED4EB1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2099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8D063-40C5-4CB9-B497-589B4C0C2F86}" type="datetimeFigureOut">
              <a:rPr lang="ru-RU" smtClean="0"/>
              <a:t>22.10.2022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D192A-6047-49BF-A688-3C9AED4EB1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03840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8D063-40C5-4CB9-B497-589B4C0C2F86}" type="datetimeFigureOut">
              <a:rPr lang="ru-RU" smtClean="0"/>
              <a:t>22.10.2022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D192A-6047-49BF-A688-3C9AED4EB1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07689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8D063-40C5-4CB9-B497-589B4C0C2F86}" type="datetimeFigureOut">
              <a:rPr lang="ru-RU" smtClean="0"/>
              <a:t>22.10.2022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D192A-6047-49BF-A688-3C9AED4EB1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5937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8D063-40C5-4CB9-B497-589B4C0C2F86}" type="datetimeFigureOut">
              <a:rPr lang="ru-RU" smtClean="0"/>
              <a:t>22.10.2022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D192A-6047-49BF-A688-3C9AED4EB1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211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F8D063-40C5-4CB9-B497-589B4C0C2F86}" type="datetimeFigureOut">
              <a:rPr lang="ru-RU" smtClean="0"/>
              <a:t>22.10.2022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9D192A-6047-49BF-A688-3C9AED4EB1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0521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31" y="0"/>
            <a:ext cx="9186863" cy="6870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25921" y="1864213"/>
            <a:ext cx="7550885" cy="1938992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1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Современные игровые формы в работе с детьми </a:t>
            </a:r>
          </a:p>
          <a:p>
            <a:pPr algn="ctr"/>
            <a:r>
              <a:rPr lang="ru-RU" sz="4000" b="1" dirty="0" smtClean="0">
                <a:solidFill>
                  <a:schemeClr val="accent1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по изучению ПДД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04048" y="5157192"/>
            <a:ext cx="33390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</a:t>
            </a:r>
            <a:r>
              <a:rPr lang="ru-RU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Тунгускова</a:t>
            </a: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846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0638" y="-6350"/>
            <a:ext cx="9186863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31640" y="2924944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17583" y="872551"/>
            <a:ext cx="702814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Примерный перечень 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театрализованных  игр, постановок: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76486" y="3887581"/>
            <a:ext cx="5431818" cy="53918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Театрализованная постановка по ПДД «Дорога к теремку»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456478" y="2713890"/>
            <a:ext cx="4232624" cy="59762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«Город правил дорожного движения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660238" y="2137826"/>
            <a:ext cx="3825107" cy="57606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«В гостях у инспектора ГИБДД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844598" y="1611231"/>
            <a:ext cx="3456385" cy="50405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«Школа светофорных наук»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180127" y="3311517"/>
            <a:ext cx="4824536" cy="57606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«Правила дорожные детям знать положено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658589" y="4426770"/>
            <a:ext cx="5832648" cy="57606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Постановка 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сказок «на новый лад» «Колобок», «Теремок», «Репка»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и.т.д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Левая фигурная скобка 17"/>
          <p:cNvSpPr/>
          <p:nvPr/>
        </p:nvSpPr>
        <p:spPr>
          <a:xfrm rot="16200000">
            <a:off x="4522496" y="1708674"/>
            <a:ext cx="360040" cy="712879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755576" y="5344928"/>
            <a:ext cx="8064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Цель:  формирование представлений о навыках безопасного поведения на улицах и дорогах опосредованно от лица какого-либо персонажа.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846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47" y="10508"/>
            <a:ext cx="9186863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https://avatars.mds.yandex.net/get-pdb/2075670/b0ebf34d-4c9b-44d8-b67a-37d1df15a891/s1200?webp=false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708"/>
          <a:stretch/>
        </p:blipFill>
        <p:spPr bwMode="auto">
          <a:xfrm>
            <a:off x="1975956" y="3919876"/>
            <a:ext cx="3657165" cy="1957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Равнобедренный треугольник 2"/>
          <p:cNvSpPr/>
          <p:nvPr/>
        </p:nvSpPr>
        <p:spPr>
          <a:xfrm>
            <a:off x="433789" y="638838"/>
            <a:ext cx="2533130" cy="1872208"/>
          </a:xfrm>
          <a:prstGeom prst="triangl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42532" y="1532099"/>
            <a:ext cx="2007081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/>
                <a:ea typeface="Times New Roman"/>
              </a:rPr>
              <a:t>Игры с использованием макетов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25258" y="2511046"/>
            <a:ext cx="121611" cy="351024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203848" y="842180"/>
            <a:ext cx="43924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 помощью кукол, машинок дети разыгрывают различные дорожные ситуации. 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s://uchportfolio.ru/public_files/889692846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30854" y="2119662"/>
            <a:ext cx="2727062" cy="2045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846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3441" y="-12700"/>
            <a:ext cx="9186863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67743" y="548680"/>
            <a:ext cx="517262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Примерный перечень игр с макетами:</a:t>
            </a:r>
            <a:endParaRPr lang="ru-RU" sz="2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282664"/>
            <a:ext cx="1656185" cy="69613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55576" y="1306677"/>
            <a:ext cx="17178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Наша улица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33053" y="5085184"/>
            <a:ext cx="70673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Цель: Расширение представлений о правилах поведения пешеходов и водителей. Закрепление представлений о светофоре. Различение дорожных знаков. Ориентирование в пространстве.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499992" y="1630731"/>
            <a:ext cx="1584176" cy="7799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Перекресток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99593" y="3339638"/>
            <a:ext cx="1800200" cy="8959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588224" y="1527192"/>
            <a:ext cx="1656184" cy="95907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742443" y="3465004"/>
            <a:ext cx="1944216" cy="90009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6588223" y="1683563"/>
            <a:ext cx="1704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Поездка в магазин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23928" y="3589287"/>
            <a:ext cx="1702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Поход в детский садик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53225" y="3458683"/>
            <a:ext cx="17387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Происшествие на дороге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300192" y="3459803"/>
            <a:ext cx="1992317" cy="90530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6588223" y="3735682"/>
            <a:ext cx="1656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Светофор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195736" y="2135171"/>
            <a:ext cx="1728192" cy="70219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Пункт назначения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Левая фигурная скобка 21"/>
          <p:cNvSpPr/>
          <p:nvPr/>
        </p:nvSpPr>
        <p:spPr>
          <a:xfrm rot="16200000">
            <a:off x="4162423" y="1107041"/>
            <a:ext cx="819152" cy="7344818"/>
          </a:xfrm>
          <a:prstGeom prst="leftBrace">
            <a:avLst>
              <a:gd name="adj1" fmla="val 8333"/>
              <a:gd name="adj2" fmla="val 5021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Равнобедренный треугольник 25"/>
          <p:cNvSpPr/>
          <p:nvPr/>
        </p:nvSpPr>
        <p:spPr>
          <a:xfrm>
            <a:off x="6323094" y="1096305"/>
            <a:ext cx="2304256" cy="430887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Равнобедренный треугольник 26"/>
          <p:cNvSpPr/>
          <p:nvPr/>
        </p:nvSpPr>
        <p:spPr>
          <a:xfrm>
            <a:off x="647564" y="796902"/>
            <a:ext cx="1584176" cy="509775"/>
          </a:xfrm>
          <a:prstGeom prst="triangl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70C0"/>
              </a:solidFill>
            </a:endParaRPr>
          </a:p>
        </p:txBody>
      </p:sp>
      <p:sp>
        <p:nvSpPr>
          <p:cNvPr id="29" name="Равнобедренный треугольник 28"/>
          <p:cNvSpPr/>
          <p:nvPr/>
        </p:nvSpPr>
        <p:spPr>
          <a:xfrm>
            <a:off x="3562423" y="3028916"/>
            <a:ext cx="2304256" cy="430887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Равнобедренный треугольник 27"/>
          <p:cNvSpPr/>
          <p:nvPr/>
        </p:nvSpPr>
        <p:spPr>
          <a:xfrm>
            <a:off x="6180226" y="2837362"/>
            <a:ext cx="2232248" cy="646331"/>
          </a:xfrm>
          <a:prstGeom prst="triangl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Равнобедренный треугольник 29"/>
          <p:cNvSpPr/>
          <p:nvPr/>
        </p:nvSpPr>
        <p:spPr>
          <a:xfrm>
            <a:off x="2195736" y="1630731"/>
            <a:ext cx="1728192" cy="507468"/>
          </a:xfrm>
          <a:prstGeom prst="triangl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Равнобедренный треугольник 31"/>
          <p:cNvSpPr/>
          <p:nvPr/>
        </p:nvSpPr>
        <p:spPr>
          <a:xfrm>
            <a:off x="4499990" y="1144462"/>
            <a:ext cx="1584176" cy="509775"/>
          </a:xfrm>
          <a:prstGeom prst="triangl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70C0"/>
              </a:solidFill>
            </a:endParaRPr>
          </a:p>
        </p:txBody>
      </p:sp>
      <p:sp>
        <p:nvSpPr>
          <p:cNvPr id="33" name="Равнобедренный треугольник 32"/>
          <p:cNvSpPr/>
          <p:nvPr/>
        </p:nvSpPr>
        <p:spPr>
          <a:xfrm>
            <a:off x="827584" y="2837362"/>
            <a:ext cx="1944217" cy="535440"/>
          </a:xfrm>
          <a:prstGeom prst="triangl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4760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3081" y="0"/>
            <a:ext cx="9186863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вал 2"/>
          <p:cNvSpPr/>
          <p:nvPr/>
        </p:nvSpPr>
        <p:spPr>
          <a:xfrm>
            <a:off x="6329227" y="557101"/>
            <a:ext cx="2357816" cy="2223827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Интеллектуально-</a:t>
            </a:r>
            <a:r>
              <a:rPr lang="ru-RU" b="1" dirty="0" err="1" smtClean="0">
                <a:solidFill>
                  <a:schemeClr val="bg1"/>
                </a:solidFill>
              </a:rPr>
              <a:t>познаватель</a:t>
            </a:r>
            <a:endParaRPr lang="ru-RU" b="1" dirty="0" smtClean="0">
              <a:solidFill>
                <a:schemeClr val="bg1"/>
              </a:solidFill>
            </a:endParaRP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ные игры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00988" y="2780928"/>
            <a:ext cx="136137" cy="3456384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892114" y="764704"/>
            <a:ext cx="44371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Интеллектуально-познавательные игры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51" r="15350"/>
          <a:stretch/>
        </p:blipFill>
        <p:spPr>
          <a:xfrm>
            <a:off x="788861" y="1894266"/>
            <a:ext cx="2354212" cy="194086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1072" y="4096453"/>
            <a:ext cx="3799254" cy="192619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/>
          <a:srcRect l="15350" t="8001" r="16925" b="6600"/>
          <a:stretch/>
        </p:blipFill>
        <p:spPr>
          <a:xfrm>
            <a:off x="764106" y="4096453"/>
            <a:ext cx="2736304" cy="194086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/>
          <a:srcRect l="19288" t="16401" r="17712" b="12201"/>
          <a:stretch/>
        </p:blipFill>
        <p:spPr>
          <a:xfrm>
            <a:off x="3281964" y="1896210"/>
            <a:ext cx="3041449" cy="1938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73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2863" y="0"/>
            <a:ext cx="9186863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75656" y="836712"/>
            <a:ext cx="66963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Примерный 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перечень интеллектуально-познавательных игр: 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07704" y="1636638"/>
            <a:ext cx="2210807" cy="106518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ИГРЫ-ПУТЕШЕСТВИЯ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148064" y="1636636"/>
            <a:ext cx="2210807" cy="106518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ВИКТОРИНЫ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907704" y="3154559"/>
            <a:ext cx="2210807" cy="106518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КВН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Левая фигурная скобка 6"/>
          <p:cNvSpPr/>
          <p:nvPr/>
        </p:nvSpPr>
        <p:spPr>
          <a:xfrm rot="16200000">
            <a:off x="4234431" y="1004219"/>
            <a:ext cx="819152" cy="7344818"/>
          </a:xfrm>
          <a:prstGeom prst="leftBrace">
            <a:avLst>
              <a:gd name="adj1" fmla="val 8333"/>
              <a:gd name="adj2" fmla="val 5021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089961" y="5229200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223626" y="4998367"/>
            <a:ext cx="72004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закрепление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полученных ранее знаний по правилам дорожного движения. Активизация  словарного запаса детей. Развитие интеллектуальных способностей детей дошкольного возраста. Воспитание потребности здорового образа жизни.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148064" y="3218508"/>
            <a:ext cx="2210807" cy="106518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КВЕСТ-ИГРА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9275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3081" y="0"/>
            <a:ext cx="9186863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660232" y="966440"/>
            <a:ext cx="1945463" cy="173253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Компьютерные игры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64894" y="2698975"/>
            <a:ext cx="136137" cy="3456384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98907" y="620688"/>
            <a:ext cx="579411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</a:rPr>
              <a:t>В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</a:rPr>
              <a:t>компьютерном изображении - изучение ПДД будет эффективнее,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чем</a:t>
            </a:r>
            <a:r>
              <a:rPr lang="ru-RU" dirty="0" smtClean="0">
                <a:solidFill>
                  <a:schemeClr val="bg1"/>
                </a:solidFill>
                <a:latin typeface="Helvetica Neue"/>
              </a:rPr>
              <a:t>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традиционный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</a:rPr>
              <a:t>подход, где использовались только лишь иллюстрации.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С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</a:rPr>
              <a:t>помощью компьютерных технологий: графики и звука светофор и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</a:rPr>
              <a:t>специальные машины “оживают”, они могут сигналить, мигать, улыбаться и разговаривать, а также они помогают формировать психофизические процессы – память, внимание, восприятие, воображение. </a:t>
            </a:r>
            <a:endParaRPr lang="ru-RU" b="0" i="0" dirty="0">
              <a:solidFill>
                <a:srgbClr val="C00000"/>
              </a:solidFill>
              <a:effectLst/>
              <a:latin typeface="Helvetica Neue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18501" t="19200" r="15351" b="-400"/>
          <a:stretch/>
        </p:blipFill>
        <p:spPr>
          <a:xfrm>
            <a:off x="1393011" y="2929012"/>
            <a:ext cx="2286880" cy="157903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24013" t="12200" r="12988" b="6601"/>
          <a:stretch/>
        </p:blipFill>
        <p:spPr>
          <a:xfrm>
            <a:off x="4347733" y="4575753"/>
            <a:ext cx="2095260" cy="151906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/>
          <a:srcRect l="29525" t="15000" r="16138" b="12200"/>
          <a:stretch/>
        </p:blipFill>
        <p:spPr>
          <a:xfrm>
            <a:off x="4373995" y="2847332"/>
            <a:ext cx="2095260" cy="157903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/>
          <a:srcRect l="29526" t="15001" r="15350" b="12201"/>
          <a:stretch/>
        </p:blipFill>
        <p:spPr>
          <a:xfrm>
            <a:off x="1393011" y="4555732"/>
            <a:ext cx="2286880" cy="169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85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398" y="-12700"/>
            <a:ext cx="9186863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Левая фигурная скобка 2"/>
          <p:cNvSpPr/>
          <p:nvPr/>
        </p:nvSpPr>
        <p:spPr>
          <a:xfrm rot="16200000">
            <a:off x="4234431" y="1004219"/>
            <a:ext cx="819152" cy="7344818"/>
          </a:xfrm>
          <a:prstGeom prst="leftBrace">
            <a:avLst>
              <a:gd name="adj1" fmla="val 8333"/>
              <a:gd name="adj2" fmla="val 5021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59632" y="2551837"/>
            <a:ext cx="74888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5013176"/>
            <a:ext cx="70567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</a:rPr>
              <a:t>Цель: повысить интерес у детей старшего дошкольного возраста к изучению правил дорожного движения, формирование навыков безопасного поведения на дорогах путём использования информационно-коммуникационных технологий.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23728" y="762150"/>
            <a:ext cx="69127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Примерный перечень 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интерактивных игр 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игр: 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5217055" y="3194405"/>
            <a:ext cx="2994225" cy="1296144"/>
          </a:xfrm>
          <a:prstGeom prst="ellipse">
            <a:avLst/>
          </a:prstGeom>
          <a:solidFill>
            <a:schemeClr val="bg1"/>
          </a:solidFill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ДОРОЖНЫЙ КАЛЕЙДОСКОП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292080" y="1440359"/>
            <a:ext cx="2844176" cy="1296144"/>
          </a:xfrm>
          <a:prstGeom prst="ellipse">
            <a:avLst/>
          </a:prstGeom>
          <a:solidFill>
            <a:schemeClr val="bg1"/>
          </a:solidFill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ПРОВЕРЬСВОИ ЗНАНИЯ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259632" y="1463976"/>
            <a:ext cx="3107095" cy="1296144"/>
          </a:xfrm>
          <a:prstGeom prst="ellipse">
            <a:avLst/>
          </a:prstGeom>
          <a:solidFill>
            <a:schemeClr val="bg1"/>
          </a:solidFill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ГОСТИ К СВЕТОФОРЧИКУ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263811" y="3161077"/>
            <a:ext cx="3188078" cy="1296144"/>
          </a:xfrm>
          <a:prstGeom prst="ellipse">
            <a:avLst/>
          </a:prstGeom>
          <a:solidFill>
            <a:schemeClr val="bg1"/>
          </a:solidFill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ЗНАТОКИ ПДД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9722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0638" y="-6350"/>
            <a:ext cx="9186863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95736" y="1728599"/>
            <a:ext cx="4752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7864" y="2780928"/>
            <a:ext cx="2448272" cy="2747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760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2118"/>
            <a:ext cx="9184125" cy="6870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827866" y="1014037"/>
            <a:ext cx="4032448" cy="504056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Aft>
                <a:spcPts val="750"/>
              </a:spcAft>
            </a:pPr>
            <a:r>
              <a:rPr lang="ru-RU" sz="3200" b="1" dirty="0">
                <a:solidFill>
                  <a:schemeClr val="bg1"/>
                </a:solidFill>
                <a:latin typeface="Times New Roman"/>
                <a:ea typeface="Times New Roman"/>
              </a:rPr>
              <a:t>Игровые </a:t>
            </a:r>
            <a:r>
              <a:rPr lang="ru-RU" sz="3200" b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технологии</a:t>
            </a:r>
          </a:p>
          <a:p>
            <a:pPr lvl="0" algn="ctr">
              <a:spcAft>
                <a:spcPts val="750"/>
              </a:spcAft>
            </a:pPr>
            <a:r>
              <a:rPr lang="ru-RU" sz="2000" b="1" dirty="0">
                <a:solidFill>
                  <a:schemeClr val="bg1"/>
                </a:solidFill>
                <a:latin typeface="Times New Roman"/>
                <a:ea typeface="Times New Roman"/>
              </a:rPr>
              <a:t>о</a:t>
            </a:r>
            <a:r>
              <a:rPr lang="ru-RU" sz="2000" b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рганизация познавательного процесса в форме игр</a:t>
            </a:r>
            <a:endParaRPr lang="ru-RU" sz="2000" dirty="0">
              <a:solidFill>
                <a:schemeClr val="bg1"/>
              </a:solidFill>
              <a:latin typeface="Times New Roman"/>
              <a:ea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31605" y="2081815"/>
            <a:ext cx="792088" cy="288482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>
              <a:spcAft>
                <a:spcPts val="750"/>
              </a:spcAft>
            </a:pPr>
            <a:r>
              <a:rPr lang="ru-RU" sz="2400" b="1" dirty="0" smtClean="0">
                <a:solidFill>
                  <a:srgbClr val="0070C0"/>
                </a:solidFill>
                <a:latin typeface="Times New Roman"/>
                <a:ea typeface="Times New Roman"/>
              </a:rPr>
              <a:t>Сюжетно-ролевые игры</a:t>
            </a:r>
            <a:endParaRPr lang="ru-RU" sz="2400" b="1" dirty="0">
              <a:solidFill>
                <a:srgbClr val="0070C0"/>
              </a:solidFill>
              <a:latin typeface="Times New Roman"/>
              <a:ea typeface="Times New Roman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698644" y="2067767"/>
            <a:ext cx="1224136" cy="2898871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>
              <a:spcAft>
                <a:spcPts val="750"/>
              </a:spcAft>
            </a:pPr>
            <a:r>
              <a:rPr lang="ru-RU" sz="2400" b="1" dirty="0" smtClean="0">
                <a:solidFill>
                  <a:srgbClr val="0070C0"/>
                </a:solidFill>
                <a:latin typeface="Times New Roman"/>
                <a:ea typeface="Times New Roman"/>
              </a:rPr>
              <a:t>Дидактические и настольно-печатные игры</a:t>
            </a:r>
            <a:endParaRPr lang="ru-RU" sz="2400" b="1" dirty="0">
              <a:solidFill>
                <a:srgbClr val="0070C0"/>
              </a:solidFill>
              <a:latin typeface="Times New Roman"/>
              <a:ea typeface="Times New Roman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129072" y="2089699"/>
            <a:ext cx="641873" cy="287693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Подвижные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игры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972303" y="2073855"/>
            <a:ext cx="1185279" cy="28927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/>
                <a:ea typeface="Times New Roman"/>
              </a:rPr>
              <a:t>Театрализованные </a:t>
            </a:r>
            <a:r>
              <a:rPr lang="ru-RU" sz="2400" b="1" dirty="0">
                <a:solidFill>
                  <a:srgbClr val="0070C0"/>
                </a:solidFill>
                <a:latin typeface="Times New Roman"/>
                <a:ea typeface="Times New Roman"/>
              </a:rPr>
              <a:t>и игры-драматизации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337581" y="2089700"/>
            <a:ext cx="1132155" cy="28769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/>
                <a:ea typeface="Times New Roman"/>
              </a:rPr>
              <a:t>Игры с </a:t>
            </a:r>
            <a:r>
              <a:rPr lang="ru-RU" sz="2400" b="1" dirty="0">
                <a:solidFill>
                  <a:srgbClr val="0070C0"/>
                </a:solidFill>
                <a:latin typeface="Times New Roman"/>
                <a:ea typeface="Times New Roman"/>
              </a:rPr>
              <a:t>использованием</a:t>
            </a:r>
            <a:r>
              <a:rPr lang="ru-RU" sz="24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/>
                <a:ea typeface="Times New Roman"/>
              </a:rPr>
              <a:t> </a:t>
            </a:r>
            <a:r>
              <a:rPr lang="ru-RU" sz="2400" b="1" dirty="0">
                <a:solidFill>
                  <a:srgbClr val="0070C0"/>
                </a:solidFill>
                <a:latin typeface="Times New Roman"/>
                <a:ea typeface="Times New Roman"/>
              </a:rPr>
              <a:t>макетов 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33038" y="3149043"/>
            <a:ext cx="461665" cy="145233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8" name="Picture 4" descr="http://www.leioa.net/uploads/zebra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4235" y="789371"/>
            <a:ext cx="1165477" cy="953389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40890" y="5491757"/>
            <a:ext cx="80782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Способствуют обучению и закреплению полученных знаний о правилах 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дорожной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безопасности !!!</a:t>
            </a:r>
            <a:endParaRPr lang="ru-RU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Левая фигурная скобка 5"/>
          <p:cNvSpPr/>
          <p:nvPr/>
        </p:nvSpPr>
        <p:spPr>
          <a:xfrm rot="16200000">
            <a:off x="4417452" y="1592794"/>
            <a:ext cx="525117" cy="7272809"/>
          </a:xfrm>
          <a:prstGeom prst="leftBrace">
            <a:avLst>
              <a:gd name="adj1" fmla="val 8333"/>
              <a:gd name="adj2" fmla="val 5021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70C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974306" y="2075920"/>
            <a:ext cx="744826" cy="289661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Компьютерные игры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690892" y="2089699"/>
            <a:ext cx="1103415" cy="2876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Интеллектуально-познавательные игры</a:t>
            </a:r>
          </a:p>
        </p:txBody>
      </p:sp>
    </p:spTree>
    <p:extLst>
      <p:ext uri="{BB962C8B-B14F-4D97-AF65-F5344CB8AC3E}">
        <p14:creationId xmlns:p14="http://schemas.microsoft.com/office/powerpoint/2010/main" val="2105078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156" y="0"/>
            <a:ext cx="9186863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Равнобедренный треугольник 1"/>
          <p:cNvSpPr/>
          <p:nvPr/>
        </p:nvSpPr>
        <p:spPr>
          <a:xfrm>
            <a:off x="162580" y="752507"/>
            <a:ext cx="2952328" cy="1944216"/>
          </a:xfrm>
          <a:prstGeom prst="triangl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Aft>
                <a:spcPts val="750"/>
              </a:spcAft>
            </a:pPr>
            <a:r>
              <a:rPr lang="ru-RU" sz="2000" b="1" dirty="0">
                <a:solidFill>
                  <a:schemeClr val="bg1"/>
                </a:solidFill>
                <a:latin typeface="Times New Roman"/>
                <a:ea typeface="Times New Roman"/>
              </a:rPr>
              <a:t>Сюжетно-ролевые игры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79292" y="2696723"/>
            <a:ext cx="108012" cy="316835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915816" y="752507"/>
            <a:ext cx="55446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сюжетно-ролевых играх  разыгрываются различные 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ситуации, дети поступают так, как должны поступать люди, чьи роли они выполняют. </a:t>
            </a:r>
            <a:endPara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38744" y="5332040"/>
            <a:ext cx="62456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ходе ролевых игр </a:t>
            </a:r>
            <a:r>
              <a:rPr lang="ru-RU" sz="20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закрепляются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знания детей о правилах дорожного движения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14535" t="27951" r="3334" b="10101"/>
          <a:stretch/>
        </p:blipFill>
        <p:spPr>
          <a:xfrm>
            <a:off x="5932994" y="1999045"/>
            <a:ext cx="2485623" cy="333299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38" t="13601" r="23225"/>
          <a:stretch/>
        </p:blipFill>
        <p:spPr>
          <a:xfrm>
            <a:off x="2468675" y="2780536"/>
            <a:ext cx="3183446" cy="2551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144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2863" y="-9799"/>
            <a:ext cx="9186863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57426" y="797623"/>
            <a:ext cx="57055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Примерный перечень сюжетно-ролевых  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игр: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Куб 3"/>
          <p:cNvSpPr/>
          <p:nvPr/>
        </p:nvSpPr>
        <p:spPr>
          <a:xfrm>
            <a:off x="895019" y="5286450"/>
            <a:ext cx="7128792" cy="792088"/>
          </a:xfrm>
          <a:prstGeom prst="cub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мка 5"/>
          <p:cNvSpPr/>
          <p:nvPr/>
        </p:nvSpPr>
        <p:spPr>
          <a:xfrm>
            <a:off x="1157773" y="4077072"/>
            <a:ext cx="2088231" cy="1309499"/>
          </a:xfrm>
          <a:prstGeom prst="fram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3266819" y="4077072"/>
            <a:ext cx="2449614" cy="1309499"/>
          </a:xfrm>
          <a:prstGeom prst="fram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Рамка 8"/>
          <p:cNvSpPr/>
          <p:nvPr/>
        </p:nvSpPr>
        <p:spPr>
          <a:xfrm>
            <a:off x="5695618" y="4077072"/>
            <a:ext cx="2088231" cy="1309499"/>
          </a:xfrm>
          <a:prstGeom prst="fram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Рамка 9"/>
          <p:cNvSpPr/>
          <p:nvPr/>
        </p:nvSpPr>
        <p:spPr>
          <a:xfrm>
            <a:off x="3242883" y="2755887"/>
            <a:ext cx="2449614" cy="1321185"/>
          </a:xfrm>
          <a:prstGeom prst="frame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Рамка 10"/>
          <p:cNvSpPr/>
          <p:nvPr/>
        </p:nvSpPr>
        <p:spPr>
          <a:xfrm>
            <a:off x="5716433" y="2764959"/>
            <a:ext cx="2088231" cy="1321185"/>
          </a:xfrm>
          <a:prstGeom prst="fram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Рамка 11"/>
          <p:cNvSpPr/>
          <p:nvPr/>
        </p:nvSpPr>
        <p:spPr>
          <a:xfrm>
            <a:off x="1151620" y="2764959"/>
            <a:ext cx="2088231" cy="1321185"/>
          </a:xfrm>
          <a:prstGeom prst="fram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374777" y="3023628"/>
            <a:ext cx="21692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МЫ ПАССАЖИРЫ</a:t>
            </a:r>
            <a:endParaRPr lang="ru-RU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03647" y="3260447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АВТОБУС</a:t>
            </a:r>
            <a:endParaRPr lang="ru-RU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Рамка 15"/>
          <p:cNvSpPr/>
          <p:nvPr/>
        </p:nvSpPr>
        <p:spPr>
          <a:xfrm>
            <a:off x="3266819" y="1505509"/>
            <a:ext cx="2449614" cy="1250378"/>
          </a:xfrm>
          <a:prstGeom prst="fram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Рамка 16"/>
          <p:cNvSpPr/>
          <p:nvPr/>
        </p:nvSpPr>
        <p:spPr>
          <a:xfrm>
            <a:off x="1151619" y="1505509"/>
            <a:ext cx="2088231" cy="1259450"/>
          </a:xfrm>
          <a:prstGeom prst="fram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Рамка 17"/>
          <p:cNvSpPr/>
          <p:nvPr/>
        </p:nvSpPr>
        <p:spPr>
          <a:xfrm>
            <a:off x="5695618" y="1505509"/>
            <a:ext cx="2088231" cy="1250378"/>
          </a:xfrm>
          <a:prstGeom prst="fram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32875" y="1938917"/>
            <a:ext cx="17380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ИНСПЕКТОР ДПС</a:t>
            </a:r>
            <a:endParaRPr lang="ru-RU" sz="1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333257" y="4547155"/>
            <a:ext cx="1835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АВТО ШКОЛА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503965" y="1973651"/>
            <a:ext cx="221246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ДАЛЬНОБОЙЩИКИ</a:t>
            </a:r>
            <a:endParaRPr lang="ru-RU" sz="15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228184" y="3260447"/>
            <a:ext cx="157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ТАКСИ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911641" y="1807532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АВТО ТЮНИНГ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704464" y="4547155"/>
            <a:ext cx="21121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АЗС</a:t>
            </a:r>
            <a:endParaRPr lang="ru-RU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374777" y="4490299"/>
            <a:ext cx="21692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ДОРОЖНЫЕ ПРОИСШЕСТВИЯ</a:t>
            </a:r>
            <a:endParaRPr lang="ru-RU" sz="1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43608" y="5386571"/>
            <a:ext cx="63696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Цель: закрепление знаний детей о правилах дорожного движения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непроизвольной деятельности.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846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2864" y="14487"/>
            <a:ext cx="9186863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37429" y="639778"/>
            <a:ext cx="7272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Дидактические и настольные  игры направлены на  решение  задач в обучении детей правилам дорожного движения.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693627" y="3068960"/>
            <a:ext cx="139372" cy="316400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6790582" y="1629842"/>
            <a:ext cx="1945463" cy="173253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F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96844" y="1815648"/>
            <a:ext cx="19622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000" b="1" dirty="0" smtClean="0">
                <a:solidFill>
                  <a:schemeClr val="bg1"/>
                </a:solidFill>
              </a:rPr>
              <a:t>Дидактические и настольно-печатные  </a:t>
            </a:r>
            <a:r>
              <a:rPr lang="ru-RU" sz="2000" b="1" dirty="0">
                <a:solidFill>
                  <a:schemeClr val="bg1"/>
                </a:solidFill>
              </a:rPr>
              <a:t>игры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75" t="5201" r="24013" b="3801"/>
          <a:stretch/>
        </p:blipFill>
        <p:spPr>
          <a:xfrm>
            <a:off x="4581268" y="1360338"/>
            <a:ext cx="2040902" cy="186843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25" t="6600" r="26375" b="3799"/>
          <a:stretch/>
        </p:blipFill>
        <p:spPr>
          <a:xfrm>
            <a:off x="2535847" y="1360338"/>
            <a:ext cx="1868431" cy="186843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38" t="6601" r="25587" b="2400"/>
          <a:stretch/>
        </p:blipFill>
        <p:spPr>
          <a:xfrm>
            <a:off x="469649" y="1347664"/>
            <a:ext cx="1894009" cy="186531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5" r="9838" b="12201"/>
          <a:stretch/>
        </p:blipFill>
        <p:spPr>
          <a:xfrm>
            <a:off x="457644" y="3498327"/>
            <a:ext cx="2053497" cy="177023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25" r="14563" b="33201"/>
          <a:stretch/>
        </p:blipFill>
        <p:spPr>
          <a:xfrm>
            <a:off x="2587468" y="3498327"/>
            <a:ext cx="2198195" cy="177023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13" r="5901" b="9051"/>
          <a:stretch/>
        </p:blipFill>
        <p:spPr>
          <a:xfrm>
            <a:off x="4892541" y="3482157"/>
            <a:ext cx="2711001" cy="2420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46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8966" y="11567"/>
            <a:ext cx="9186863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99592" y="821288"/>
            <a:ext cx="77709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Примерный перечень 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дидактических и настольно-печатных игр: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008442" y="5243223"/>
            <a:ext cx="70720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solidFill>
                  <a:srgbClr val="C0504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Цель: Обучение детей знаниям дорожной грамотности через произвольное внимание.</a:t>
            </a:r>
          </a:p>
        </p:txBody>
      </p:sp>
      <p:sp>
        <p:nvSpPr>
          <p:cNvPr id="17" name="Левая фигурная скобка 16"/>
          <p:cNvSpPr/>
          <p:nvPr/>
        </p:nvSpPr>
        <p:spPr>
          <a:xfrm rot="16200000">
            <a:off x="4348900" y="1384720"/>
            <a:ext cx="391129" cy="7451992"/>
          </a:xfrm>
          <a:prstGeom prst="leftBrace">
            <a:avLst>
              <a:gd name="adj1" fmla="val 8333"/>
              <a:gd name="adj2" fmla="val 5106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99882" y="1695742"/>
            <a:ext cx="2210807" cy="137268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ПУТЕШЕСТВИЕ ПО ГОРОДУ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798357" y="1695742"/>
            <a:ext cx="1872208" cy="136562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ЧТО НУЖНО ВОДИТЕЛЮ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94605" y="3488584"/>
            <a:ext cx="2221360" cy="130248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ПРАВИЛА  БЕЗОПАСНОГО ПОВЕДЕНИЯ НА ДОРОГЕ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5002585" y="3488584"/>
            <a:ext cx="1710261" cy="130248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 ЧЕМ ГОВОРИТ ЗНАК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034271" y="1673294"/>
            <a:ext cx="1872208" cy="138807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ПОДБЕРИ ДОРОЖНЫЙ ЗНАК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034271" y="3488584"/>
            <a:ext cx="1872208" cy="130248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ЧТО ЛИШНЕЕ </a:t>
            </a:r>
            <a:endParaRPr lang="ru-RU" dirty="0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5030061" y="1672321"/>
            <a:ext cx="1699024" cy="138904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ОЖИВИ УЛИЦУ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6808952" y="3488585"/>
            <a:ext cx="1872208" cy="130248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ТРАНСПОРТ И ЕГО ВИДЫ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846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86863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34364" y="2730336"/>
            <a:ext cx="159938" cy="3472719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436283" y="933507"/>
            <a:ext cx="2356099" cy="1860486"/>
          </a:xfrm>
          <a:prstGeom prst="triangl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97093" y="1863969"/>
            <a:ext cx="1634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Подвижные игры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64443" y="570745"/>
            <a:ext cx="56166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процессе подвижных игр у 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детей закрепляются и совершенствуются 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знания о ПДД 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навыки 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умения действовать в непрерывно изменяющихся условиях, наилучшим образом реагировать на неожиданную новую ситуацию.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13" t="20600" r="28737" b="16401"/>
          <a:stretch/>
        </p:blipFill>
        <p:spPr>
          <a:xfrm>
            <a:off x="1764999" y="3368132"/>
            <a:ext cx="3456384" cy="259228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75" t="8000" r="3538" b="1001"/>
          <a:stretch/>
        </p:blipFill>
        <p:spPr>
          <a:xfrm>
            <a:off x="5243758" y="2217912"/>
            <a:ext cx="3549440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46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-12985"/>
            <a:ext cx="9186863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10717" y="620688"/>
            <a:ext cx="54726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Примерный перечень 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подвижных  игр: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739824" y="1556792"/>
            <a:ext cx="1800200" cy="1728192"/>
          </a:xfrm>
          <a:prstGeom prst="ellipse">
            <a:avLst/>
          </a:prstGeom>
          <a:solidFill>
            <a:schemeClr val="bg1"/>
          </a:solidFill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6714047" y="1496177"/>
            <a:ext cx="1874784" cy="181438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503548" y="3503148"/>
            <a:ext cx="1800200" cy="172819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273479" y="1123965"/>
            <a:ext cx="1800200" cy="1728192"/>
          </a:xfrm>
          <a:prstGeom prst="ellipse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711588" y="2558554"/>
            <a:ext cx="1800200" cy="1728192"/>
          </a:xfrm>
          <a:prstGeom prst="ellipse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6714046" y="3432631"/>
            <a:ext cx="1944216" cy="1873658"/>
          </a:xfrm>
          <a:prstGeom prst="ellipse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4437638" y="1600499"/>
            <a:ext cx="14718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ПЕРЕДАЙ ЖЕЗЛ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565540" y="3310565"/>
            <a:ext cx="1813230" cy="1739442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4511788" y="3842394"/>
            <a:ext cx="20103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СВЕТОФОР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714046" y="4086691"/>
            <a:ext cx="21467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СТОП – ИДИТЕ!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754904" y="1727010"/>
            <a:ext cx="18119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ТИШЕ ЕДЕШЬ, ДАЛЬШЕ БУДЕШЬ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57836" y="2998693"/>
            <a:ext cx="1907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 СВОИМ ЗНАКАМ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5556" y="4057837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АВТОГОНКИ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619319" y="1851245"/>
            <a:ext cx="19307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СТРЕЛКА, СТРЕЛКА ПОКРУЖИСЬ!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Левая фигурная скобка 3"/>
          <p:cNvSpPr/>
          <p:nvPr/>
        </p:nvSpPr>
        <p:spPr>
          <a:xfrm rot="16200000">
            <a:off x="4427988" y="1885179"/>
            <a:ext cx="360040" cy="712879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043611" y="5522249"/>
            <a:ext cx="71287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Цель: закрепление знаний детей о ПДД  в двигательной деятельности. Развитие внимания и ловкости. 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846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3081" y="0"/>
            <a:ext cx="9186863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6" y="616861"/>
            <a:ext cx="53823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играх драматизациях и театрализованных 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играх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дети 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разыгрывают 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небольшие 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сценки, постановки, связанные с ситуацией на улице и дороге. 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6137920" y="618511"/>
            <a:ext cx="2495581" cy="2306433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Театрализованные </a:t>
            </a:r>
            <a:r>
              <a:rPr lang="ru-RU" b="1" dirty="0">
                <a:solidFill>
                  <a:schemeClr val="bg1"/>
                </a:solidFill>
                <a:latin typeface="Times New Roman"/>
                <a:ea typeface="Times New Roman"/>
              </a:rPr>
              <a:t>и игры-драматизации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301242" y="2932597"/>
            <a:ext cx="216024" cy="3034934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50" r="2750"/>
          <a:stretch/>
        </p:blipFill>
        <p:spPr>
          <a:xfrm>
            <a:off x="3414295" y="4200181"/>
            <a:ext cx="3600400" cy="17673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26375" t="16401" r="12200"/>
          <a:stretch/>
        </p:blipFill>
        <p:spPr>
          <a:xfrm>
            <a:off x="790574" y="2025171"/>
            <a:ext cx="2736304" cy="2094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46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732</TotalTime>
  <Words>556</Words>
  <Application>Microsoft Office PowerPoint</Application>
  <PresentationFormat>Экран (4:3)</PresentationFormat>
  <Paragraphs>120</Paragraphs>
  <Slides>17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 Unicode MS</vt:lpstr>
      <vt:lpstr>Arial</vt:lpstr>
      <vt:lpstr>Calibri</vt:lpstr>
      <vt:lpstr>Helvetica Neue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Учетная запись Майкрософт</cp:lastModifiedBy>
  <cp:revision>75</cp:revision>
  <dcterms:created xsi:type="dcterms:W3CDTF">2020-10-11T17:02:40Z</dcterms:created>
  <dcterms:modified xsi:type="dcterms:W3CDTF">2022-10-22T14:02:47Z</dcterms:modified>
</cp:coreProperties>
</file>