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5" r:id="rId1"/>
  </p:sldMasterIdLst>
  <p:notesMasterIdLst>
    <p:notesMasterId r:id="rId32"/>
  </p:notesMasterIdLst>
  <p:sldIdLst>
    <p:sldId id="256" r:id="rId2"/>
    <p:sldId id="278" r:id="rId3"/>
    <p:sldId id="288" r:id="rId4"/>
    <p:sldId id="408" r:id="rId5"/>
    <p:sldId id="427" r:id="rId6"/>
    <p:sldId id="422" r:id="rId7"/>
    <p:sldId id="426" r:id="rId8"/>
    <p:sldId id="433" r:id="rId9"/>
    <p:sldId id="435" r:id="rId10"/>
    <p:sldId id="432" r:id="rId11"/>
    <p:sldId id="438" r:id="rId12"/>
    <p:sldId id="440" r:id="rId13"/>
    <p:sldId id="452" r:id="rId14"/>
    <p:sldId id="453" r:id="rId15"/>
    <p:sldId id="441" r:id="rId16"/>
    <p:sldId id="454" r:id="rId17"/>
    <p:sldId id="436" r:id="rId18"/>
    <p:sldId id="444" r:id="rId19"/>
    <p:sldId id="450" r:id="rId20"/>
    <p:sldId id="445" r:id="rId21"/>
    <p:sldId id="446" r:id="rId22"/>
    <p:sldId id="461" r:id="rId23"/>
    <p:sldId id="447" r:id="rId24"/>
    <p:sldId id="460" r:id="rId25"/>
    <p:sldId id="437" r:id="rId26"/>
    <p:sldId id="462" r:id="rId27"/>
    <p:sldId id="448" r:id="rId28"/>
    <p:sldId id="456" r:id="rId29"/>
    <p:sldId id="277" r:id="rId30"/>
    <p:sldId id="336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D2DD"/>
    <a:srgbClr val="FFD3C5"/>
    <a:srgbClr val="FFFF99"/>
    <a:srgbClr val="D5F4FF"/>
    <a:srgbClr val="CCCC00"/>
    <a:srgbClr val="FFCC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0F09C3C-61AF-495F-B08E-5967F62F7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6750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D13FBC-8390-4504-90FC-59D6888C8D96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altLang="ru-RU" smtClean="0"/>
              <a:t>Ссылки на странице – переход к терминам. Возвращение к слайду – нажать на кнопку со стрелкой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01F9-F3F0-44C6-BC60-E2E76AB41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098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01F9-F3F0-44C6-BC60-E2E76AB41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722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01F9-F3F0-44C6-BC60-E2E76AB41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87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01F9-F3F0-44C6-BC60-E2E76AB41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923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01F9-F3F0-44C6-BC60-E2E76AB41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316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01F9-F3F0-44C6-BC60-E2E76AB41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486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01F9-F3F0-44C6-BC60-E2E76AB41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822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01F9-F3F0-44C6-BC60-E2E76AB41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832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01F9-F3F0-44C6-BC60-E2E76AB41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23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01F9-F3F0-44C6-BC60-E2E76AB41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890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01F9-F3F0-44C6-BC60-E2E76AB413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859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6638640-09C4-4085-B47F-634FA983F5DB}" type="datetimeFigureOut">
              <a:rPr lang="ru-RU" smtClean="0"/>
              <a:pPr>
                <a:defRPr/>
              </a:pPr>
              <a:t>26.10.2022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655565E-C525-44C4-A9B3-7CC716FB2A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9144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6470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  <p:sldLayoutId id="2147484149" r:id="rId4"/>
    <p:sldLayoutId id="2147484150" r:id="rId5"/>
    <p:sldLayoutId id="2147484151" r:id="rId6"/>
    <p:sldLayoutId id="2147484152" r:id="rId7"/>
    <p:sldLayoutId id="2147484153" r:id="rId8"/>
    <p:sldLayoutId id="2147484154" r:id="rId9"/>
    <p:sldLayoutId id="2147484155" r:id="rId10"/>
    <p:sldLayoutId id="214748415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&#1086;&#1085;&#1083;&#1072;&#1081;&#1085;-&#1095;&#1080;&#1090;&#1072;&#1090;&#1100;.&#1088;&#1092;/images/show/15472.htm#h1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https://&#1086;&#1085;&#1083;&#1072;&#1081;&#1085;-&#1095;&#1080;&#1090;&#1072;&#1090;&#1100;.&#1088;&#1092;/img/show/6688.htm#h1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ext.spb.ru/index.php/component/content/article/100-russian/3858-2013-11-08-10-41-43.html" TargetMode="External"/><Relationship Id="rId2" Type="http://schemas.openxmlformats.org/officeDocument/2006/relationships/hyperlink" Target="https://www.culture.ru/books/157/zelenaya-lampa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75" y="285750"/>
            <a:ext cx="9001125" cy="64633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</a:t>
            </a:r>
          </a:p>
          <a:p>
            <a:pPr algn="ctr" eaLnBrk="0" hangingPunct="0"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«Средняя школа «Земля родная 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7" name="Прямоугольник 8"/>
          <p:cNvSpPr>
            <a:spLocks noChangeArrowheads="1"/>
          </p:cNvSpPr>
          <p:nvPr/>
        </p:nvSpPr>
        <p:spPr bwMode="auto">
          <a:xfrm>
            <a:off x="4211960" y="5143500"/>
            <a:ext cx="478916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alt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Боркивец</a:t>
            </a:r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Любовь Сергеевна, учитель русского языка и литературы,</a:t>
            </a:r>
          </a:p>
          <a:p>
            <a:pPr algn="r" eaLnBrk="0" hangingPunct="0"/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высшей квалификационной категории </a:t>
            </a:r>
            <a:endParaRPr lang="ru-RU" alt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8" name="TextBox 5"/>
          <p:cNvSpPr txBox="1">
            <a:spLocks noChangeArrowheads="1"/>
          </p:cNvSpPr>
          <p:nvPr/>
        </p:nvSpPr>
        <p:spPr bwMode="auto">
          <a:xfrm>
            <a:off x="142875" y="1196753"/>
            <a:ext cx="87153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Смысловое чтение: </a:t>
            </a:r>
            <a:r>
              <a:rPr lang="ru-RU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предтекстовые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текстовые стратегии при подготовке к итоговому сочинению  в работе  с учащимися</a:t>
            </a:r>
          </a:p>
          <a:p>
            <a:pPr algn="ctr" eaLnBrk="0" hangingPunct="0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«группы риска»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66653" y="6151276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Уренгой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" descr="Описание: C:\Users\Tan4ik\Desktop\к педсовету\uspek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4741665"/>
            <a:ext cx="3384376" cy="1671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313" y="0"/>
            <a:ext cx="8929687" cy="1857375"/>
          </a:xfrm>
        </p:spPr>
        <p:txBody>
          <a:bodyPr>
            <a:normAutofit/>
          </a:bodyPr>
          <a:lstStyle/>
          <a:p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Тит Мартышин</a:t>
            </a:r>
            <a:b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«Кто лебедя убьёт…»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endParaRPr lang="ru-RU" altLang="ru-RU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313" y="1214438"/>
            <a:ext cx="1428750" cy="6429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Очерк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00250" y="1143000"/>
            <a:ext cx="1357313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Кто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00438" y="1143000"/>
            <a:ext cx="2286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Лебедя</a:t>
            </a:r>
            <a:r>
              <a:rPr lang="ru-RU" sz="36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29313" y="1143000"/>
            <a:ext cx="1643062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убьёт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313" y="2756942"/>
            <a:ext cx="1571625" cy="3253394"/>
          </a:xfrm>
          <a:prstGeom prst="roundRect">
            <a:avLst>
              <a:gd name="adj" fmla="val 83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Факты</a:t>
            </a:r>
          </a:p>
          <a:p>
            <a:pPr algn="ctr" eaLnBrk="1" hangingPunct="1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Реальность</a:t>
            </a:r>
          </a:p>
          <a:p>
            <a:pPr algn="ctr" eaLnBrk="1" hangingPunct="1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актуальность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28813" y="2786063"/>
            <a:ext cx="1343025" cy="328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Исключений нет. 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Кто =</a:t>
            </a:r>
          </a:p>
          <a:p>
            <a:pPr algn="ctr" eaLnBrk="1" hangingPunct="1">
              <a:defRPr/>
            </a:pPr>
            <a:r>
              <a:rPr lang="ru-RU" sz="2000" b="1" dirty="0" err="1">
                <a:latin typeface="Arial" pitchFamily="34" charset="0"/>
                <a:cs typeface="Arial" pitchFamily="34" charset="0"/>
              </a:rPr>
              <a:t>каждый=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все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29000" y="2767894"/>
            <a:ext cx="2428875" cy="33042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Символ супружеской верности,  духовности,</a:t>
            </a:r>
          </a:p>
          <a:p>
            <a:pPr algn="ctr" eaLnBrk="1" hangingPunct="1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нравственности; птица солнца, </a:t>
            </a:r>
            <a:r>
              <a:rPr lang="ru-RU" sz="2400" b="1" u="sng" dirty="0" smtClean="0">
                <a:latin typeface="Arial" pitchFamily="34" charset="0"/>
                <a:cs typeface="Arial" pitchFamily="34" charset="0"/>
              </a:rPr>
              <a:t>белая</a:t>
            </a:r>
          </a:p>
          <a:p>
            <a:pPr algn="ctr" eaLnBrk="1" hangingPunct="1">
              <a:defRPr/>
            </a:pPr>
            <a:endParaRPr lang="ru-RU" sz="2400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786688" y="1163782"/>
            <a:ext cx="1057275" cy="6935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732104" y="1910644"/>
            <a:ext cx="239496" cy="857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29313" y="2714625"/>
            <a:ext cx="1500187" cy="3357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Ед.ч. в значении  мн.ч.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Убить лебедя = убить человека. Грех.</a:t>
            </a:r>
          </a:p>
          <a:p>
            <a:pPr algn="ctr" eaLnBrk="1" hangingPunct="1"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«</a:t>
            </a:r>
            <a:r>
              <a:rPr lang="ru-RU" sz="2000" b="1" u="sng" dirty="0">
                <a:latin typeface="Arial" pitchFamily="34" charset="0"/>
                <a:cs typeface="Arial" pitchFamily="34" charset="0"/>
              </a:rPr>
              <a:t>Чёрное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дело»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572375" y="2714625"/>
            <a:ext cx="1428750" cy="3357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Недосказанность – предупреждение. Итог-возмездие(символ бумеранга)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2462246" y="1939636"/>
            <a:ext cx="252379" cy="8282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6500813" y="1910644"/>
            <a:ext cx="231427" cy="7817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8143875" y="1857375"/>
            <a:ext cx="244549" cy="857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85750" y="6165851"/>
            <a:ext cx="8715375" cy="6921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Название очерка- микротекст, в нём - антитеза</a:t>
            </a:r>
          </a:p>
        </p:txBody>
      </p:sp>
      <p:sp>
        <p:nvSpPr>
          <p:cNvPr id="2" name="Стрелка вправо 1"/>
          <p:cNvSpPr/>
          <p:nvPr/>
        </p:nvSpPr>
        <p:spPr>
          <a:xfrm rot="5400000">
            <a:off x="4243133" y="2383262"/>
            <a:ext cx="872046" cy="262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45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-99392"/>
            <a:ext cx="9144000" cy="7200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Тит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Мартышин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«Кто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лебедя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убьѐт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...» </a:t>
            </a: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день,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проведѐнный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скрадке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Вадим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только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добыл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хотя бы завалящего чирка, но вообще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увидел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 одной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Единственный день весенней охоты пропал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«Больше начальство меня 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отпустит.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там (велика ли неделя?) и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охота закроется, —с горечью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думал он.—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 надо же так опростоволоситься!»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июня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уже не закатывается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горизонт, так и катится над Полярным Уралом.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Охотник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взглянул на часы. Был час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То ли тепло от закатного солнца, то ли бессонная ночь были тому причиной, но </a:t>
            </a:r>
            <a:r>
              <a:rPr lang="ru-RU" sz="16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Вадим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задремал.</a:t>
            </a:r>
            <a:r>
              <a:rPr lang="ru-RU" sz="16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Задремал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наверное,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минуту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и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понял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—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сне или наяву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солнца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 </a:t>
            </a:r>
            <a:r>
              <a:rPr lang="ru-RU" sz="16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него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стремительно несутся </a:t>
            </a:r>
            <a:r>
              <a:rPr lang="ru-RU" sz="1600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 крупные птицы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Механически, совершенно не задумываясь о последствиях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Вадим вскинул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ружьѐ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выстрелил,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почти не целясь.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Лебеди вздрогнули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выстрела и, немного свернув в сторону от опасности, продолжили полет.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Вадим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опустил глаза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когда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поднял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их снова,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то... сердце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него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остановилось.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Один лебедь, тот, что был намного крупнее,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вдруг как будто ударился в невидимую стену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часто-часто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замахал крыльями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потом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сложил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их и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рухнул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мелкий ивняк на противоположный берег протоки. —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Нет! Нет! — в отчаянии закричал Вадим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словно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хотел оправдать необдуманность своего поступка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«Ну зачем? Зачем я стрелял?!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корил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Так,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глупости... Разве этому учил меня отец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брал на охоту? Как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называл-то их ласково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лебѐдка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лебѐдушка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Даже в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голодные годы войны никто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деревне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лебедям не стрелял...».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душу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его в этот момент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заполз настоящий страх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Вадим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народное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поверье: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16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убьѐт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лебедя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обязательно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принесет несчастье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себе или близким. Пристав к противоположному берегу,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Вадим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отыскал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жертву.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Лебедь - кликун лежал, выгнув дугой красивую шею.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Глаза'его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были закрыты.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Вадим долго не смел притронуться к мертвой птице, сердце сжималось от </a:t>
            </a:r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боли и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гнетущего чувства.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«Надо хоть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похоронить по-человечески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— подумал он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пошѐл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лодке, чтобы взять лопату.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Торопясь,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вырыл неглубокую ямку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подстелил сухой весенней травы. Быстро зарыл лебедя, срубил и поставил на холмик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жѐрдочку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Бегом бросился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лодке,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дѐрнул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мотор и,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втянув голову в плечи, не поднимая глаз, уплыл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этого страшного места.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...Конечно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это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случайное стечение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обстоятельств, </a:t>
            </a:r>
            <a:r>
              <a:rPr lang="ru-RU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месяц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Вадима умер отец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1939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023956"/>
              </p:ext>
            </p:extLst>
          </p:nvPr>
        </p:nvGraphicFramePr>
        <p:xfrm>
          <a:off x="107503" y="209077"/>
          <a:ext cx="8928992" cy="5976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2063176599"/>
                    </a:ext>
                  </a:extLst>
                </a:gridCol>
                <a:gridCol w="3096345">
                  <a:extLst>
                    <a:ext uri="{9D8B030D-6E8A-4147-A177-3AD203B41FA5}">
                      <a16:colId xmlns:a16="http://schemas.microsoft.com/office/drawing/2014/main" val="1134044817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830144829"/>
                    </a:ext>
                  </a:extLst>
                </a:gridCol>
                <a:gridCol w="1060009">
                  <a:extLst>
                    <a:ext uri="{9D8B030D-6E8A-4147-A177-3AD203B41FA5}">
                      <a16:colId xmlns:a16="http://schemas.microsoft.com/office/drawing/2014/main" val="3778305610"/>
                    </a:ext>
                  </a:extLst>
                </a:gridCol>
                <a:gridCol w="2252358">
                  <a:extLst>
                    <a:ext uri="{9D8B030D-6E8A-4147-A177-3AD203B41FA5}">
                      <a16:colId xmlns:a16="http://schemas.microsoft.com/office/drawing/2014/main" val="1383388031"/>
                    </a:ext>
                  </a:extLst>
                </a:gridCol>
              </a:tblGrid>
              <a:tr h="4808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Кто?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2" marR="617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Что происходит?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2" marR="617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Где?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2" marR="617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Когда?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2" marR="617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Почему?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2" marR="617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0554711"/>
                  </a:ext>
                </a:extLst>
              </a:tr>
              <a:tr h="54957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Вадим- охотник. Знает с детства все правила и законы. </a:t>
                      </a:r>
                    </a:p>
                    <a:p>
                      <a:pPr algn="l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Отец называл-то их ласково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лебѐдка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лебѐдушка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«…в </a:t>
                      </a:r>
                      <a:r>
                        <a:rPr lang="ru-RU" sz="1600" b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голодные годы войны никто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нашей деревне </a:t>
                      </a:r>
                      <a:r>
                        <a:rPr lang="ru-RU" sz="1600" b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лебедям не стрелял...»</a:t>
                      </a:r>
                      <a:endParaRPr lang="ru-RU" sz="16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2" marR="617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выстрела: 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«День  -в </a:t>
                      </a:r>
                      <a:r>
                        <a:rPr lang="ru-RU" sz="1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скрадке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…не добыл , не увидел утки. С горечью подумал…задремал, задремал на минутку…не понял… во сне или на </a:t>
                      </a:r>
                      <a:r>
                        <a:rPr lang="ru-RU" sz="1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яву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 не задумываясь о последствиях выстрелил… сердце остановилось…</a:t>
                      </a:r>
                    </a:p>
                    <a:p>
                      <a:pPr algn="just"/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корил 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себя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глупости...»</a:t>
                      </a:r>
                    </a:p>
                    <a:p>
                      <a:pPr algn="ctr"/>
                      <a:r>
                        <a:rPr lang="ru-RU" sz="1400" dirty="0" smtClean="0"/>
                        <a:t>…</a:t>
                      </a:r>
                      <a:r>
                        <a:rPr lang="ru-RU" sz="14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Ну надо же так опростоволоситься! …Нет! Нет! — в отчаянии закричал Вадим…</a:t>
                      </a:r>
                    </a:p>
                    <a:p>
                      <a:pPr algn="ctr"/>
                      <a:endParaRPr lang="ru-RU" sz="1400" b="1" u="sng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sng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выстрела: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отчаянии закричал … В душу…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заполз настоящий страх… Вадим долго не смел притронуться … сердце сжималось от боли и гнетущего чувства...» . «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Надо 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похоронить по-человечески…» «Торопясь,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вырыл неглубокую ямку,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бегом бросился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лодке…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втянув голову в плечи, не поднимая глаз, уплыл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этого страшного места».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b="1" u="sng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2" marR="617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начале июня 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солнце уже не закатывается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горизонт, так и катится над Полярным Уралом.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2" marR="617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Единственный весенний день</a:t>
                      </a:r>
                    </a:p>
                    <a:p>
                      <a:pPr algn="just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охоты. В начале июня солнце уже не закатывается …хотя час ночи (цвет: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красный- чёрный- белый)</a:t>
                      </a:r>
                    </a:p>
                    <a:p>
                      <a:pPr algn="just"/>
                      <a:endParaRPr lang="ru-RU" sz="16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2" marR="617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«Ну зачем? Зачем я стрелял?! …</a:t>
                      </a:r>
                      <a:r>
                        <a:rPr lang="ru-RU" sz="1400" b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Разве этому учил меня отец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когда брал на охоту? </a:t>
                      </a:r>
                      <a:endParaRPr lang="ru-RU" sz="1400" dirty="0" smtClean="0"/>
                    </a:p>
                    <a:p>
                      <a:pPr algn="just"/>
                      <a:endParaRPr lang="ru-RU" sz="140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u-RU" sz="140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«…народное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поверье: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кто </a:t>
                      </a: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убьѐт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лебедя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обязательно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принесет несчастье себе и близким…»</a:t>
                      </a:r>
                    </a:p>
                    <a:p>
                      <a:pPr algn="just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«...Конечно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это 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случайное стечение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обстоятельств,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через месяц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Вадима умер отец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2" marR="617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669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160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148216"/>
              </p:ext>
            </p:extLst>
          </p:nvPr>
        </p:nvGraphicFramePr>
        <p:xfrm>
          <a:off x="54848" y="0"/>
          <a:ext cx="8976135" cy="6741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Документ" r:id="rId3" imgW="10223359" imgH="7136448" progId="Word.Document.12">
                  <p:embed/>
                </p:oleObj>
              </mc:Choice>
              <mc:Fallback>
                <p:oleObj name="Документ" r:id="rId3" imgW="10223359" imgH="71364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848" y="0"/>
                        <a:ext cx="8976135" cy="6741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037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СИНКВЕЙН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u="sng" dirty="0" smtClean="0"/>
              <a:t>До прочтения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Лебедь.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Грациозная, царственная.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Красуется, выделяется, любит.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Белая лебедь – символ верности.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Грация.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  </a:t>
            </a:r>
            <a:r>
              <a:rPr lang="ru-RU" u="sng" dirty="0" smtClean="0"/>
              <a:t>После прочтения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Лебедь.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Грациозная, незащищённая.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Привлекает, очаровывает, губит.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Лебедь не прощает забирает с собой.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Жертва.</a:t>
            </a:r>
          </a:p>
          <a:p>
            <a:pPr marL="0" indent="0" algn="ctr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92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8064896" cy="12241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разделов, к которым возможно   применить данное произведение в качестве аргумента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618836" y="1772816"/>
            <a:ext cx="8273644" cy="4896544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3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Духовно-нравственные ориентиры в жизни человека: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опрос, который человек задаёт сам себе;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ассуждение о нравственных идеалах и моральных нормах, о добре и зле, о свободе и ответственности;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размышления об антигуманном поступке, мотивах, его причинах, причинах внутреннего разлада и об угрызении совести;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побуждает к самоанализу, осмыслению опыта других людей ( поступка литературного героя), стремящегося понять себя.</a:t>
            </a:r>
          </a:p>
          <a:p>
            <a:pPr marL="0" indent="0">
              <a:buNone/>
            </a:pPr>
            <a:r>
              <a:rPr lang="ru-RU" sz="3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3.Природа и культура в жизни человека: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природа и человек.</a:t>
            </a:r>
          </a:p>
          <a:p>
            <a:pPr marL="0" indent="0">
              <a:buNone/>
            </a:pP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57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363272" cy="1080120"/>
          </a:xfrm>
        </p:spPr>
        <p:txBody>
          <a:bodyPr>
            <a:normAutofit/>
          </a:bodyPr>
          <a:lstStyle/>
          <a:p>
            <a:r>
              <a:rPr lang="ru-RU" sz="2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Темы сочинений, где уместно использовать в качестве аргумента очерк Тита Мартышина </a:t>
            </a:r>
            <a:endParaRPr lang="ru-RU" sz="2800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363272" cy="5145435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522. Как вы понимаете слово «совесть»? (2015)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433. Какой поступок называют «бесчестным»?(2016)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332. Можно ли назвать совесть главным судьёй?(2022)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308. Можно ли считать муки совести достаточным наказанием за преступление? (2021)</a:t>
            </a:r>
          </a:p>
          <a:p>
            <a:r>
              <a:rPr lang="ru-RU" dirty="0">
                <a:solidFill>
                  <a:srgbClr val="002060"/>
                </a:solidFill>
              </a:rPr>
              <a:t>303. Может ли совесть наказать сильнее, чем суд? </a:t>
            </a:r>
            <a:r>
              <a:rPr lang="ru-RU" dirty="0" smtClean="0">
                <a:solidFill>
                  <a:srgbClr val="002060"/>
                </a:solidFill>
              </a:rPr>
              <a:t>(2021</a:t>
            </a:r>
            <a:r>
              <a:rPr lang="ru-RU" dirty="0">
                <a:solidFill>
                  <a:srgbClr val="002060"/>
                </a:solidFill>
              </a:rPr>
              <a:t>)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305. Можно ли заставить человека раскаяться? </a:t>
            </a:r>
            <a:r>
              <a:rPr lang="ru-RU" dirty="0" smtClean="0">
                <a:solidFill>
                  <a:srgbClr val="002060"/>
                </a:solidFill>
              </a:rPr>
              <a:t>( </a:t>
            </a:r>
            <a:r>
              <a:rPr lang="ru-RU" dirty="0">
                <a:solidFill>
                  <a:srgbClr val="002060"/>
                </a:solidFill>
              </a:rPr>
              <a:t>2021)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307. Что такое преступление против самого себя? (</a:t>
            </a:r>
            <a:r>
              <a:rPr lang="ru-RU" dirty="0" smtClean="0">
                <a:solidFill>
                  <a:srgbClr val="002060"/>
                </a:solidFill>
              </a:rPr>
              <a:t> 2021)</a:t>
            </a:r>
          </a:p>
          <a:p>
            <a:endParaRPr lang="ru-RU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29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«Зелёная лампа» на картине А. Жмуйдзинавичюса «Всю Ночь Напролет», 1906">
            <a:hlinkClick r:id="rId2" tooltip="&quot;«Зелёная лампа» на картине А. Жмуйдзинавичюса «Всю Ночь Напролет», 1906 — открыть в полном размере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3816424" cy="42241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95536" y="4700816"/>
            <a:ext cx="3600400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cap="all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400" b="1" cap="all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1400" b="1" cap="all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ЖМУЙДЗИНАВИЧЮС </a:t>
            </a:r>
            <a:r>
              <a:rPr lang="ru-RU" sz="1400" b="1" cap="all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«ВСЮ НОЧЬ НАПРОЛЕТ», 1906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Иллюстрация В. М. Киркевича к рассказу А. Грина «Зеленая лампа»">
            <a:hlinkClick r:id="rId4" tooltip="&quot;Открыть иллюстрацию к рассказу «Зеленая лампа» в полном размере&quot;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6672"/>
            <a:ext cx="3600400" cy="42241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004048" y="4700816"/>
            <a:ext cx="3672408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cap="all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 М. </a:t>
            </a:r>
            <a:r>
              <a:rPr lang="ru-RU" sz="1400" b="1" cap="all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КИРКЕВИЧ иллюстрация  </a:t>
            </a:r>
            <a:r>
              <a:rPr lang="ru-RU" sz="1400" b="1" cap="all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РАССКАЗУ А. ГРИНА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254173"/>
            <a:ext cx="8136904" cy="15374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ОБЩЕЕ.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объединяет эти картины?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Что такое лампа? Почему именно с зелёным абажуром?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символика скрыта  в зелёном цвете?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 называется произведение, в котором не последнюю роль играет лампа с зелёным абажуром? ( Рассказ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А.Грина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«Зелёная лампа»)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95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107504" y="188640"/>
            <a:ext cx="8784976" cy="662473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Лондоне в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1920 году, зимой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остановились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двое хорошо одетых людей среднего возраста. Они только что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покинули дорогой ресторан.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Теперь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внимание их было привлечено лежащим без движения, плохо одетым человеком лет двадцати пяти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около которого начала собираться толпа.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Стильтон! —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брезгливо сказал толстый джентльмен высокому своему приятелю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видя, что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 нагнулся и всматривается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лежащего. — Честное слово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 стоит так много заниматься этой падалью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Он пьян или умер.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голоден… и я жив, — пробормотал несчастный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приподнимаясь, чтобы взглянуть на Стильтона, который о чем-то задумался. —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был обморок.</a:t>
            </a:r>
            <a:endParaRPr lang="ru-RU" sz="12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случай проделать шутку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У меня явился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интересный замысел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Мне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надоели обычные развлечения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хорошо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шутить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только одним способом: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делать из людей игрушки.</a:t>
            </a:r>
            <a:endParaRPr lang="ru-RU" sz="12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 были сказаны тихо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так что лежавший, а теперь прислонившийся к ограде человек их не слышал.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Реймер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которому было все равно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презрительно пожал плечами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простился со Стильтоном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….а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Стильтон, при одобрении толпы и при помощи полисмена, усадил беспризорного человека в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кэб.</a:t>
            </a:r>
            <a:r>
              <a:rPr lang="ru-RU" sz="1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Беднягу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звали Джон Ив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Он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приехал в Лондон из Ирландии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искать службу или работу.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Ив был сирота, воспитанный в семье лесничего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Кроме начальной школы, он не получил никакого образования. Когда Иву было 15 лет, его воспитатель умер, взрослые дети лесничего уехали — кто в Америку, кто в Южный Уэльс, кто в Европу, и Ив некоторое время работал у одного фермера. Затем ему пришлось испытать труд углекопа, матроса, слуги в трактире, 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 лет он заболел воспалением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легких и, выйдя из больницы, решил попытать счастья в Лондоне. Но конкуренция и безработица скоро показали ему, что найти работу не так легко. Он ночевал в парках, на пристанях, изголодался, отощал и был, как мы видели, поднят Стильтоном, владельцем торговых складов в Сити.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Стильтон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40 лет изведал всё, что может за деньги изведать холостой человек, не знающий забот о ночлеге и пище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Он владел состоянием в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 миллионов фунтов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То, что он придумал проделать с </a:t>
            </a:r>
            <a:r>
              <a:rPr 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Ивом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было совершенной чепухой, но Стильтон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очень гордился своей выдумкой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так как имел слабость считать себя человеком большого воображения и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хитрой фантазии.</a:t>
            </a:r>
            <a:endParaRPr lang="ru-RU" sz="12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хочу сделать вам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предложение…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Слушайте: я выдаю вам десять фунтов с условием, что вы завтра же наймете комнату на одной из центральных улиц, во втором этаже, с окном на улицу.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 вечер, точно от пяти до двенадцати ночи, на подоконнике одного окна, всегда одного и того же, должна стоять зажженная лампа, прикрытая зеленым абажуром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Пока лампа горит назначенный ей срок, вы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пяти до двенадцати не будете выходить из дому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 будете никого принимать и ни с кем не будете говорить.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буду ежемесячно присылать вам десять фунтов. Моего имени я вам не скажу.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вы не шутите, — отвечал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Ив, страшно изумленный предложением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— то я согласен забыть даже собственное имя. Но скажите, пожалуйста, — как долго будет длиться такое мое благоденствие?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неизвестно. Может быть, год, может быть, — всю жизнь.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Еще лучше. Но — смею спросить — для чего понадобилась вам эта зеленая иллюминация?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Тайна! — ответил Стильтон. — Великая тайна! Лампа будет служить сигналом для людей и дел, о которых вы никогда не узнаете ничего.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02860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332656"/>
            <a:ext cx="8496944" cy="5793507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Понимаю. То есть ничего не понимаю. Хорошо; гоните монету и знайте, что завтра же по сообщенному мною адресу Джон Ив будет освещать окно лампой!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Так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состоялась странная сделка, после которой бродяга и миллионер расстались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вполне довольные друг другом.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Прощаясь, Стильтон сказал: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Напишите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востребования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так: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«3-33-6».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Еще имейте в виду, что неизвестно когда, может быть, через месяц, может быть, — через год, — словом,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совершенно неожиданно, внезапно вас посетят люди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которые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сделают вас состоятельным человеком.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Почему это и как — я объяснить не имею права. Но это случится…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Чёрт возьми! — пробормотал Ив, глядя вслед кэбу, увозившему Стильтона, и задумчиво вертя десятифунтовый билет. —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этот человек сошел с ума, или я счастливчик особенный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Наобещать такую кучу благодати,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только за то, что я сожгу в день пол-литра керосина.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Вечером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следующего дня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 окно второго этажа мрачного дома № 52 по Ривер-стрит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сияло мягким зелёным светом.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Лампа была придвинута к самой раме. Двое прохожих некоторое </a:t>
            </a: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время смотрели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зелёное окно с противоположного дому тротуара; потом Стильтон сказал: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Так вот, милейший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Реймер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вам будет скучно, приходите сюда и улыбнитесь. Там, за окном, сидит дурак. Дурак, купленный дёшево, в рассрочку, надолго.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Он сопьется от скуки или сойдет с ума…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будет ждать, сам не зная чего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Да вот и он!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Действительно,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темная фигура, прислонясь лбом к стеклу, глядела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полутьму улицы,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бы спрашивая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там? Чего мне ждать? Кто придет?»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Однако вы тоже дурак, милейший,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сказал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Реймер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беря приятеля под руку и увлекая его к автомобилю. —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веселого в этой шутке?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Игрушка… игрушка из живого человека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— сказал Стильтон, —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самое сладкое кушанье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53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2" t="6490" r="8711" b="18858"/>
          <a:stretch/>
        </p:blipFill>
        <p:spPr>
          <a:xfrm>
            <a:off x="323528" y="1628800"/>
            <a:ext cx="2854513" cy="33123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91880" y="188640"/>
            <a:ext cx="5400600" cy="6866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Всякое истолкование основывается на понимании.</a:t>
            </a:r>
          </a:p>
          <a:p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Намеки нас подзывают. Намеки нас предостерегают. 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Намеки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 приближают к тому, от чего они неожиданно до нас доносятся.</a:t>
            </a:r>
          </a:p>
          <a:p>
            <a:pPr algn="r"/>
            <a:r>
              <a:rPr lang="ru-RU" sz="36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600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Мартин </a:t>
            </a:r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Хайдеггер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-12556776"/>
            <a:ext cx="8388424" cy="224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179512" y="260648"/>
            <a:ext cx="8856984" cy="5865515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1928 году больница для бедных, помещающаяся на одной из лондонских окраин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огласилась дикими воплями: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кричал от страшной боли только что привезенный старик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грязный, скверно одетый человек с истощенным лицом.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Он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сломал ногу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оступившись на черной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лестнице темного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притона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Случай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оказался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серьезный…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вот как пришлось нам встретиться! — сказал </a:t>
            </a:r>
            <a:r>
              <a:rPr lang="ru-RU" sz="1200" b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доктор, серьезный, высокий человек с грустным взглядом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— Узнаете ли вы меня, мистер Стильтон? — </a:t>
            </a:r>
            <a:r>
              <a:rPr lang="ru-RU" sz="1200" b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— Джон Ив, которому вы поручили дежурить каждый день у горящей зеленой лампы. Я узнал вас с первого взгляда.</a:t>
            </a:r>
            <a:endParaRPr lang="ru-RU" sz="1200" b="1" u="sng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Тысяча чертей!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пробормотал, вглядываясь, Стильтон.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Что произошло? Возможно ли это?</a:t>
            </a:r>
            <a:endParaRPr lang="ru-RU" sz="1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Да. </a:t>
            </a:r>
            <a:r>
              <a:rPr lang="ru-RU" sz="1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Расскажите, что так резко изменило ваш образ жизни?</a:t>
            </a:r>
            <a:endParaRPr lang="ru-RU" sz="1200" b="1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b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разорился… несколько крупных проигрышей… паника на бирже… Вот уже три года, как я стал нищим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А вы? Вы?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несколько лет зажигал лампу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—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улыбнулся Ив,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и вначале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скуки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п</a:t>
            </a:r>
            <a:r>
              <a:rPr lang="ru-RU" sz="1200" b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отом уже с увлечением начал читать всё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мне попадалось под руку.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Однажды я раскрыл старую анатомию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лежавшую на этажерке той комнаты, где я жил, и был поражен.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Передо мной открылась увлекательная страна тайн человеческого организма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Как пьяный, я просидел всю ночь над этой книгой, а утром отправился в библиотеку и спросил: «Что надо изучить, чтобы сделаться доктором?» Ответ был насмешлив: «Изучите математику, геометрию, ботанику, зоологию, морфологию, биологию, фармакологию, латынь и т. д.» Но я упрямо допрашивал, и я всё записал для себя на память.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тому времени я уже два года жёг зеленую лампу,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однажды,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возвращаясь вечером (я не считал нужным, как сначала, безвыходно сидеть дома 7 часов),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увидел человека в цилиндре, который смотрел на моё зеленое окно не то с досадой, не то с презрением. «Ив — классический дурак! — пробормотал тот человек, не замечая меня. — Он ждёт обещанных чудесных вещей… да, он хоть имеет надежду, а я… я почти разорен!» Это были вы. Вы прибавили: «Глупая шутка. Не стоило бросать денег».</a:t>
            </a:r>
            <a:endParaRPr lang="ru-RU" sz="12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меня </a:t>
            </a:r>
            <a:r>
              <a:rPr lang="ru-RU" sz="1200" b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было куплено достаточно книг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чтобы </a:t>
            </a:r>
            <a:r>
              <a:rPr lang="ru-RU" sz="1200" b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учиться, учиться и учиться, несмотря ни на что.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едва не ударил вас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тогда же на улице, </a:t>
            </a:r>
            <a:r>
              <a:rPr lang="ru-RU" sz="12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вспомнил, что благодаря вашей издевательской щедрости могу стать образованным человеком…</a:t>
            </a:r>
            <a:endParaRPr lang="ru-RU" sz="1200" b="1" i="1" u="sng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дальше? — тихо спросил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Стильтон…. </a:t>
            </a:r>
            <a:r>
              <a:rPr lang="ru-RU" sz="12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желание сильно, то исполнение не замедлит.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одной со мной квартире жил студент, который принял во мне участие и помог мне, года через полтора, сдать экзамены для поступления в медицинский колледж. Как видите, я </a:t>
            </a:r>
            <a:r>
              <a:rPr lang="ru-RU" sz="12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оказался способным человеком…</a:t>
            </a:r>
            <a:endParaRPr lang="ru-RU" sz="1200" b="1" i="1" u="sng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давно не подходил к вашему окну, — произнес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потрясенный рассказом Ива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Стильтон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r>
              <a:rPr lang="ru-RU" sz="1200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горит </a:t>
            </a:r>
            <a:r>
              <a:rPr lang="ru-RU" sz="1200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зеленая лампа… лампа, озаряющая темноту ночи. Простите меня.</a:t>
            </a:r>
            <a:endParaRPr lang="ru-RU" sz="1200" u="sng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Вероятно, через три недели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 сможете покинуть больницу. Тогда позвоните мне,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быть может,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дам вам работу в нашей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амбулатории: записывать имена приходящих больных. </a:t>
            </a:r>
            <a:r>
              <a:rPr lang="ru-RU" sz="12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спускаясь по темной лестнице, зажигайте… хотя бы спичку.</a:t>
            </a:r>
            <a:endParaRPr lang="ru-RU" sz="1200" b="1" i="1" u="sng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22663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634526"/>
              </p:ext>
            </p:extLst>
          </p:nvPr>
        </p:nvGraphicFramePr>
        <p:xfrm>
          <a:off x="1" y="548680"/>
          <a:ext cx="9144000" cy="6406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598436195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1302744466"/>
                    </a:ext>
                  </a:extLst>
                </a:gridCol>
              </a:tblGrid>
              <a:tr h="499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Джон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сирота, воспитанный в семье лесничего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Стильтон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владел состоянием в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миллионов фунтов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extLst>
                  <a:ext uri="{0D108BD9-81ED-4DB2-BD59-A6C34878D82A}">
                    <a16:rowId xmlns:a16="http://schemas.microsoft.com/office/drawing/2014/main" val="2617809004"/>
                  </a:ext>
                </a:extLst>
              </a:tr>
              <a:tr h="4369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плохо одетый человек лет двадцати пяти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хорошо одетый человек среднего возраста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extLst>
                  <a:ext uri="{0D108BD9-81ED-4DB2-BD59-A6C34878D82A}">
                    <a16:rowId xmlns:a16="http://schemas.microsoft.com/office/drawing/2014/main" val="3979292372"/>
                  </a:ext>
                </a:extLst>
              </a:tr>
              <a:tr h="6990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-Я голоден … и я жив, - пробормотал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несчастный…(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Это был обморок)</a:t>
                      </a:r>
                      <a:endParaRPr lang="ru-RU" sz="1400" b="1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надоели обычные развлечения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а хорошо 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шутить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 только одним способом: 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делать из людей игрушки…самое сладкое кушанье.</a:t>
                      </a:r>
                      <a:endParaRPr lang="ru-RU" sz="14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extLst>
                  <a:ext uri="{0D108BD9-81ED-4DB2-BD59-A6C34878D82A}">
                    <a16:rowId xmlns:a16="http://schemas.microsoft.com/office/drawing/2014/main" val="2640037909"/>
                  </a:ext>
                </a:extLst>
              </a:tr>
              <a:tr h="6871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Сирота, не получил образования, изголодался, истощал…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40 лет изведал всё, что может за деньги изведать холостой человек, не знающий забот о ночлеге и пище…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extLst>
                  <a:ext uri="{0D108BD9-81ED-4DB2-BD59-A6C34878D82A}">
                    <a16:rowId xmlns:a16="http://schemas.microsoft.com/office/drawing/2014/main" val="4178632087"/>
                  </a:ext>
                </a:extLst>
              </a:tr>
              <a:tr h="4991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Страшно изумлённый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предложением…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Или этот человек сошел с ума, или я счастливчик особенный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Наобещать такую кучу благодати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гордился своей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выдумкой…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должна стоять зажженная лампа, прикрытая зеленым абажуром…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extLst>
                  <a:ext uri="{0D108BD9-81ED-4DB2-BD59-A6C34878D82A}">
                    <a16:rowId xmlns:a16="http://schemas.microsoft.com/office/drawing/2014/main" val="3523820534"/>
                  </a:ext>
                </a:extLst>
              </a:tr>
              <a:tr h="656875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Дурак, купленный дёшево, в рассрочку, надолго…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 состоялась странная сделка, после которой бродяга и миллионер расстались, вполне довольные друг другом.</a:t>
                      </a:r>
                      <a:r>
                        <a:rPr lang="ru-RU" sz="1400" b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0563418"/>
                  </a:ext>
                </a:extLst>
              </a:tr>
              <a:tr h="5515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доктор, серьёзный, высокий человек с грустным взглядом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Кричал от страшной боли только что привезённый старик, грязный, скверно одетый, с истощённым лицом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extLst>
                  <a:ext uri="{0D108BD9-81ED-4DB2-BD59-A6C34878D82A}">
                    <a16:rowId xmlns:a16="http://schemas.microsoft.com/office/drawing/2014/main" val="3419378905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несколько лет зажигал лампу…а потом уже с увлечением начал читать всё, что мне попадалось под руку…</a:t>
                      </a:r>
                      <a:r>
                        <a:rPr lang="ru-RU" sz="1400" b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учиться, учиться и учиться, несмотря ни на что…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оказался способным человеком…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разорился…несколько крупных проигрышей…паника на бирже…вот уже три года, как я стал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ничем.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 давно не подходил к вашему окну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extLst>
                  <a:ext uri="{0D108BD9-81ED-4DB2-BD59-A6C34878D82A}">
                    <a16:rowId xmlns:a16="http://schemas.microsoft.com/office/drawing/2014/main" val="2642051573"/>
                  </a:ext>
                </a:extLst>
              </a:tr>
              <a:tr h="6055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i="1" u="none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вспомнил, что благодаря вашей издевательской щедрости могу стать образованным человеком…</a:t>
                      </a:r>
                      <a:endParaRPr lang="ru-RU" sz="1400" b="1" i="1" u="none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дам вам работу в нашей амбулатории…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…горит зеленая лампа… лампа, озаряющая темноту ночи. Простите меня.</a:t>
                      </a:r>
                      <a:endParaRPr lang="ru-RU" sz="1400" u="sng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340" marR="53340" marT="53340" marB="53340"/>
                </a:tc>
                <a:extLst>
                  <a:ext uri="{0D108BD9-81ED-4DB2-BD59-A6C34878D82A}">
                    <a16:rowId xmlns:a16="http://schemas.microsoft.com/office/drawing/2014/main" val="3831542091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1" y="-3343"/>
            <a:ext cx="86409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над сопоставительной таблицей “Две судьбы” 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(работа в группах)</a:t>
            </a:r>
            <a:endParaRPr lang="ru-RU" alt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инамика судьбы Джона Ива и Стильтона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17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Концепты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836712"/>
            <a:ext cx="3956248" cy="5289451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Превосходство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Презрение к  людям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Хозяин жизни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Бесцельность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Падение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Издевательская щедрость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908720"/>
            <a:ext cx="4042792" cy="5217443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Жизненная стойкость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Щедрость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Хозяин судьбы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Высшая цель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Путь в будущее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Мечта, вера,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людям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28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7034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 была зелёная лампа для Стильтона и чем стала для Джона Ива?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(Для Стильтона – это возможность проявить своё превосходство, преимущество, подчеркнуть презрение к людям; для Джона – это надежда, вера в осуществление мечты.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Тот, кто имеет перед собой высокую цель, может стать хозяином своей судьбы. Именно это и произошло с </a:t>
            </a:r>
            <a:r>
              <a:rPr lang="ru-RU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Ивом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проявившим жизненную стойкость и целеустремленность. Зеленая лампа, которая должна была, по мысли Стильтона, превратиться в символ никчемности жизни одураченного человека, стала источником света, осветила ему путь в будущее.)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Какова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 рассказа?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(Удивительная судьба бродяги Ива, ставшего знаменитым врачом и обеспеченным человеком, и жизненное падение богача Стильтона, превратившегося в жалкого, больного </a:t>
            </a: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нищего)</a:t>
            </a:r>
            <a:r>
              <a:rPr lang="ru-RU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Какова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идея?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Тот, кто имеет перед собой высокую цель, может стать хозяином своей судьбы.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Каковы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жанровые особенности рассказа А. Грина?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(Это рассказ-притча. В нём есть все присущие этому жанру особенности: исключительное заострение главной мысли, морально-философское суждение писателя, элементы фантастики, условности и гротеска.)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Вернёмся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названию рассказа. В чём его особенность?</a:t>
            </a:r>
            <a:endParaRPr lang="ru-RU" sz="16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675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(Название имеет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метафорический смысл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“Зелёная лампа” - это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символ веры в безграничные возможности человека, в оправданность его стремления к осуществлению мечты, символ надежды, символ света и добра.)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97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32656"/>
            <a:ext cx="2448272" cy="23227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87824" y="2708920"/>
            <a:ext cx="2808312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Зелёная лампа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3695228"/>
            <a:ext cx="2808312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окраска(показатель чувства, характера 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45131" y="4554434"/>
            <a:ext cx="2592288" cy="223849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Джон Ив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сирота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868144" y="332656"/>
            <a:ext cx="2880320" cy="223224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Стильтон</a:t>
            </a:r>
          </a:p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Миллионер</a:t>
            </a:r>
          </a:p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издевательской щедрости 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16200000">
            <a:off x="751639" y="3356240"/>
            <a:ext cx="1779272" cy="484632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6309337" y="3338749"/>
            <a:ext cx="1997934" cy="484632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908720"/>
            <a:ext cx="2376264" cy="139819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Возрождение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12160" y="4947241"/>
            <a:ext cx="2520280" cy="14528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ТЛЕНИЕ. РАЗЛОЖЕНИЕ, БЕЗУМИЕ, ГИБЕЛЬ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Плюс 14"/>
          <p:cNvSpPr/>
          <p:nvPr/>
        </p:nvSpPr>
        <p:spPr>
          <a:xfrm>
            <a:off x="1184075" y="1860763"/>
            <a:ext cx="914400" cy="914400"/>
          </a:xfrm>
          <a:prstGeom prst="mathPl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Минус 15"/>
          <p:cNvSpPr/>
          <p:nvPr/>
        </p:nvSpPr>
        <p:spPr>
          <a:xfrm>
            <a:off x="6851104" y="4306437"/>
            <a:ext cx="914400" cy="914400"/>
          </a:xfrm>
          <a:prstGeom prst="mathMin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4869160"/>
            <a:ext cx="2808312" cy="172819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Судьба каждому воздаёт по заслугам!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не заканчивается даже после самой страшной трагедии…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06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4294967295"/>
          </p:nvPr>
        </p:nvSpPr>
        <p:spPr>
          <a:xfrm>
            <a:off x="4953000" y="908050"/>
            <a:ext cx="3420616" cy="521811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осле прочтения</a:t>
            </a:r>
          </a:p>
          <a:p>
            <a:pPr marL="0" lvl="0" indent="0" algn="ctr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Лампа.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Зелёная, настоящая.</a:t>
            </a:r>
          </a:p>
          <a:p>
            <a:pPr marL="0" lvl="0" indent="0" algn="ctr"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Светит, греет, обнадёживает.</a:t>
            </a:r>
          </a:p>
          <a:p>
            <a:pPr marL="0" lvl="0" indent="0" algn="ctr"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Лампа, озаряющая темноту ночи!</a:t>
            </a:r>
          </a:p>
          <a:p>
            <a:pPr marL="0" lvl="0" indent="0" algn="ctr"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Маяк!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144016" y="980728"/>
            <a:ext cx="8085584" cy="514543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прочтения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490316"/>
            <a:ext cx="3384376" cy="3217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Лампа.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Тёплая, уютная.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Светит, привечает, помогает.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Зелёная лампа дарует жизнь.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675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Радость.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085184"/>
            <a:ext cx="8640960" cy="16561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Написать эссе на тему: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“Грин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один из немногих, кого следует иметь в походной аптечке против ожирения сердца и усталости”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(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 Гранин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86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-99392"/>
            <a:ext cx="7618040" cy="1008112"/>
          </a:xfrm>
        </p:spPr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764704"/>
            <a:ext cx="8640960" cy="5361459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 жизни - самообразование и саморазвитие.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использовать шансы, которые выпадают на вашу долю, но главное – работа над собой и упорство.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еньги – средство для достижения цели.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не главное, главное – характер. Судьба каждому воздаёт по заслугам.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не заканчивается  даже после самой страшной трагедии.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3647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/>
          <a:srcRect l="3794" t="33417" r="52241" b="29560"/>
          <a:stretch/>
        </p:blipFill>
        <p:spPr bwMode="auto">
          <a:xfrm>
            <a:off x="0" y="0"/>
            <a:ext cx="9144000" cy="69573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9503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315404"/>
              </p:ext>
            </p:extLst>
          </p:nvPr>
        </p:nvGraphicFramePr>
        <p:xfrm>
          <a:off x="107504" y="980728"/>
          <a:ext cx="8928992" cy="5760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6968">
                  <a:extLst>
                    <a:ext uri="{9D8B030D-6E8A-4147-A177-3AD203B41FA5}">
                      <a16:colId xmlns:a16="http://schemas.microsoft.com/office/drawing/2014/main" val="4225277051"/>
                    </a:ext>
                  </a:extLst>
                </a:gridCol>
                <a:gridCol w="7052024">
                  <a:extLst>
                    <a:ext uri="{9D8B030D-6E8A-4147-A177-3AD203B41FA5}">
                      <a16:colId xmlns:a16="http://schemas.microsoft.com/office/drawing/2014/main" val="3433540910"/>
                    </a:ext>
                  </a:extLst>
                </a:gridCol>
              </a:tblGrid>
              <a:tr h="226082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Вступление+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тезис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всех можно назвать счастливыми людьми, у каждого человека своё понятие о счастье. Поэтому часто звучит вопрос: «Кого можно назвать счастливым человеком?»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считаю, что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счастливым человеком можно назвать того, кто смог найти своё предназначение.  Наслаждение от исполненного долга, радость от работы, добрые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дела, которые являются повседневной потребностью человека, желание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приносить пользу другим людям- это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слагаемые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счастья человека.  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77390"/>
                  </a:ext>
                </a:extLst>
              </a:tr>
              <a:tr h="256738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Аргумент 1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+пример из литературы</a:t>
                      </a:r>
                    </a:p>
                    <a:p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микровывод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правильности такой точки зрения нас убеждает художественная литература. Обратимся к произведению </a:t>
                      </a:r>
                      <a:r>
                        <a:rPr lang="ru-RU" sz="16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А.Грина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«Зелёная лампа». Джон Ив по-настоящему удовлетворён своей жизнью, потому что нашёл своё любимое дело. Джон увлёкся медициной, упорно учился «несмотря ни на что». Стал известным доктором, посвятил свою жизнь любимому делу – помогать людям. 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Джон Ив - счастливый человек! Благодаря упорству и трудолюбию стал образованным человеком, занимается любимым делом- лечит людей. Он нашёл своё мест в жизни и достиг душевной гармонии. 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8433100"/>
                  </a:ext>
                </a:extLst>
              </a:tr>
              <a:tr h="4662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Аргумент 2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160936"/>
                  </a:ext>
                </a:extLst>
              </a:tr>
              <a:tr h="4662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Вывод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8924925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83568" y="0"/>
            <a:ext cx="7920880" cy="8367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504. Кого можно назвать счастливым человеком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5115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620688"/>
            <a:ext cx="7885112" cy="5216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1204" name="Прямоугольник 6"/>
          <p:cNvSpPr>
            <a:spLocks noChangeArrowheads="1"/>
          </p:cNvSpPr>
          <p:nvPr/>
        </p:nvSpPr>
        <p:spPr bwMode="auto">
          <a:xfrm>
            <a:off x="971600" y="2060848"/>
            <a:ext cx="34575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 dirty="0">
                <a:solidFill>
                  <a:srgbClr val="376092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 dirty="0">
                <a:solidFill>
                  <a:srgbClr val="376092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</a:p>
        </p:txBody>
      </p:sp>
      <p:pic>
        <p:nvPicPr>
          <p:cNvPr id="5120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7459" y="836712"/>
            <a:ext cx="2492961" cy="323359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Завуч\Desktop\Мой семинар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808" y="1484784"/>
            <a:ext cx="3096344" cy="2952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14313" y="274638"/>
            <a:ext cx="8929687" cy="8509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l"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Стратегии работы с текстом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14313" y="1447337"/>
            <a:ext cx="2773511" cy="3036589"/>
          </a:xfrm>
          <a:prstGeom prst="rightArrow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Стратегии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предтекстовые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Антиципация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предвосхищения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Рассечение 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 проблему по заголовку и предложи пути ее решения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Мозговой штурм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796136" y="1419183"/>
            <a:ext cx="3133158" cy="2946442"/>
          </a:xfrm>
          <a:prstGeom prst="leftArrow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текстовые</a:t>
            </a:r>
            <a:r>
              <a:rPr lang="ru-RU" sz="1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с остановками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в кружок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с  пометами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Прочти вслух и    выскажись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 у микрофона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Взаимовопросы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ответы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Мозаика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по книге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Выноска со стрелкой вверх 7"/>
          <p:cNvSpPr/>
          <p:nvPr/>
        </p:nvSpPr>
        <p:spPr>
          <a:xfrm>
            <a:off x="285750" y="4005064"/>
            <a:ext cx="8607425" cy="2780928"/>
          </a:xfrm>
          <a:prstGeom prst="upArrow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anchor="ctr"/>
          <a:lstStyle/>
          <a:p>
            <a:pPr marL="365760" indent="-283464" algn="ctr" fontAlgn="auto">
              <a:spcAft>
                <a:spcPts val="0"/>
              </a:spcAft>
              <a:defRPr/>
            </a:pPr>
            <a:endParaRPr lang="ru-RU" b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algn="ctr" fontAlgn="auto">
              <a:spcAft>
                <a:spcPts val="0"/>
              </a:spcAft>
              <a:defRPr/>
            </a:pP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текстовые 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</a:t>
            </a: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«Море вопросов» («дерево вопросов»)</a:t>
            </a: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вопроса и ответа</a:t>
            </a: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с пометами (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инсерт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таблиц: концептуальных,</a:t>
            </a: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«Знаю, хочу узнать, узнал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«Кто? Что?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Где? Когда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Почему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?» (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несплошной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текст в хронологической таблице),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fontAlgn="auto">
              <a:spcAft>
                <a:spcPts val="0"/>
              </a:spcAft>
              <a:defRPr/>
            </a:pP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Бортовой журнал,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Карта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рассказа.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Логические схемы:</a:t>
            </a: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«Дом с колоннами», </a:t>
            </a: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«Паучок», «Дерево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Кластер, «Гроздь»,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Составление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плана,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fontAlgn="auto"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ЛСМ,   Ментальные карты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fontAlgn="auto"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919" name="Picture 5" descr="C:\Documents and Settings\Пользователь\Рабочий стол\Конференция РАЧ\школа книг\images 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30646">
            <a:off x="7066313" y="223206"/>
            <a:ext cx="2024758" cy="133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16417"/>
            <a:ext cx="8064896" cy="368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2509" y="895927"/>
            <a:ext cx="84159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1.Сметанникова </a:t>
            </a:r>
            <a:r>
              <a:rPr lang="ru-RU" dirty="0"/>
              <a:t>Н. Н. Обучение стратегиям чтения в 5-9 классах: как реализовать ФГОС. Пособие для учителя [Текст] / Н. Н. </a:t>
            </a:r>
            <a:r>
              <a:rPr lang="ru-RU" dirty="0" err="1"/>
              <a:t>Сметанникова</a:t>
            </a:r>
            <a:r>
              <a:rPr lang="ru-RU" dirty="0"/>
              <a:t>. — М.: </a:t>
            </a:r>
            <a:r>
              <a:rPr lang="ru-RU" dirty="0" err="1"/>
              <a:t>Баласс</a:t>
            </a:r>
            <a:r>
              <a:rPr lang="ru-RU" dirty="0"/>
              <a:t>, 2011. — С. 40.</a:t>
            </a:r>
          </a:p>
          <a:p>
            <a:r>
              <a:rPr lang="ru-RU" dirty="0" smtClean="0"/>
              <a:t>2.Сметанникова </a:t>
            </a:r>
            <a:r>
              <a:rPr lang="ru-RU" dirty="0"/>
              <a:t>Н.Н. «Описание стратегий смыслового чтения». [Электронный ресурс]/ - Режим доступа: </a:t>
            </a:r>
            <a:r>
              <a:rPr lang="ru-RU" dirty="0" smtClean="0"/>
              <a:t>sites.google.com.</a:t>
            </a:r>
          </a:p>
          <a:p>
            <a:r>
              <a:rPr lang="ru-RU" dirty="0" smtClean="0"/>
              <a:t>3.https</a:t>
            </a:r>
            <a:r>
              <a:rPr lang="ru-RU" dirty="0"/>
              <a:t>://</a:t>
            </a:r>
            <a:r>
              <a:rPr lang="ru-RU" dirty="0" smtClean="0"/>
              <a:t>imfourok.net/priemi-razvitiya-smislovogo-chteniya-na-urokah-russkogo-yazika-v-sootvetstvii-s-trebovaniem-fgos-599566.html</a:t>
            </a:r>
          </a:p>
          <a:p>
            <a:r>
              <a:rPr lang="ru-RU" dirty="0" smtClean="0"/>
              <a:t>4.http</a:t>
            </a:r>
            <a:r>
              <a:rPr lang="ru-RU" dirty="0"/>
              <a:t>://</a:t>
            </a:r>
            <a:r>
              <a:rPr lang="ru-RU" dirty="0" smtClean="0"/>
              <a:t>maouschool48.ru/</a:t>
            </a:r>
            <a:r>
              <a:rPr lang="ru-RU" dirty="0" err="1" smtClean="0"/>
              <a:t>upload</a:t>
            </a:r>
            <a:r>
              <a:rPr lang="ru-RU" dirty="0" smtClean="0"/>
              <a:t>/</a:t>
            </a:r>
            <a:r>
              <a:rPr lang="ru-RU" dirty="0" err="1" smtClean="0"/>
              <a:t>iblock</a:t>
            </a:r>
            <a:r>
              <a:rPr lang="ru-RU" dirty="0" smtClean="0"/>
              <a:t>/5bc/5bcd3db0414ba0f114a5282835188eae.pdf</a:t>
            </a:r>
          </a:p>
          <a:p>
            <a:r>
              <a:rPr lang="ru-RU" dirty="0" smtClean="0"/>
              <a:t>5.</a:t>
            </a:r>
            <a:r>
              <a:rPr lang="en-US" dirty="0"/>
              <a:t>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www.culture.ru/books/157/zelenaya-lampa</a:t>
            </a:r>
            <a:endParaRPr lang="ru-RU" dirty="0" smtClean="0"/>
          </a:p>
          <a:p>
            <a:r>
              <a:rPr lang="ru-RU" dirty="0" smtClean="0"/>
              <a:t>6.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ext.spb.ru/index.php/component/content/article/100-russian/3858-2013-11-08-10-41-43.html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476673"/>
            <a:ext cx="6048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СПИСОК ИСПОЛЬЗОВАННЫХ ИСТОЧНИКОВ</a:t>
            </a:r>
          </a:p>
        </p:txBody>
      </p:sp>
    </p:spTree>
    <p:extLst>
      <p:ext uri="{BB962C8B-B14F-4D97-AF65-F5344CB8AC3E}">
        <p14:creationId xmlns:p14="http://schemas.microsoft.com/office/powerpoint/2010/main" val="329139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Завуч\Desktop\Мой семинар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1959" y="1628205"/>
            <a:ext cx="24320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0" y="41112"/>
            <a:ext cx="8929687" cy="8509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Темы итогового сочинения</a:t>
            </a:r>
            <a:b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2022-2023учебного года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85750" y="1484784"/>
            <a:ext cx="3422154" cy="2952279"/>
          </a:xfrm>
          <a:prstGeom prst="rightArrow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Семья, общество, Отечество в жизни человека.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2.1. семья, род; семейные ценности и традиции.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2.2.  Человек и общество.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2.3. Родина, государство, гражданская позиция человека</a:t>
            </a:r>
            <a:r>
              <a:rPr lang="ru-RU" sz="1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076056" y="1484784"/>
            <a:ext cx="3817119" cy="2880841"/>
          </a:xfrm>
          <a:prstGeom prst="leftArrow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3.Природа и культура в жизни человека.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 Природа и человек.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3.2. Наука и человек.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 Искусство и человек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Выноска со стрелкой вверх 7"/>
          <p:cNvSpPr/>
          <p:nvPr/>
        </p:nvSpPr>
        <p:spPr>
          <a:xfrm>
            <a:off x="1619672" y="3356992"/>
            <a:ext cx="5976664" cy="3384376"/>
          </a:xfrm>
          <a:prstGeom prst="upArrowCallou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1.Духовно-нравственные ориентиры </a:t>
            </a:r>
            <a:r>
              <a:rPr lang="ru-RU" sz="1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 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жизни </a:t>
            </a:r>
            <a:r>
              <a:rPr lang="ru-RU" sz="1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человека.</a:t>
            </a:r>
            <a:endParaRPr lang="ru-RU" sz="16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1.1.Внутренний мир человека  и его личностные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качества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1.2.Отношение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человека к другому человеку(окружению),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равственные идеалы и выбор между добром и злом.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1.3. Познание человеком самого себя.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1.4. Свобода человека и её ограничения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9" name="Picture 5" descr="C:\Documents and Settings\Пользователь\Рабочий стол\Конференция РАЧ\школа книг\images 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30646">
            <a:off x="7052202" y="903302"/>
            <a:ext cx="1765371" cy="1162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323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504" y="-99392"/>
            <a:ext cx="9036496" cy="1008112"/>
          </a:xfrm>
        </p:spPr>
        <p:txBody>
          <a:bodyPr>
            <a:normAutofit fontScale="90000"/>
          </a:bodyPr>
          <a:lstStyle/>
          <a:p>
            <a:r>
              <a:rPr lang="ru-RU" sz="3200" b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Предтекстовый</a:t>
            </a:r>
            <a:r>
              <a:rPr lang="ru-RU" sz="3200" b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этап: работа с заголовком </a:t>
            </a:r>
            <a:br>
              <a:rPr lang="ru-RU" sz="3200" b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882047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1.1.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Внутренний мир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человека  и его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личностные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качества.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1.2.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Отношение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человека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другому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человеку(окружению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нравственные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идеалы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выбор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между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добром и злом.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1.3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Познание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человеком самого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себя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1.4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Свобода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человека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её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ограничения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Комментарий  к разделам  закрытого банка  тем итогового сочинения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Темы этого раздела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связаны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вопросами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которые человек задаёт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 себе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в том числе и в ситуации нравственного выбора;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нацеливают на рассуждение  о нравственных идеалах и моральных нормах,  сиюминутном и вечном,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добре и зле, о свободе и ответственности;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асаются размышлений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смысле жизни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 гуманном и антигуманном поступках, их мотивах, причинах внутреннего разлада 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 угрызениях совести;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озволяют задуматься об образе жизни человека, 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выборе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им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жизненного пути, значимой цели и средствах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её достижения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любви и дружбе;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обуждают 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самоанализу,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осмыслению опыта других людей или поступков литературных героев;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стремящихся понять себя.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3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79512" y="260648"/>
            <a:ext cx="8856984" cy="659735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         «Кто мыслит – тот мыслит концептами» (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Е.С.Кубрякова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)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ка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2112168"/>
            <a:ext cx="2304256" cy="11008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 –нравственные ориентиры в жизни человека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27128" y="3284984"/>
            <a:ext cx="433772" cy="15841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эмоции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7863" y="3284984"/>
            <a:ext cx="541694" cy="15841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чувства,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957901"/>
            <a:ext cx="2491468" cy="34792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знаком «-»: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безнравственность,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бездушие,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езжалостность бесчеловечие,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жадность, жалость, жестокость, зависть, месть,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малодушие, обида, подлость,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предательство,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эгоизм, ненависть, злоба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4918999"/>
            <a:ext cx="2160240" cy="5262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 нужны?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24119" y="3284984"/>
            <a:ext cx="496741" cy="15841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способность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89676" y="957901"/>
            <a:ext cx="2304255" cy="10213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От чего зависят?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50217" y="1018824"/>
            <a:ext cx="3114271" cy="42103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Со знаком «+»: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Великодушие, героизм, доброта, взаимоуважение,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доверие, дружба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добро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жизнелюбие, заботливость,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любознательность, милосердие, мечта, отвага, честь,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подвиг, сила воли, смелость, совесть, сострадание,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счастье, талант, упорство, честь,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воли,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самоанализ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целеустремлённость,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Любовь, дружба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поддержка.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5495063"/>
            <a:ext cx="4788024" cy="13629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Сближают людей; делают счастливее и добрее; помогают выжить, найти свой путь; развивают духовно и эмоционально; укрепляют веру в себя и окружающих.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4725144"/>
            <a:ext cx="2880320" cy="21328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Разъединяет людей, делает человека(живое существо), недоверчивым, закрытым; развивает обиду на всех , озлобление; разрушает веру в себя и окружающих, приводят к гибели.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>
            <a:stCxn id="8" idx="2"/>
          </p:cNvCxnSpPr>
          <p:nvPr/>
        </p:nvCxnSpPr>
        <p:spPr>
          <a:xfrm flipH="1">
            <a:off x="1403928" y="4437112"/>
            <a:ext cx="21318" cy="2180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трелка вправо 16"/>
          <p:cNvSpPr/>
          <p:nvPr/>
        </p:nvSpPr>
        <p:spPr>
          <a:xfrm rot="5400000">
            <a:off x="1272918" y="4423826"/>
            <a:ext cx="360040" cy="386612"/>
          </a:xfrm>
          <a:prstGeom prst="rightArrow">
            <a:avLst>
              <a:gd name="adj1" fmla="val 50000"/>
              <a:gd name="adj2" fmla="val 397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5508104" y="2492896"/>
            <a:ext cx="486129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1157405">
            <a:off x="5351974" y="5116566"/>
            <a:ext cx="978408" cy="369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6200000">
            <a:off x="4142503" y="1672559"/>
            <a:ext cx="390149" cy="446645"/>
          </a:xfrm>
          <a:prstGeom prst="rightArrow">
            <a:avLst>
              <a:gd name="adj1" fmla="val 50000"/>
              <a:gd name="adj2" fmla="val 582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48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25841"/>
            <a:ext cx="2088232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Пословицы, поговорки с данным словом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4770" y="405764"/>
            <a:ext cx="1656184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60031" y="422075"/>
            <a:ext cx="1663639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Антонимы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39693" y="405764"/>
            <a:ext cx="2008771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(эпитеты)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794256"/>
            <a:ext cx="2088232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с данным словом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91674" y="1782548"/>
            <a:ext cx="2203419" cy="1371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(КОНЦЕПТ)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ЛЗ +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43739" y="1794256"/>
            <a:ext cx="2008770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Метафоры, олицетворения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39693" y="3284984"/>
            <a:ext cx="2008771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Сравнения,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Описательные обороты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3162671"/>
            <a:ext cx="2088232" cy="10367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Фразеологизмы с данным словом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16112" y="3429000"/>
            <a:ext cx="2147380" cy="7703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Многогранность слова(понятия)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5085184"/>
            <a:ext cx="8136904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Включение в процесс выработки смысла слова.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 к слову как категории мышления и логики - концепту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845023" y="2298933"/>
            <a:ext cx="98676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561755">
            <a:off x="5751597" y="3179689"/>
            <a:ext cx="986764" cy="564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20762715">
            <a:off x="5742736" y="1584275"/>
            <a:ext cx="123495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4435481" y="3336463"/>
            <a:ext cx="410347" cy="45719"/>
          </a:xfrm>
          <a:prstGeom prst="rightArrow">
            <a:avLst>
              <a:gd name="adj1" fmla="val 50000"/>
              <a:gd name="adj2" fmla="val 467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6200000" flipV="1">
            <a:off x="4977281" y="1456239"/>
            <a:ext cx="58438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6200000" flipV="1">
            <a:off x="3931144" y="1467721"/>
            <a:ext cx="60735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12752823">
            <a:off x="2700244" y="1600613"/>
            <a:ext cx="93758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10800000">
            <a:off x="2598098" y="2135717"/>
            <a:ext cx="978408" cy="465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10156968" flipV="1">
            <a:off x="2687673" y="3024956"/>
            <a:ext cx="874691" cy="482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Левая фигурная скобка 27"/>
          <p:cNvSpPr/>
          <p:nvPr/>
        </p:nvSpPr>
        <p:spPr>
          <a:xfrm rot="16200000">
            <a:off x="4349529" y="1888396"/>
            <a:ext cx="490737" cy="5662415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62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1556792"/>
            <a:ext cx="2880320" cy="13681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Зло: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бездушие, жестокость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критерий безнравственности человека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8640"/>
            <a:ext cx="2448272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может стать объектом бездушного отношения?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208577"/>
            <a:ext cx="2448272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Синонимы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безучастие, бесчувственность чёрствость, бессердечие 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221967"/>
            <a:ext cx="2808312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Антонимы: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чуткость, отзывчивость, сердечность, сочувствие, человеколюбие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1556792"/>
            <a:ext cx="2139668" cy="21602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 бывает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олодным, полным отвратительным,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чудовищным, возмутительным, поразительным, невероятным, ледяным,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обсолютным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675656"/>
            <a:ext cx="2376264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Люди, объекты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живой и неживой природы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2708920"/>
            <a:ext cx="2376264" cy="244827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лежит в основе бездушия?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гоизм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ушевная чёрствость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равственная глухота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тсутствие совести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5301208"/>
            <a:ext cx="3456384" cy="15567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опасно бездушие?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Разрушает отношения между людьми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Превращает бездушного человека в нравственного калеку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закончиться трагедией и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тд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49248" y="3826504"/>
            <a:ext cx="2585888" cy="29183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проявляется ?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преступном безразличии к проблемам окружающих, к чужому горю, к чужой судьбе, к чужой жизни, к окружающему миру; в заинтересованности только в своём благополучии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17480" y="3060166"/>
            <a:ext cx="3024336" cy="10303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Гиперонимы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слова с более широким значением, выражающие общее родовое понятие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07904" y="4459382"/>
            <a:ext cx="2160240" cy="24262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 личности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войство человека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ачество личности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остояние человека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16200000">
            <a:off x="3891121" y="1279862"/>
            <a:ext cx="425655" cy="720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5746562" y="1996803"/>
            <a:ext cx="978408" cy="64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939747" y="1355772"/>
            <a:ext cx="572618" cy="67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18881223">
            <a:off x="5461456" y="1232253"/>
            <a:ext cx="596694" cy="100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4573882" y="4304690"/>
            <a:ext cx="490580" cy="62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2441465">
            <a:off x="5537445" y="3374083"/>
            <a:ext cx="1542958" cy="108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8186371">
            <a:off x="2474822" y="2728871"/>
            <a:ext cx="465435" cy="119807"/>
          </a:xfrm>
          <a:prstGeom prst="rightArrow">
            <a:avLst>
              <a:gd name="adj1" fmla="val 50000"/>
              <a:gd name="adj2" fmla="val 729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2222541" y="5308999"/>
            <a:ext cx="489204" cy="1107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19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44624"/>
            <a:ext cx="9144000" cy="69847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2699792" y="4581128"/>
            <a:ext cx="3744416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Тит Мартышин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«Кто лебедя убьёт…»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5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3296</TotalTime>
  <Words>2852</Words>
  <Application>Microsoft Office PowerPoint</Application>
  <PresentationFormat>Экран (4:3)</PresentationFormat>
  <Paragraphs>379</Paragraphs>
  <Slides>30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Calibri</vt:lpstr>
      <vt:lpstr>Times New Roman</vt:lpstr>
      <vt:lpstr>Wingdings</vt:lpstr>
      <vt:lpstr>La mente</vt:lpstr>
      <vt:lpstr>Документ</vt:lpstr>
      <vt:lpstr>Презентация PowerPoint</vt:lpstr>
      <vt:lpstr>Презентация PowerPoint</vt:lpstr>
      <vt:lpstr>             Стратегии работы с текстом</vt:lpstr>
      <vt:lpstr>              Темы итогового сочинения                       2022-2023учебного года</vt:lpstr>
      <vt:lpstr> Предтекстовый этап: работа с заголовком  </vt:lpstr>
      <vt:lpstr>Презентация PowerPoint</vt:lpstr>
      <vt:lpstr>Презентация PowerPoint</vt:lpstr>
      <vt:lpstr>Презентация PowerPoint</vt:lpstr>
      <vt:lpstr>Презентация PowerPoint</vt:lpstr>
      <vt:lpstr>Тит Мартышин  «Кто лебедя убьёт…» </vt:lpstr>
      <vt:lpstr>Презентация PowerPoint</vt:lpstr>
      <vt:lpstr>Презентация PowerPoint</vt:lpstr>
      <vt:lpstr>Презентация PowerPoint</vt:lpstr>
      <vt:lpstr>СИНКВЕЙН </vt:lpstr>
      <vt:lpstr>Презентация PowerPoint</vt:lpstr>
      <vt:lpstr>Темы сочинений, где уместно использовать в качестве аргумента очерк Тита Мартышина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Концепты </vt:lpstr>
      <vt:lpstr>Презентация PowerPoint</vt:lpstr>
      <vt:lpstr>Презентация PowerPoint</vt:lpstr>
      <vt:lpstr>Синквейн </vt:lpstr>
      <vt:lpstr>Выводы: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EternalYouth</cp:lastModifiedBy>
  <cp:revision>381</cp:revision>
  <cp:lastPrinted>2017-03-24T06:09:07Z</cp:lastPrinted>
  <dcterms:created xsi:type="dcterms:W3CDTF">2013-03-28T10:31:00Z</dcterms:created>
  <dcterms:modified xsi:type="dcterms:W3CDTF">2022-10-26T17:11:19Z</dcterms:modified>
</cp:coreProperties>
</file>