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6" r:id="rId1"/>
  </p:sldMasterIdLst>
  <p:sldIdLst>
    <p:sldId id="256" r:id="rId2"/>
    <p:sldId id="257" r:id="rId3"/>
    <p:sldId id="273" r:id="rId4"/>
    <p:sldId id="274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75" r:id="rId14"/>
    <p:sldId id="276" r:id="rId15"/>
    <p:sldId id="268" r:id="rId16"/>
    <p:sldId id="269" r:id="rId17"/>
    <p:sldId id="270" r:id="rId18"/>
    <p:sldId id="27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4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7783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260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526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819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2776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557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610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994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474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587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497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948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13164" y="133004"/>
            <a:ext cx="10116792" cy="4754880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«</a:t>
            </a:r>
            <a:r>
              <a:rPr lang="ru-RU" sz="6600" b="1" i="1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Филимоновская</a:t>
            </a:r>
            <a:r>
              <a:rPr lang="ru-RU" sz="6600" b="1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br>
              <a:rPr lang="ru-RU" sz="6600" b="1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sz="6600" b="1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игрушка»</a:t>
            </a:r>
            <a:r>
              <a:rPr lang="ru-RU" b="1" i="1" dirty="0" smtClean="0">
                <a:latin typeface="Comic Sans MS" panose="030F0702030302020204" pitchFamily="66" charset="0"/>
              </a:rPr>
              <a:t/>
            </a:r>
            <a:br>
              <a:rPr lang="ru-RU" b="1" i="1" dirty="0" smtClean="0">
                <a:latin typeface="Comic Sans MS" panose="030F0702030302020204" pitchFamily="66" charset="0"/>
              </a:rPr>
            </a:br>
            <a:r>
              <a:rPr lang="ru-RU" b="1" i="1" dirty="0" smtClean="0">
                <a:latin typeface="Comic Sans MS" panose="030F0702030302020204" pitchFamily="66" charset="0"/>
              </a:rPr>
              <a:t/>
            </a:r>
            <a:br>
              <a:rPr lang="ru-RU" b="1" i="1" dirty="0" smtClean="0">
                <a:latin typeface="Comic Sans MS" panose="030F0702030302020204" pitchFamily="66" charset="0"/>
              </a:rPr>
            </a:br>
            <a:r>
              <a:rPr lang="ru-RU" sz="4000" dirty="0" smtClean="0">
                <a:latin typeface="Comic Sans MS" panose="030F0702030302020204" pitchFamily="66" charset="0"/>
              </a:rPr>
              <a:t>4 класс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37260" y="5951913"/>
            <a:ext cx="8689976" cy="1371599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Выполнила: Копылова Анастасия Сергеевна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7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9670" y="477980"/>
            <a:ext cx="5939444" cy="6014259"/>
          </a:xfrm>
        </p:spPr>
        <p:txBody>
          <a:bodyPr/>
          <a:lstStyle/>
          <a:p>
            <a:r>
              <a:rPr lang="ru-RU" sz="2800" dirty="0" err="1">
                <a:solidFill>
                  <a:srgbClr val="1F1F1F"/>
                </a:solidFill>
                <a:latin typeface="clear_sansregular"/>
              </a:rPr>
              <a:t>Филимоновская</a:t>
            </a:r>
            <a:r>
              <a:rPr lang="ru-RU" sz="2800" dirty="0">
                <a:solidFill>
                  <a:srgbClr val="1F1F1F"/>
                </a:solidFill>
                <a:latin typeface="clear_sansregular"/>
              </a:rPr>
              <a:t> игрушка легко узнаваема. Ее отличает от других видов промыслов буквально все: орнамент с языческими мотивами; простые, даже несколько условные формы (похожа на петушка, лошадку); вытянутость и </a:t>
            </a:r>
            <a:r>
              <a:rPr lang="ru-RU" sz="2800" dirty="0" err="1">
                <a:solidFill>
                  <a:srgbClr val="1F1F1F"/>
                </a:solidFill>
                <a:latin typeface="clear_sansregular"/>
              </a:rPr>
              <a:t>худоватость</a:t>
            </a:r>
            <a:r>
              <a:rPr lang="ru-RU" sz="2800" dirty="0">
                <a:solidFill>
                  <a:srgbClr val="1F1F1F"/>
                </a:solidFill>
                <a:latin typeface="clear_sansregular"/>
              </a:rPr>
              <a:t> фигурок; отсутствие шеи у барынь и мужчин – туловище плавно переходит в голову; использование только 3 основных цветов: красного, зеленого, желтого.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3998" y="477980"/>
            <a:ext cx="4552326" cy="569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88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83928" y="527858"/>
            <a:ext cx="5338278" cy="5906192"/>
          </a:xfrm>
        </p:spPr>
        <p:txBody>
          <a:bodyPr/>
          <a:lstStyle/>
          <a:p>
            <a:pPr marL="45720" indent="0" algn="r">
              <a:buNone/>
            </a:pPr>
            <a:r>
              <a:rPr lang="ru-RU" sz="2800" dirty="0" err="1">
                <a:solidFill>
                  <a:srgbClr val="1F1F1F"/>
                </a:solidFill>
                <a:latin typeface="clear_sansregular"/>
              </a:rPr>
              <a:t>Филимоновскую</a:t>
            </a:r>
            <a:r>
              <a:rPr lang="ru-RU" sz="2800" dirty="0">
                <a:solidFill>
                  <a:srgbClr val="1F1F1F"/>
                </a:solidFill>
                <a:latin typeface="clear_sansregular"/>
              </a:rPr>
              <a:t> игрушку делают из черной глины. Она хорошо вытягивается, что позволяет создавать монолитные фигуры. </a:t>
            </a:r>
            <a:r>
              <a:rPr lang="ru-RU" sz="2800" dirty="0" smtClean="0">
                <a:solidFill>
                  <a:srgbClr val="1F1F1F"/>
                </a:solidFill>
                <a:latin typeface="clear_sansregular"/>
              </a:rPr>
              <a:t>Внутри </a:t>
            </a:r>
            <a:r>
              <a:rPr lang="ru-RU" sz="2800" dirty="0">
                <a:solidFill>
                  <a:srgbClr val="1F1F1F"/>
                </a:solidFill>
                <a:latin typeface="clear_sansregular"/>
              </a:rPr>
              <a:t>формируется полость, а сзади – уплотнение (свисток). </a:t>
            </a:r>
            <a:r>
              <a:rPr lang="ru-RU" sz="2800" dirty="0" smtClean="0">
                <a:solidFill>
                  <a:srgbClr val="1F1F1F"/>
                </a:solidFill>
                <a:latin typeface="clear_sansregular"/>
              </a:rPr>
              <a:t>Также </a:t>
            </a:r>
            <a:r>
              <a:rPr lang="ru-RU" sz="2800" dirty="0">
                <a:solidFill>
                  <a:srgbClr val="1F1F1F"/>
                </a:solidFill>
                <a:latin typeface="clear_sansregular"/>
              </a:rPr>
              <a:t>продавливается в правильном месте отверстие, чтобы при прохождении воздуха получался свист. Если образуются трещинки, они легко заглаживаются влажной рукой</a:t>
            </a:r>
            <a:r>
              <a:rPr lang="ru-RU" dirty="0">
                <a:solidFill>
                  <a:srgbClr val="1F1F1F"/>
                </a:solidFill>
                <a:latin typeface="clear_sansregular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581" y="1414809"/>
            <a:ext cx="6003347" cy="400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74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171" y="419793"/>
            <a:ext cx="11276214" cy="3113116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2800" dirty="0">
                <a:solidFill>
                  <a:srgbClr val="1F1F1F"/>
                </a:solidFill>
                <a:latin typeface="clear_sansregular"/>
              </a:rPr>
              <a:t>Готовые фигурки сохнут и приобретают светло-серый цвет. Обжиг производится в муфельной печи при температуре около 1000 градусов. После игрушки становятся белыми и без грунтовки отправляются на роспись.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6" name="Picture 4" descr="Этапы изготовления филимоновской игрушки - петуш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872" y="2327564"/>
            <a:ext cx="6780270" cy="381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51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336" y="436418"/>
            <a:ext cx="11276213" cy="2356659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dirty="0">
                <a:solidFill>
                  <a:srgbClr val="3C3C3C"/>
                </a:solidFill>
                <a:latin typeface="Noto Serif"/>
              </a:rPr>
              <a:t>Краску наносили куриным перышком в строгой очередности. Сначала заготовку «желтили» — создавали фон из широких полос и кругов. Ту часть свистульки, которой касались губами, не окрашивали. Желтую краску накладывали на юбки и передники барынь, штаны кавалеров, шею и бока животных, крылья птиц.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4050" y="2476038"/>
            <a:ext cx="7742786" cy="398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6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041" y="369915"/>
            <a:ext cx="5462867" cy="6105699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3C3C3C"/>
                </a:solidFill>
                <a:latin typeface="Noto Serif"/>
              </a:rPr>
              <a:t>Следующий этап росписи назывался «малинка». Красной или малиновой краской, начиная от центра, по желтому фону рисовали тонкие полоски, круги, точки, «елочки» и другие несложные орнаменты. Этим же цветом раскрашивали рубашки персонажей. Когда рисунок высыхал, между красными узорами наносили штрихи зеленого цвета: заключительный этап росписи называли «зеленкой». Лица игрушек не прорабатывали детально: только намечали красным рот, а зеленым — глаза-точки.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225" y="1215301"/>
            <a:ext cx="5791526" cy="386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97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1727" y="511233"/>
            <a:ext cx="11525597" cy="403860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400" dirty="0">
                <a:solidFill>
                  <a:srgbClr val="1F1F1F"/>
                </a:solidFill>
                <a:latin typeface="clear_sansregular"/>
              </a:rPr>
              <a:t>Разноцветные полосы и круги имеют не случайное расположение, как может показаться на первый взгляд. Круги означают защиту от сил зла, елочки – древо жизни, плодородие. Изображения солнца являются своеобразным прошением об урожае, тепле, благополучии</a:t>
            </a:r>
            <a:r>
              <a:rPr lang="ru-RU" sz="2400" dirty="0" smtClean="0">
                <a:solidFill>
                  <a:srgbClr val="1F1F1F"/>
                </a:solidFill>
                <a:latin typeface="clear_sansregular"/>
              </a:rPr>
              <a:t>. </a:t>
            </a:r>
            <a:r>
              <a:rPr lang="ru-RU" sz="2400" dirty="0">
                <a:solidFill>
                  <a:srgbClr val="1F1F1F"/>
                </a:solidFill>
                <a:latin typeface="clear_sansregular"/>
              </a:rPr>
              <a:t>Зигзаги с точками – это засеянные поля, дуги – небесные воды, которые дарят земле плодородие.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477" y="2530533"/>
            <a:ext cx="7994421" cy="396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61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33112" y="1452649"/>
            <a:ext cx="3821084" cy="4844242"/>
          </a:xfrm>
        </p:spPr>
        <p:txBody>
          <a:bodyPr/>
          <a:lstStyle/>
          <a:p>
            <a:pPr marL="45720" indent="0" algn="r">
              <a:buNone/>
            </a:pPr>
            <a:r>
              <a:rPr lang="ru-RU" sz="2800" dirty="0">
                <a:solidFill>
                  <a:srgbClr val="1F1F1F"/>
                </a:solidFill>
                <a:latin typeface="clear_sansregular"/>
              </a:rPr>
              <a:t>Имеет значение и цвет. </a:t>
            </a:r>
            <a:r>
              <a:rPr lang="ru-RU" sz="2800" dirty="0" smtClean="0">
                <a:solidFill>
                  <a:srgbClr val="1F1F1F"/>
                </a:solidFill>
                <a:latin typeface="clear_sansregular"/>
              </a:rPr>
              <a:t>Красный </a:t>
            </a:r>
            <a:r>
              <a:rPr lang="ru-RU" sz="2800" dirty="0">
                <a:solidFill>
                  <a:srgbClr val="1F1F1F"/>
                </a:solidFill>
                <a:latin typeface="clear_sansregular"/>
              </a:rPr>
              <a:t>символизирует силу духа, землю, огонь, красоту, желтый – воздух и солнце, зеленый – листву и жизнь.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447" y="477982"/>
            <a:ext cx="7758545" cy="581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46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9873" y="519545"/>
            <a:ext cx="9872871" cy="4038600"/>
          </a:xfrm>
        </p:spPr>
        <p:txBody>
          <a:bodyPr>
            <a:normAutofit/>
          </a:bodyPr>
          <a:lstStyle/>
          <a:p>
            <a:pPr algn="ctr"/>
            <a:r>
              <a:rPr lang="ru-RU" sz="2800" dirty="0" err="1">
                <a:solidFill>
                  <a:srgbClr val="000000"/>
                </a:solidFill>
                <a:latin typeface="YS Text Optional"/>
              </a:rPr>
              <a:t>Филимоновская</a:t>
            </a:r>
            <a:r>
              <a:rPr lang="ru-RU" sz="2800" dirty="0">
                <a:solidFill>
                  <a:srgbClr val="000000"/>
                </a:solidFill>
                <a:latin typeface="YS Text Optional"/>
              </a:rPr>
              <a:t> игрушка — часть древнего женского промысла. Это старославянская культурная традиция, которая известна во всем мире.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1017" y="2243643"/>
            <a:ext cx="5938465" cy="395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07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Использованная 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4113" y="1907771"/>
            <a:ext cx="9872871" cy="403860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1. </a:t>
            </a:r>
            <a:r>
              <a:rPr lang="ru-RU" dirty="0" err="1" smtClean="0">
                <a:solidFill>
                  <a:schemeClr val="tx1"/>
                </a:solidFill>
              </a:rPr>
              <a:t>Культура.рф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[Электронный ресурс]. – URL: </a:t>
            </a:r>
            <a:r>
              <a:rPr lang="en-US" dirty="0">
                <a:solidFill>
                  <a:schemeClr val="tx1"/>
                </a:solidFill>
              </a:rPr>
              <a:t>https://www.culture.ru/materials/254549/istoriya-filimonovskoi-igrushki </a:t>
            </a:r>
            <a:r>
              <a:rPr lang="ru-RU" dirty="0" smtClean="0">
                <a:solidFill>
                  <a:schemeClr val="tx1"/>
                </a:solidFill>
              </a:rPr>
              <a:t>(</a:t>
            </a:r>
            <a:r>
              <a:rPr lang="ru-RU" dirty="0">
                <a:solidFill>
                  <a:schemeClr val="tx1"/>
                </a:solidFill>
              </a:rPr>
              <a:t>дата </a:t>
            </a:r>
            <a:r>
              <a:rPr lang="ru-RU" dirty="0" smtClean="0">
                <a:solidFill>
                  <a:schemeClr val="tx1"/>
                </a:solidFill>
              </a:rPr>
              <a:t>обращения</a:t>
            </a:r>
            <a:r>
              <a:rPr lang="ru-RU" dirty="0">
                <a:solidFill>
                  <a:schemeClr val="tx1"/>
                </a:solidFill>
              </a:rPr>
              <a:t>: </a:t>
            </a:r>
            <a:r>
              <a:rPr lang="ru-RU" dirty="0" smtClean="0">
                <a:solidFill>
                  <a:schemeClr val="tx1"/>
                </a:solidFill>
              </a:rPr>
              <a:t>20.04.2021</a:t>
            </a:r>
            <a:r>
              <a:rPr lang="ru-RU" dirty="0">
                <a:solidFill>
                  <a:schemeClr val="tx1"/>
                </a:solidFill>
              </a:rPr>
              <a:t>). </a:t>
            </a:r>
            <a:endParaRPr lang="ru-RU" dirty="0" smtClean="0">
              <a:solidFill>
                <a:schemeClr val="tx1"/>
              </a:solidFill>
            </a:endParaRPr>
          </a:p>
          <a:p>
            <a:pPr marL="0" lvl="0" indent="0">
              <a:buClr>
                <a:prstClr val="black"/>
              </a:buClr>
              <a:buNone/>
            </a:pPr>
            <a:r>
              <a:rPr lang="ru-RU" dirty="0" smtClean="0">
                <a:solidFill>
                  <a:prstClr val="black"/>
                </a:solidFill>
              </a:rPr>
              <a:t>2. </a:t>
            </a:r>
            <a:r>
              <a:rPr lang="ru-RU" dirty="0" err="1" smtClean="0">
                <a:solidFill>
                  <a:prstClr val="black"/>
                </a:solidFill>
              </a:rPr>
              <a:t>Развивашка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r>
              <a:rPr lang="en-US" dirty="0" smtClean="0">
                <a:solidFill>
                  <a:prstClr val="black"/>
                </a:solidFill>
              </a:rPr>
              <a:t>online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[Электронный ресурс]. – URL: </a:t>
            </a:r>
            <a:r>
              <a:rPr lang="en-US" dirty="0">
                <a:solidFill>
                  <a:prstClr val="black"/>
                </a:solidFill>
              </a:rPr>
              <a:t>https://razvivashka.online/tvorchestvo/filimonovskaya-igrushka </a:t>
            </a:r>
            <a:r>
              <a:rPr lang="ru-RU" dirty="0" smtClean="0">
                <a:solidFill>
                  <a:prstClr val="black"/>
                </a:solidFill>
              </a:rPr>
              <a:t>(</a:t>
            </a:r>
            <a:r>
              <a:rPr lang="ru-RU" dirty="0">
                <a:solidFill>
                  <a:prstClr val="black"/>
                </a:solidFill>
              </a:rPr>
              <a:t>дата обращения: 20.04.2021). </a:t>
            </a:r>
            <a:endParaRPr lang="ru-RU" dirty="0" smtClean="0">
              <a:solidFill>
                <a:prstClr val="black"/>
              </a:solidFill>
            </a:endParaRPr>
          </a:p>
          <a:p>
            <a:pPr marL="0" lvl="0" indent="0">
              <a:buClr>
                <a:prstClr val="black"/>
              </a:buClr>
              <a:buNone/>
            </a:pP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929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856" y="1284315"/>
            <a:ext cx="5848002" cy="5390805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 err="1">
                <a:solidFill>
                  <a:srgbClr val="FF0000"/>
                </a:solidFill>
                <a:latin typeface="clear_sansregular"/>
              </a:rPr>
              <a:t>Филимоновская</a:t>
            </a:r>
            <a:r>
              <a:rPr lang="ru-RU" sz="3200" i="1" dirty="0">
                <a:solidFill>
                  <a:srgbClr val="FF0000"/>
                </a:solidFill>
                <a:latin typeface="clear_sansregular"/>
              </a:rPr>
              <a:t> игрушка </a:t>
            </a:r>
            <a:r>
              <a:rPr lang="ru-RU" sz="3200" dirty="0">
                <a:solidFill>
                  <a:srgbClr val="1F1F1F"/>
                </a:solidFill>
                <a:latin typeface="clear_sansregular"/>
              </a:rPr>
              <a:t>– один из видов древнерусского народного ремесла. История возникновения берет начало в Тульской области, в деревне Филимоново Одоевского района.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3432" y="1386952"/>
            <a:ext cx="4895070" cy="367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07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167" y="477982"/>
            <a:ext cx="6321829" cy="6114011"/>
          </a:xfrm>
        </p:spPr>
        <p:txBody>
          <a:bodyPr>
            <a:normAutofit/>
          </a:bodyPr>
          <a:lstStyle/>
          <a:p>
            <a:r>
              <a:rPr lang="ru-RU" sz="3000" dirty="0">
                <a:solidFill>
                  <a:srgbClr val="3C3C3C"/>
                </a:solidFill>
                <a:latin typeface="Noto Serif"/>
              </a:rPr>
              <a:t>По преданию, деревню Филимоново назвали в честь горшечника Филимона: он первым обнаружил в этих местах залежи мягкой глины, из которой можно было лепить разную утварь. Гончарный промысел процветал в деревне несколько веков: мужчины создавали глиняную посуду, кирпичи, печные трубы.</a:t>
            </a:r>
          </a:p>
          <a:p>
            <a:pPr marL="4572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996" y="1330036"/>
            <a:ext cx="4687675" cy="352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39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0224" y="980901"/>
            <a:ext cx="5687413" cy="6068291"/>
          </a:xfrm>
        </p:spPr>
        <p:txBody>
          <a:bodyPr>
            <a:normAutofit lnSpcReduction="10000"/>
          </a:bodyPr>
          <a:lstStyle/>
          <a:p>
            <a:pPr marL="45720" indent="0" algn="r">
              <a:buNone/>
            </a:pPr>
            <a:r>
              <a:rPr lang="ru-RU" sz="2800" dirty="0">
                <a:solidFill>
                  <a:srgbClr val="3C3C3C"/>
                </a:solidFill>
                <a:latin typeface="Noto Serif"/>
              </a:rPr>
              <a:t>Свистульки изготавливали из остатков материала, которые не годились для крупных изделий. Сначала все фигурки отдавали детям, затем стали продавать на </a:t>
            </a:r>
            <a:r>
              <a:rPr lang="ru-RU" sz="2800" dirty="0">
                <a:solidFill>
                  <a:schemeClr val="tx1"/>
                </a:solidFill>
                <a:latin typeface="Noto Serif"/>
              </a:rPr>
              <a:t>ярмарках</a:t>
            </a:r>
            <a:r>
              <a:rPr lang="ru-RU" sz="2800" dirty="0">
                <a:solidFill>
                  <a:srgbClr val="3C3C3C"/>
                </a:solidFill>
                <a:latin typeface="Noto Serif"/>
              </a:rPr>
              <a:t>. Лепили игрушки традиционно только женщины. Обучать девочек ремеслу начинали с семи лет: бабушки передавали внучкам секреты обжига и росписи. Все деньги, вырученные от продажи свистулек, откладывали в приданое юной мастерице.</a:t>
            </a:r>
          </a:p>
          <a:p>
            <a:pPr marL="4572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465" y="1454726"/>
            <a:ext cx="5052666" cy="378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 algn="ctr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3704" y="396786"/>
            <a:ext cx="114119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1F1F1F"/>
                </a:solidFill>
                <a:latin typeface="clear_sansregular"/>
              </a:rPr>
              <a:t>В большинстве своем </a:t>
            </a:r>
            <a:r>
              <a:rPr lang="ru-RU" sz="3200" dirty="0" err="1">
                <a:solidFill>
                  <a:srgbClr val="1F1F1F"/>
                </a:solidFill>
                <a:latin typeface="clear_sansregular"/>
              </a:rPr>
              <a:t>филимоновские</a:t>
            </a:r>
            <a:r>
              <a:rPr lang="ru-RU" sz="3200" dirty="0">
                <a:solidFill>
                  <a:srgbClr val="1F1F1F"/>
                </a:solidFill>
                <a:latin typeface="clear_sansregular"/>
              </a:rPr>
              <a:t> игрушки – это традиционные свистульки в форме животных (петушок, лошадка, корова, медведь) и крестьян (мужики и барыни).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054" y="2180226"/>
            <a:ext cx="6168762" cy="411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37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9916" y="976746"/>
            <a:ext cx="5640185" cy="6122324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3200" dirty="0">
                <a:solidFill>
                  <a:srgbClr val="1F1F1F"/>
                </a:solidFill>
                <a:latin typeface="clear_sansregular"/>
              </a:rPr>
              <a:t>Кавалеры верхней частью туловища похожи на барынь, только первые одеты в расписные штаны и сапоги, а вторые – в неширокую юбку-колокол. Голова у фигурок маленькая, лицо плоское, часто есть головной убор, напоминающий колпак.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7078" y="1130530"/>
            <a:ext cx="5131378" cy="410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52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78978" y="910244"/>
            <a:ext cx="5400156" cy="5590309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3200" dirty="0">
                <a:solidFill>
                  <a:srgbClr val="1F1F1F"/>
                </a:solidFill>
                <a:latin typeface="clear_sansregular"/>
              </a:rPr>
              <a:t>Примечателен пестрый вид игрушки. </a:t>
            </a:r>
            <a:r>
              <a:rPr lang="ru-RU" sz="3200" dirty="0" err="1">
                <a:solidFill>
                  <a:srgbClr val="1F1F1F"/>
                </a:solidFill>
                <a:latin typeface="clear_sansregular"/>
              </a:rPr>
              <a:t>Филимоновские</a:t>
            </a:r>
            <a:r>
              <a:rPr lang="ru-RU" sz="3200" dirty="0">
                <a:solidFill>
                  <a:srgbClr val="1F1F1F"/>
                </a:solidFill>
                <a:latin typeface="clear_sansregular"/>
              </a:rPr>
              <a:t> узоры незамысловаты, это преимущественно разноцветные тонкие полосы, солнышки, елочки. Они указывают на гармонию людей с природой.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81" y="615142"/>
            <a:ext cx="5549092" cy="554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68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195" y="912320"/>
            <a:ext cx="5645849" cy="5773189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200" dirty="0">
                <a:solidFill>
                  <a:srgbClr val="1F1F1F"/>
                </a:solidFill>
                <a:latin typeface="clear_sansregular"/>
              </a:rPr>
              <a:t>Каждая фигурка, узор, даже цвет – это символ. Например, барыня – это хранительница очага, медведь – хозяин леса и тотемный предок. Корова символизирует благополучие, птица – весну и посредника между людьми и небесами.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426" y="1047403"/>
            <a:ext cx="5595037" cy="445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11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9669" y="453044"/>
            <a:ext cx="11384279" cy="5972694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1F1F1F"/>
                </a:solidFill>
                <a:latin typeface="clear_sansregular"/>
              </a:rPr>
              <a:t>Существует мнение, что свистульки делали для языческого обряда «свистопляски». В определенный день все жители выходили на улицу и свистели, чтобы уважить почивших родственников. После можно было просить любви, достатка, хорошей торговли – всего, чего желала душа.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561" y="2678777"/>
            <a:ext cx="6661264" cy="374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2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140</TotalTime>
  <Words>704</Words>
  <Application>Microsoft Office PowerPoint</Application>
  <PresentationFormat>Широкоэкранный</PresentationFormat>
  <Paragraphs>24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clear_sansregular</vt:lpstr>
      <vt:lpstr>Comic Sans MS</vt:lpstr>
      <vt:lpstr>Corbel</vt:lpstr>
      <vt:lpstr>Noto Serif</vt:lpstr>
      <vt:lpstr>YS Text Optional</vt:lpstr>
      <vt:lpstr>Базис</vt:lpstr>
      <vt:lpstr>«Филимоновская  игрушка»  4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Использованная литература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Anastasia Kopylova</dc:creator>
  <cp:lastModifiedBy>Anastasia Kopylova</cp:lastModifiedBy>
  <cp:revision>8</cp:revision>
  <dcterms:created xsi:type="dcterms:W3CDTF">2021-04-20T16:07:39Z</dcterms:created>
  <dcterms:modified xsi:type="dcterms:W3CDTF">2021-04-20T18:27:54Z</dcterms:modified>
</cp:coreProperties>
</file>