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87" r:id="rId2"/>
    <p:sldId id="288" r:id="rId3"/>
    <p:sldId id="292" r:id="rId4"/>
    <p:sldId id="259" r:id="rId5"/>
    <p:sldId id="295" r:id="rId6"/>
    <p:sldId id="270" r:id="rId7"/>
    <p:sldId id="315" r:id="rId8"/>
    <p:sldId id="316" r:id="rId9"/>
    <p:sldId id="317" r:id="rId10"/>
    <p:sldId id="285" r:id="rId11"/>
    <p:sldId id="320" r:id="rId12"/>
    <p:sldId id="332" r:id="rId13"/>
    <p:sldId id="321" r:id="rId14"/>
    <p:sldId id="322" r:id="rId15"/>
    <p:sldId id="323" r:id="rId16"/>
    <p:sldId id="324" r:id="rId17"/>
    <p:sldId id="325" r:id="rId18"/>
    <p:sldId id="326" r:id="rId19"/>
    <p:sldId id="327" r:id="rId20"/>
    <p:sldId id="286" r:id="rId21"/>
    <p:sldId id="340" r:id="rId22"/>
    <p:sldId id="329" r:id="rId23"/>
    <p:sldId id="330" r:id="rId24"/>
    <p:sldId id="331" r:id="rId25"/>
    <p:sldId id="271" r:id="rId26"/>
    <p:sldId id="311" r:id="rId27"/>
    <p:sldId id="256" r:id="rId28"/>
    <p:sldId id="312" r:id="rId29"/>
    <p:sldId id="342" r:id="rId30"/>
    <p:sldId id="343" r:id="rId31"/>
    <p:sldId id="344" r:id="rId32"/>
    <p:sldId id="354" r:id="rId33"/>
    <p:sldId id="355" r:id="rId34"/>
    <p:sldId id="345" r:id="rId35"/>
    <p:sldId id="346" r:id="rId36"/>
    <p:sldId id="347" r:id="rId37"/>
    <p:sldId id="349" r:id="rId38"/>
    <p:sldId id="257" r:id="rId39"/>
    <p:sldId id="258" r:id="rId40"/>
    <p:sldId id="260" r:id="rId41"/>
    <p:sldId id="348" r:id="rId42"/>
    <p:sldId id="262" r:id="rId43"/>
    <p:sldId id="263" r:id="rId44"/>
    <p:sldId id="272" r:id="rId45"/>
    <p:sldId id="264" r:id="rId46"/>
    <p:sldId id="341" r:id="rId47"/>
    <p:sldId id="265" r:id="rId48"/>
    <p:sldId id="313" r:id="rId49"/>
    <p:sldId id="266" r:id="rId50"/>
    <p:sldId id="273" r:id="rId51"/>
    <p:sldId id="267" r:id="rId52"/>
    <p:sldId id="297" r:id="rId53"/>
    <p:sldId id="318" r:id="rId54"/>
    <p:sldId id="333" r:id="rId55"/>
    <p:sldId id="334" r:id="rId56"/>
    <p:sldId id="336" r:id="rId57"/>
    <p:sldId id="337" r:id="rId58"/>
    <p:sldId id="339" r:id="rId59"/>
    <p:sldId id="298" r:id="rId60"/>
    <p:sldId id="314" r:id="rId61"/>
    <p:sldId id="301" r:id="rId62"/>
    <p:sldId id="309" r:id="rId63"/>
    <p:sldId id="310" r:id="rId64"/>
    <p:sldId id="268" r:id="rId65"/>
    <p:sldId id="353" r:id="rId66"/>
    <p:sldId id="352" r:id="rId67"/>
    <p:sldId id="350" r:id="rId68"/>
    <p:sldId id="351" r:id="rId69"/>
    <p:sldId id="269" r:id="rId7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81481" autoAdjust="0"/>
  </p:normalViewPr>
  <p:slideViewPr>
    <p:cSldViewPr>
      <p:cViewPr varScale="1">
        <p:scale>
          <a:sx n="54" d="100"/>
          <a:sy n="54" d="100"/>
        </p:scale>
        <p:origin x="-835"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76FAD6-F31E-4B37-87AF-8D1E41D87A88}" type="datetimeFigureOut">
              <a:rPr lang="ru-RU" smtClean="0"/>
              <a:pPr/>
              <a:t>19.01.2022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3AB8E7-9EF5-4640-ADF8-E6A601FEC496}" type="slidenum">
              <a:rPr lang="ru-RU" smtClean="0"/>
              <a:pPr/>
              <a:t>‹#›</a:t>
            </a:fld>
            <a:endParaRPr lang="ru-RU"/>
          </a:p>
        </p:txBody>
      </p:sp>
    </p:spTree>
    <p:extLst>
      <p:ext uri="{BB962C8B-B14F-4D97-AF65-F5344CB8AC3E}">
        <p14:creationId xmlns:p14="http://schemas.microsoft.com/office/powerpoint/2010/main" val="3962126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33AB8E7-9EF5-4640-ADF8-E6A601FEC496}" type="slidenum">
              <a:rPr lang="ru-RU" smtClean="0"/>
              <a:pPr/>
              <a:t>22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9E2A00B-3C46-42A0-8F03-F7ACDFFDE70F}" type="datetimeFigureOut">
              <a:rPr lang="ru-RU" smtClean="0"/>
              <a:pPr/>
              <a:t>19.01.2022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87CABA-915D-48AE-903C-ABDDEA473FF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E2A00B-3C46-42A0-8F03-F7ACDFFDE70F}" type="datetimeFigureOut">
              <a:rPr lang="ru-RU" smtClean="0"/>
              <a:pPr/>
              <a:t>19.01.2022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7CABA-915D-48AE-903C-ABDDEA473FF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teatr-chikhachev.ru/1.ht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52.jpeg"/><Relationship Id="rId2"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73.jpeg"/><Relationship Id="rId4" Type="http://schemas.openxmlformats.org/officeDocument/2006/relationships/image" Target="../media/image72.jpeg"/></Relationships>
</file>

<file path=ppt/slides/_rels/slide5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62.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10" Type="http://schemas.openxmlformats.org/officeDocument/2006/relationships/image" Target="../media/image97.jpeg"/><Relationship Id="rId4" Type="http://schemas.openxmlformats.org/officeDocument/2006/relationships/image" Target="../media/image91.jpeg"/><Relationship Id="rId9" Type="http://schemas.openxmlformats.org/officeDocument/2006/relationships/image" Target="../media/image96.jpeg"/></Relationships>
</file>

<file path=ppt/slides/_rels/slide6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15363" name="Picture 3" descr="E:\ф2\Фото0435.jpg"/>
          <p:cNvPicPr>
            <a:picLocks noChangeAspect="1" noChangeArrowheads="1"/>
          </p:cNvPicPr>
          <p:nvPr/>
        </p:nvPicPr>
        <p:blipFill>
          <a:blip r:embed="rId2" cstate="print"/>
          <a:srcRect l="2574" t="27024" b="22788"/>
          <a:stretch>
            <a:fillRect/>
          </a:stretch>
        </p:blipFill>
        <p:spPr bwMode="auto">
          <a:xfrm>
            <a:off x="0" y="3429000"/>
            <a:ext cx="2201597" cy="1512168"/>
          </a:xfrm>
          <a:prstGeom prst="rect">
            <a:avLst/>
          </a:prstGeom>
          <a:noFill/>
        </p:spPr>
      </p:pic>
      <p:pic>
        <p:nvPicPr>
          <p:cNvPr id="15364" name="Picture 4" descr="E:\ф2\Фото0457.jpg"/>
          <p:cNvPicPr>
            <a:picLocks noChangeAspect="1" noChangeArrowheads="1"/>
          </p:cNvPicPr>
          <p:nvPr/>
        </p:nvPicPr>
        <p:blipFill>
          <a:blip r:embed="rId3" cstate="print"/>
          <a:srcRect t="4939" r="34266" b="5966"/>
          <a:stretch>
            <a:fillRect/>
          </a:stretch>
        </p:blipFill>
        <p:spPr bwMode="auto">
          <a:xfrm rot="-5400000">
            <a:off x="6074050" y="3079079"/>
            <a:ext cx="2071960" cy="4067945"/>
          </a:xfrm>
          <a:prstGeom prst="rect">
            <a:avLst/>
          </a:prstGeom>
          <a:noFill/>
        </p:spPr>
      </p:pic>
      <p:pic>
        <p:nvPicPr>
          <p:cNvPr id="15365" name="Picture 5" descr="E:\ф2\Фото0461.jpg"/>
          <p:cNvPicPr>
            <a:picLocks noChangeAspect="1" noChangeArrowheads="1"/>
          </p:cNvPicPr>
          <p:nvPr/>
        </p:nvPicPr>
        <p:blipFill>
          <a:blip r:embed="rId4" cstate="print"/>
          <a:srcRect l="19711" t="3352" r="19945" b="11159"/>
          <a:stretch>
            <a:fillRect/>
          </a:stretch>
        </p:blipFill>
        <p:spPr bwMode="auto">
          <a:xfrm rot="-5400000">
            <a:off x="6151613" y="-787524"/>
            <a:ext cx="2204864" cy="3779912"/>
          </a:xfrm>
          <a:prstGeom prst="rect">
            <a:avLst/>
          </a:prstGeom>
          <a:noFill/>
        </p:spPr>
      </p:pic>
      <p:pic>
        <p:nvPicPr>
          <p:cNvPr id="8" name="Picture 3" descr="D:\ГКП\Фото3046.jpg"/>
          <p:cNvPicPr>
            <a:picLocks noChangeAspect="1" noChangeArrowheads="1"/>
          </p:cNvPicPr>
          <p:nvPr/>
        </p:nvPicPr>
        <p:blipFill>
          <a:blip r:embed="rId5" cstate="print">
            <a:lum/>
          </a:blip>
          <a:srcRect l="11813" t="10527" r="3533" b="6579"/>
          <a:stretch>
            <a:fillRect/>
          </a:stretch>
        </p:blipFill>
        <p:spPr bwMode="auto">
          <a:xfrm>
            <a:off x="2418618" y="0"/>
            <a:ext cx="3233501" cy="3744416"/>
          </a:xfrm>
          <a:prstGeom prst="rect">
            <a:avLst/>
          </a:prstGeom>
          <a:noFill/>
        </p:spPr>
      </p:pic>
      <p:pic>
        <p:nvPicPr>
          <p:cNvPr id="15366" name="Picture 6" descr="E:\ф2\Фото0465.jpg"/>
          <p:cNvPicPr>
            <a:picLocks noChangeAspect="1" noChangeArrowheads="1"/>
          </p:cNvPicPr>
          <p:nvPr/>
        </p:nvPicPr>
        <p:blipFill>
          <a:blip r:embed="rId6" cstate="print"/>
          <a:srcRect l="11655" t="400" r="35189" b="28727"/>
          <a:stretch>
            <a:fillRect/>
          </a:stretch>
        </p:blipFill>
        <p:spPr bwMode="auto">
          <a:xfrm rot="-5400000">
            <a:off x="6281936" y="1215008"/>
            <a:ext cx="1944216" cy="3779912"/>
          </a:xfrm>
          <a:prstGeom prst="rect">
            <a:avLst/>
          </a:prstGeom>
          <a:noFill/>
        </p:spPr>
      </p:pic>
      <p:pic>
        <p:nvPicPr>
          <p:cNvPr id="15367" name="Picture 7" descr="E:\ф2\Фото0446.jpg"/>
          <p:cNvPicPr>
            <a:picLocks noChangeAspect="1" noChangeArrowheads="1"/>
          </p:cNvPicPr>
          <p:nvPr/>
        </p:nvPicPr>
        <p:blipFill>
          <a:blip r:embed="rId7" cstate="print"/>
          <a:srcRect l="15014" t="16506" r="45612" b="27386"/>
          <a:stretch>
            <a:fillRect/>
          </a:stretch>
        </p:blipFill>
        <p:spPr bwMode="auto">
          <a:xfrm rot="-5400000">
            <a:off x="511636" y="4429532"/>
            <a:ext cx="1136968" cy="2160240"/>
          </a:xfrm>
          <a:prstGeom prst="rect">
            <a:avLst/>
          </a:prstGeom>
          <a:noFill/>
        </p:spPr>
      </p:pic>
      <p:pic>
        <p:nvPicPr>
          <p:cNvPr id="15370" name="Picture 10" descr="E:\ф2\Фото0453.jpg"/>
          <p:cNvPicPr>
            <a:picLocks noChangeAspect="1" noChangeArrowheads="1"/>
          </p:cNvPicPr>
          <p:nvPr/>
        </p:nvPicPr>
        <p:blipFill>
          <a:blip r:embed="rId8" cstate="print"/>
          <a:srcRect l="18251" t="15711" r="22687" b="6032"/>
          <a:stretch>
            <a:fillRect/>
          </a:stretch>
        </p:blipFill>
        <p:spPr bwMode="auto">
          <a:xfrm rot="-5400000">
            <a:off x="2699793" y="3140967"/>
            <a:ext cx="2376264" cy="3528392"/>
          </a:xfrm>
          <a:prstGeom prst="rect">
            <a:avLst/>
          </a:prstGeom>
          <a:noFill/>
        </p:spPr>
      </p:pic>
      <p:pic>
        <p:nvPicPr>
          <p:cNvPr id="12" name="Рисунок 11" descr="C:\Users\связной\Desktop\IMG-20181211-WA0022.jpg"/>
          <p:cNvPicPr/>
          <p:nvPr/>
        </p:nvPicPr>
        <p:blipFill rotWithShape="1">
          <a:blip r:embed="rId9">
            <a:extLst>
              <a:ext uri="{28A0092B-C50C-407E-A947-70E740481C1C}">
                <a14:useLocalDpi xmlns:a14="http://schemas.microsoft.com/office/drawing/2010/main" val="0"/>
              </a:ext>
            </a:extLst>
          </a:blip>
          <a:srcRect l="10847" t="10685" r="-340" b="1"/>
          <a:stretch/>
        </p:blipFill>
        <p:spPr bwMode="auto">
          <a:xfrm>
            <a:off x="107504" y="0"/>
            <a:ext cx="2520280" cy="360040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3314" name="Picture 2" descr="E:\д\д1\Фото1017.jpg"/>
          <p:cNvPicPr>
            <a:picLocks noChangeAspect="1" noChangeArrowheads="1"/>
          </p:cNvPicPr>
          <p:nvPr/>
        </p:nvPicPr>
        <p:blipFill>
          <a:blip r:embed="rId2" cstate="print"/>
          <a:srcRect/>
          <a:stretch>
            <a:fillRect/>
          </a:stretch>
        </p:blipFill>
        <p:spPr bwMode="auto">
          <a:xfrm>
            <a:off x="323528" y="0"/>
            <a:ext cx="8424936" cy="6858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effectLst>
                  <a:outerShdw blurRad="38100" dist="25400" dir="5400000" algn="tl" rotWithShape="0">
                    <a:srgbClr val="000000">
                      <a:alpha val="43000"/>
                    </a:srgbClr>
                  </a:outerShdw>
                </a:effectLst>
              </a:rPr>
              <a:t>Детские театры Москвы</a:t>
            </a:r>
            <a:r>
              <a:rPr lang="ru-RU" dirty="0" smtClean="0"/>
              <a:t/>
            </a:r>
            <a:br>
              <a:rPr lang="ru-RU" dirty="0" smtClean="0"/>
            </a:br>
            <a:endParaRPr lang="ru-RU" dirty="0"/>
          </a:p>
        </p:txBody>
      </p:sp>
      <p:sp>
        <p:nvSpPr>
          <p:cNvPr id="3" name="Содержимое 2"/>
          <p:cNvSpPr>
            <a:spLocks noGrp="1"/>
          </p:cNvSpPr>
          <p:nvPr>
            <p:ph idx="1"/>
          </p:nvPr>
        </p:nvSpPr>
        <p:spPr>
          <a:xfrm>
            <a:off x="457200" y="1052736"/>
            <a:ext cx="8229600" cy="5472608"/>
          </a:xfrm>
        </p:spPr>
        <p:txBody>
          <a:bodyPr>
            <a:noAutofit/>
          </a:bodyPr>
          <a:lstStyle/>
          <a:p>
            <a:pPr>
              <a:buNone/>
            </a:pPr>
            <a:r>
              <a:rPr lang="ru-RU" sz="4000" dirty="0" smtClean="0">
                <a:effectLst>
                  <a:outerShdw blurRad="38100" dist="25400" dir="5400000" algn="tl" rotWithShape="0">
                    <a:srgbClr val="000000">
                      <a:alpha val="43000"/>
                    </a:srgbClr>
                  </a:outerShdw>
                </a:effectLst>
              </a:rPr>
              <a:t>         Детский кукольный театр имени С.В. Образцова</a:t>
            </a:r>
          </a:p>
          <a:p>
            <a:r>
              <a:rPr lang="ru-RU" sz="4000" b="1" dirty="0" smtClean="0"/>
              <a:t>Передвижной театр </a:t>
            </a:r>
            <a:r>
              <a:rPr lang="ru-RU" sz="4000" dirty="0" smtClean="0"/>
              <a:t>Первоначально в нем работало 12 человек, и с первого дня создания его возглавлял выдающийся деятель русского Сергей Владимирович Образцов</a:t>
            </a:r>
            <a:endParaRPr lang="ru-RU" sz="4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Кукольный театр</a:t>
            </a:r>
            <a:endParaRPr lang="ru-RU" dirty="0"/>
          </a:p>
        </p:txBody>
      </p:sp>
      <p:pic>
        <p:nvPicPr>
          <p:cNvPr id="4" name="Рисунок 2" descr="http://www.puppet.ru/imgengine/content_image.phtml?image=_099.jpg"/>
          <p:cNvPicPr>
            <a:picLocks noGrp="1" noChangeAspect="1" noChangeArrowheads="1"/>
          </p:cNvPicPr>
          <p:nvPr>
            <p:ph idx="1"/>
          </p:nvPr>
        </p:nvPicPr>
        <p:blipFill>
          <a:blip r:embed="rId2" cstate="print">
            <a:duotone>
              <a:prstClr val="black"/>
              <a:schemeClr val="accent4">
                <a:tint val="45000"/>
                <a:satMod val="400000"/>
              </a:schemeClr>
            </a:duotone>
          </a:blip>
          <a:srcRect l="25238" r="25238"/>
          <a:stretch>
            <a:fillRect/>
          </a:stretch>
        </p:blipFill>
        <p:spPr>
          <a:xfrm>
            <a:off x="395536" y="1124744"/>
            <a:ext cx="8748464" cy="5733256"/>
          </a:xfrm>
          <a:prstGeom prst="rect">
            <a:avLst/>
          </a:prstGeom>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Знаменитые часы на фасаде</a:t>
            </a:r>
            <a:endParaRPr lang="ru-RU" dirty="0"/>
          </a:p>
        </p:txBody>
      </p:sp>
      <p:sp>
        <p:nvSpPr>
          <p:cNvPr id="3" name="Содержимое 2"/>
          <p:cNvSpPr>
            <a:spLocks noGrp="1"/>
          </p:cNvSpPr>
          <p:nvPr>
            <p:ph idx="1"/>
          </p:nvPr>
        </p:nvSpPr>
        <p:spPr/>
        <p:txBody>
          <a:bodyPr/>
          <a:lstStyle/>
          <a:p>
            <a:endParaRPr lang="ru-RU"/>
          </a:p>
        </p:txBody>
      </p:sp>
      <p:pic>
        <p:nvPicPr>
          <p:cNvPr id="4" name="Picture 2" descr="C:\Users\Наталья\Desktop\Проект\кукольный театр\content_image.jpg"/>
          <p:cNvPicPr>
            <a:picLocks noChangeAspect="1" noChangeArrowheads="1"/>
          </p:cNvPicPr>
          <p:nvPr/>
        </p:nvPicPr>
        <p:blipFill>
          <a:blip r:embed="rId2" cstate="print">
            <a:duotone>
              <a:prstClr val="black"/>
              <a:schemeClr val="accent5">
                <a:tint val="45000"/>
                <a:satMod val="400000"/>
              </a:schemeClr>
            </a:duotone>
          </a:blip>
          <a:stretch>
            <a:fillRect/>
          </a:stretch>
        </p:blipFill>
        <p:spPr bwMode="auto">
          <a:xfrm>
            <a:off x="467544" y="1268760"/>
            <a:ext cx="8241704" cy="5112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332656"/>
            <a:ext cx="8229600" cy="6192688"/>
          </a:xfrm>
        </p:spPr>
        <p:txBody>
          <a:bodyPr/>
          <a:lstStyle/>
          <a:p>
            <a:r>
              <a:rPr lang="ru-RU" sz="3600" dirty="0" smtClean="0"/>
              <a:t>часы, украшающие фасад- "визитная карточка" театра. Каждый час открываются поочередно. Дверцы в </a:t>
            </a:r>
            <a:r>
              <a:rPr lang="ru-RU" sz="3600" dirty="0" smtClean="0">
                <a:latin typeface="Times New Roman" pitchFamily="18" charset="0"/>
                <a:cs typeface="Times New Roman" pitchFamily="18" charset="0"/>
              </a:rPr>
              <a:t>домиках-ящичках</a:t>
            </a:r>
            <a:r>
              <a:rPr lang="ru-RU" sz="3600" dirty="0" smtClean="0"/>
              <a:t> вокруг циферблата часов и двенадцать животных - сказочных персонажей - приветствуют  зрителей под музыку "Во саду ли, в огороде».Театр Образцова начинается с Музея театральных кукол и является уникальной коллекцией театра.</a:t>
            </a:r>
          </a:p>
          <a:p>
            <a:endParaRPr lang="ru-RU" dirty="0" smtClean="0"/>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Музей театра</a:t>
            </a:r>
            <a:endParaRPr lang="ru-RU" dirty="0"/>
          </a:p>
        </p:txBody>
      </p:sp>
      <p:pic>
        <p:nvPicPr>
          <p:cNvPr id="5" name="Рисунок 1" descr="http://www.puppet.ru/imgengine/content_image.phtml?image=muz_1.jpg"/>
          <p:cNvPicPr>
            <a:picLocks noGrp="1" noChangeAspect="1" noChangeArrowheads="1"/>
          </p:cNvPicPr>
          <p:nvPr>
            <p:ph idx="4294967295"/>
          </p:nvPr>
        </p:nvPicPr>
        <p:blipFill>
          <a:blip r:embed="rId2" cstate="print"/>
          <a:srcRect l="25238" r="25238"/>
          <a:stretch>
            <a:fillRect/>
          </a:stretch>
        </p:blipFill>
        <p:spPr>
          <a:xfrm rot="396892">
            <a:off x="3721122" y="1518204"/>
            <a:ext cx="4900239" cy="5406930"/>
          </a:xfrm>
          <a:prstGeom prst="cube">
            <a:avLst/>
          </a:prstGeom>
          <a:ln/>
        </p:spPr>
      </p:pic>
      <p:pic>
        <p:nvPicPr>
          <p:cNvPr id="9" name="Рисунок 4" descr="Алтарные криппы. Италия, XVIII в."/>
          <p:cNvPicPr>
            <a:picLocks noGrp="1" noChangeAspect="1" noChangeArrowheads="1"/>
          </p:cNvPicPr>
          <p:nvPr>
            <p:ph idx="1"/>
          </p:nvPr>
        </p:nvPicPr>
        <p:blipFill>
          <a:blip r:embed="rId3" cstate="print"/>
          <a:srcRect/>
          <a:stretch>
            <a:fillRect/>
          </a:stretch>
        </p:blipFill>
        <p:spPr bwMode="auto">
          <a:xfrm>
            <a:off x="0" y="2204864"/>
            <a:ext cx="4067944" cy="3960440"/>
          </a:xfrm>
          <a:prstGeom prst="cloud">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«КОНЕК- ГОРБУНОК»</a:t>
            </a:r>
            <a:endParaRPr lang="ru-RU" dirty="0"/>
          </a:p>
        </p:txBody>
      </p:sp>
      <p:sp>
        <p:nvSpPr>
          <p:cNvPr id="3" name="Содержимое 2"/>
          <p:cNvSpPr>
            <a:spLocks noGrp="1"/>
          </p:cNvSpPr>
          <p:nvPr>
            <p:ph idx="1"/>
          </p:nvPr>
        </p:nvSpPr>
        <p:spPr>
          <a:xfrm>
            <a:off x="457200" y="1052736"/>
            <a:ext cx="8229600" cy="5805264"/>
          </a:xfrm>
        </p:spPr>
        <p:txBody>
          <a:bodyPr>
            <a:normAutofit fontScale="70000" lnSpcReduction="20000"/>
          </a:bodyPr>
          <a:lstStyle/>
          <a:p>
            <a:endParaRPr lang="ru-RU" sz="4200" dirty="0" smtClean="0"/>
          </a:p>
          <a:p>
            <a:r>
              <a:rPr lang="ru-RU" sz="4600" i="1" dirty="0" smtClean="0"/>
              <a:t>Разные бывают герои в мире сказок: прекрасные принцы и коварные злодеи, огнедышащие драконы и спящие красавицы. Но в каждой стране обязательно встречается один из любимых героев – настоящий Друг. </a:t>
            </a:r>
            <a:r>
              <a:rPr lang="ru-RU" sz="4600" i="1" dirty="0" err="1" smtClean="0"/>
              <a:t>Карлсон</a:t>
            </a:r>
            <a:r>
              <a:rPr lang="ru-RU" sz="4600" i="1" dirty="0" smtClean="0"/>
              <a:t> – в Швеции, </a:t>
            </a:r>
            <a:r>
              <a:rPr lang="ru-RU" sz="4600" i="1" dirty="0" err="1" smtClean="0"/>
              <a:t>Винни</a:t>
            </a:r>
            <a:r>
              <a:rPr lang="ru-RU" sz="4600" i="1" dirty="0" smtClean="0"/>
              <a:t> Пух – в Англии, Маленький Принц – во Франции. В России один из самых верных сказочных друзей – неказистый, как закорюка, крошечный, но волшебный Конёк-Горбунок. В спектакле участвуют и куклы, и живые артисты. </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1" descr="http://www.puppet.ru/imgengine/content_image.phtml?image=kong6.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ln w="635">
                  <a:noFill/>
                </a:ln>
                <a:solidFill>
                  <a:schemeClr val="accent4">
                    <a:tint val="90000"/>
                    <a:satMod val="125000"/>
                  </a:schemeClr>
                </a:solidFill>
                <a:effectLst>
                  <a:outerShdw blurRad="38100" dist="25400" dir="5400000" algn="tl" rotWithShape="0">
                    <a:srgbClr val="000000">
                      <a:alpha val="43000"/>
                    </a:srgbClr>
                  </a:outerShdw>
                </a:effectLst>
              </a:rPr>
              <a:t>Сказочный театр</a:t>
            </a:r>
            <a:br>
              <a:rPr lang="ru-RU" b="1" i="1" dirty="0" smtClean="0">
                <a:ln w="635">
                  <a:noFill/>
                </a:ln>
                <a:solidFill>
                  <a:schemeClr val="accent4">
                    <a:tint val="90000"/>
                    <a:satMod val="125000"/>
                  </a:schemeClr>
                </a:solidFill>
                <a:effectLst>
                  <a:outerShdw blurRad="38100" dist="25400" dir="5400000" algn="tl" rotWithShape="0">
                    <a:srgbClr val="000000">
                      <a:alpha val="43000"/>
                    </a:srgbClr>
                  </a:outerShdw>
                </a:effectLst>
              </a:rPr>
            </a:br>
            <a:endParaRPr lang="ru-RU" dirty="0"/>
          </a:p>
        </p:txBody>
      </p:sp>
      <p:sp>
        <p:nvSpPr>
          <p:cNvPr id="3" name="Содержимое 2"/>
          <p:cNvSpPr>
            <a:spLocks noGrp="1"/>
          </p:cNvSpPr>
          <p:nvPr>
            <p:ph idx="1"/>
          </p:nvPr>
        </p:nvSpPr>
        <p:spPr>
          <a:xfrm>
            <a:off x="457200" y="692696"/>
            <a:ext cx="8229600" cy="5616624"/>
          </a:xfrm>
        </p:spPr>
        <p:txBody>
          <a:bodyPr>
            <a:noAutofit/>
          </a:bodyPr>
          <a:lstStyle/>
          <a:p>
            <a:r>
              <a:rPr lang="ru-RU" sz="2800" i="1" dirty="0" smtClean="0"/>
              <a:t>Московский государственный детский Сказочный театр основан в 1989г.</a:t>
            </a:r>
            <a:br>
              <a:rPr lang="ru-RU" sz="2800" i="1" dirty="0" smtClean="0"/>
            </a:br>
            <a:r>
              <a:rPr lang="ru-RU" sz="2800" i="1" dirty="0" smtClean="0"/>
              <a:t>Театр расположен на территории детского таганского парка, на Таганской улице рядом с метро "Марксистская". Здание театра представляет из себя замок </a:t>
            </a:r>
            <a:r>
              <a:rPr lang="ru-RU" sz="2800" i="1" dirty="0" err="1" smtClean="0"/>
              <a:t>нежно-розового</a:t>
            </a:r>
            <a:r>
              <a:rPr lang="ru-RU" sz="2800" i="1" dirty="0" smtClean="0"/>
              <a:t> цвета. </a:t>
            </a:r>
            <a:br>
              <a:rPr lang="ru-RU" sz="2800" i="1" dirty="0" smtClean="0"/>
            </a:br>
            <a:r>
              <a:rPr lang="ru-RU" sz="2800" i="1" dirty="0" smtClean="0"/>
              <a:t>Перед спектаклями звучит классическая музыка. Здесь все пропитано атмосферой любви к детям, уюта и добра. Спектакли для дошкольного и школьного возраста никого не оставляют равнодушными, включая взрослую публику</a:t>
            </a:r>
            <a:endParaRPr lang="ru-RU"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Рисунок 42" descr="C:\Users\Наталья\Desktop\Проект\сказочный театр\teatr.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endParaRPr lang="ru-RU"/>
          </a:p>
        </p:txBody>
      </p:sp>
      <p:pic>
        <p:nvPicPr>
          <p:cNvPr id="5" name="Picture 2" descr="E:\ф3\Фото0653.jpg"/>
          <p:cNvPicPr>
            <a:picLocks noGrp="1" noChangeAspect="1" noChangeArrowheads="1"/>
          </p:cNvPicPr>
          <p:nvPr>
            <p:ph idx="1"/>
          </p:nvPr>
        </p:nvPicPr>
        <p:blipFill>
          <a:blip r:embed="rId2" cstate="print"/>
          <a:srcRect l="4582" t="13366"/>
          <a:stretch>
            <a:fillRect/>
          </a:stretch>
        </p:blipFill>
        <p:spPr>
          <a:xfrm>
            <a:off x="5220072" y="2636913"/>
            <a:ext cx="3923928" cy="4221088"/>
          </a:xfrm>
        </p:spPr>
      </p:pic>
      <p:pic>
        <p:nvPicPr>
          <p:cNvPr id="16386" name="Picture 2" descr="E:\ф3\Фото0640.jpg"/>
          <p:cNvPicPr>
            <a:picLocks noChangeAspect="1" noChangeArrowheads="1"/>
          </p:cNvPicPr>
          <p:nvPr/>
        </p:nvPicPr>
        <p:blipFill>
          <a:blip r:embed="rId3" cstate="print">
            <a:lum contrast="40000"/>
          </a:blip>
          <a:srcRect l="27691" t="11880" r="48235" b="62038"/>
          <a:stretch>
            <a:fillRect/>
          </a:stretch>
        </p:blipFill>
        <p:spPr bwMode="auto">
          <a:xfrm rot="-5400000">
            <a:off x="629816" y="-629816"/>
            <a:ext cx="2808312" cy="4067944"/>
          </a:xfrm>
          <a:prstGeom prst="rect">
            <a:avLst/>
          </a:prstGeom>
          <a:noFill/>
        </p:spPr>
      </p:pic>
      <p:pic>
        <p:nvPicPr>
          <p:cNvPr id="6" name="Picture 2" descr="E:\ф3\Фото0652.jpg"/>
          <p:cNvPicPr>
            <a:picLocks noChangeAspect="1" noChangeArrowheads="1"/>
          </p:cNvPicPr>
          <p:nvPr/>
        </p:nvPicPr>
        <p:blipFill>
          <a:blip r:embed="rId4" cstate="print"/>
          <a:srcRect/>
          <a:stretch>
            <a:fillRect/>
          </a:stretch>
        </p:blipFill>
        <p:spPr bwMode="auto">
          <a:xfrm rot="-5400000">
            <a:off x="5260988" y="-1193045"/>
            <a:ext cx="2798489" cy="5184578"/>
          </a:xfrm>
          <a:prstGeom prst="rect">
            <a:avLst/>
          </a:prstGeom>
          <a:noFill/>
        </p:spPr>
      </p:pic>
      <p:pic>
        <p:nvPicPr>
          <p:cNvPr id="7" name="Picture 2" descr="E:\ф3\Фото0651.jpg"/>
          <p:cNvPicPr>
            <a:picLocks noChangeAspect="1" noChangeArrowheads="1"/>
          </p:cNvPicPr>
          <p:nvPr/>
        </p:nvPicPr>
        <p:blipFill>
          <a:blip r:embed="rId5" cstate="print">
            <a:lum bright="-10000"/>
          </a:blip>
          <a:srcRect l="44176" t="46478" r="23244" b="22287"/>
          <a:stretch>
            <a:fillRect/>
          </a:stretch>
        </p:blipFill>
        <p:spPr bwMode="auto">
          <a:xfrm>
            <a:off x="0" y="2636912"/>
            <a:ext cx="5220072" cy="422108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Содержимое 4" descr="E:\ф12\Фото2251.jpg"/>
          <p:cNvPicPr>
            <a:picLocks noGrp="1"/>
          </p:cNvPicPr>
          <p:nvPr>
            <p:ph idx="1"/>
          </p:nvPr>
        </p:nvPicPr>
        <p:blipFill>
          <a:blip r:embed="rId2" cstate="print">
            <a:lum bright="-10000" contrast="40000"/>
          </a:blip>
          <a:srcRect l="1040" t="12066"/>
          <a:stretch>
            <a:fillRect/>
          </a:stretch>
        </p:blipFill>
        <p:spPr bwMode="auto">
          <a:xfrm rot="21600000">
            <a:off x="0" y="2348880"/>
            <a:ext cx="3185703" cy="4509120"/>
          </a:xfrm>
          <a:prstGeom prst="rect">
            <a:avLst/>
          </a:prstGeom>
          <a:noFill/>
          <a:ln w="9525">
            <a:noFill/>
            <a:miter lim="800000"/>
            <a:headEnd/>
            <a:tailEnd/>
          </a:ln>
        </p:spPr>
      </p:pic>
      <p:pic>
        <p:nvPicPr>
          <p:cNvPr id="6" name="Рисунок 5" descr="E:\ф12\Фото2243.jpg"/>
          <p:cNvPicPr/>
          <p:nvPr/>
        </p:nvPicPr>
        <p:blipFill>
          <a:blip r:embed="rId3" cstate="print">
            <a:lum bright="-10000"/>
          </a:blip>
          <a:srcRect t="37265" r="10101" b="14364"/>
          <a:stretch>
            <a:fillRect/>
          </a:stretch>
        </p:blipFill>
        <p:spPr bwMode="auto">
          <a:xfrm rot="16200000">
            <a:off x="5611552" y="3325551"/>
            <a:ext cx="4293096" cy="2771802"/>
          </a:xfrm>
          <a:prstGeom prst="rect">
            <a:avLst/>
          </a:prstGeom>
          <a:noFill/>
          <a:ln w="9525">
            <a:noFill/>
            <a:miter lim="800000"/>
            <a:headEnd/>
            <a:tailEnd/>
          </a:ln>
        </p:spPr>
      </p:pic>
      <p:pic>
        <p:nvPicPr>
          <p:cNvPr id="7" name="Рисунок 6" descr="E:\Фото\Фото2328.jpg"/>
          <p:cNvPicPr/>
          <p:nvPr/>
        </p:nvPicPr>
        <p:blipFill>
          <a:blip r:embed="rId4" cstate="print"/>
          <a:srcRect l="2604" t="29101" r="24219" b="20704"/>
          <a:stretch>
            <a:fillRect/>
          </a:stretch>
        </p:blipFill>
        <p:spPr bwMode="auto">
          <a:xfrm>
            <a:off x="3563888" y="0"/>
            <a:ext cx="2394198" cy="2492896"/>
          </a:xfrm>
          <a:prstGeom prst="rect">
            <a:avLst/>
          </a:prstGeom>
          <a:noFill/>
          <a:ln w="9525">
            <a:noFill/>
            <a:miter lim="800000"/>
            <a:headEnd/>
            <a:tailEnd/>
          </a:ln>
        </p:spPr>
      </p:pic>
      <p:pic>
        <p:nvPicPr>
          <p:cNvPr id="8" name="Рисунок 7" descr="E:\Фото\Фото2329.jpg"/>
          <p:cNvPicPr/>
          <p:nvPr/>
        </p:nvPicPr>
        <p:blipFill>
          <a:blip r:embed="rId5" cstate="print"/>
          <a:srcRect l="1630" t="14127" r="21243" b="7046"/>
          <a:stretch>
            <a:fillRect/>
          </a:stretch>
        </p:blipFill>
        <p:spPr bwMode="auto">
          <a:xfrm rot="16200000">
            <a:off x="6079605" y="-499494"/>
            <a:ext cx="2564903" cy="3563890"/>
          </a:xfrm>
          <a:prstGeom prst="rect">
            <a:avLst/>
          </a:prstGeom>
          <a:noFill/>
          <a:ln w="9525">
            <a:noFill/>
            <a:miter lim="800000"/>
            <a:headEnd/>
            <a:tailEnd/>
          </a:ln>
        </p:spPr>
      </p:pic>
      <p:pic>
        <p:nvPicPr>
          <p:cNvPr id="11" name="Рисунок 10" descr="E:\Фото\Фото2344.jpg"/>
          <p:cNvPicPr/>
          <p:nvPr/>
        </p:nvPicPr>
        <p:blipFill>
          <a:blip r:embed="rId6" cstate="print"/>
          <a:srcRect l="6842" t="14677" r="21209" b="9929"/>
          <a:stretch>
            <a:fillRect/>
          </a:stretch>
        </p:blipFill>
        <p:spPr bwMode="auto">
          <a:xfrm rot="16200000">
            <a:off x="769268" y="-229718"/>
            <a:ext cx="2636914" cy="3096343"/>
          </a:xfrm>
          <a:prstGeom prst="rect">
            <a:avLst/>
          </a:prstGeom>
          <a:noFill/>
          <a:ln w="9525">
            <a:noFill/>
            <a:miter lim="800000"/>
            <a:headEnd/>
            <a:tailEnd/>
          </a:ln>
        </p:spPr>
      </p:pic>
      <p:pic>
        <p:nvPicPr>
          <p:cNvPr id="12" name="Рисунок 11" descr="E:\ф12\Фото2249.jpg"/>
          <p:cNvPicPr/>
          <p:nvPr/>
        </p:nvPicPr>
        <p:blipFill>
          <a:blip r:embed="rId7" cstate="print">
            <a:lum bright="-10000"/>
          </a:blip>
          <a:srcRect/>
          <a:stretch>
            <a:fillRect/>
          </a:stretch>
        </p:blipFill>
        <p:spPr bwMode="auto">
          <a:xfrm rot="16200000">
            <a:off x="2313955" y="2806725"/>
            <a:ext cx="4437112" cy="366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ТЕАТР НА ПЕРОВСКОЙ</a:t>
            </a:r>
            <a:endParaRPr lang="ru-RU" dirty="0"/>
          </a:p>
        </p:txBody>
      </p:sp>
      <p:sp>
        <p:nvSpPr>
          <p:cNvPr id="3" name="Содержимое 2"/>
          <p:cNvSpPr>
            <a:spLocks noGrp="1"/>
          </p:cNvSpPr>
          <p:nvPr>
            <p:ph idx="1"/>
          </p:nvPr>
        </p:nvSpPr>
        <p:spPr/>
        <p:txBody>
          <a:bodyPr>
            <a:normAutofit lnSpcReduction="10000"/>
          </a:bodyPr>
          <a:lstStyle/>
          <a:p>
            <a:pPr>
              <a:lnSpc>
                <a:spcPct val="80000"/>
              </a:lnSpc>
            </a:pPr>
            <a:r>
              <a:rPr lang="ru-RU" dirty="0" smtClean="0"/>
              <a:t>В ноябре 2007 года Московский драматический Театр на Перовской отметил 20-летие своего существования. Этот небольшой, но очень уютный театр, расположенный в Перовском районе столицы, был создан режиссером Кириллом Панченко, выпускником </a:t>
            </a:r>
            <a:r>
              <a:rPr lang="ru-RU" dirty="0" err="1" smtClean="0"/>
              <a:t>Щукинского</a:t>
            </a:r>
            <a:r>
              <a:rPr lang="ru-RU" dirty="0" smtClean="0"/>
              <a:t> театрального училища.</a:t>
            </a:r>
          </a:p>
          <a:p>
            <a:pPr>
              <a:lnSpc>
                <a:spcPct val="80000"/>
              </a:lnSpc>
            </a:pPr>
            <a:r>
              <a:rPr lang="ru-RU" dirty="0" smtClean="0"/>
              <a:t>Этот театр не является детским, и в его репертуаре мало спектаклей для малышей. Тем не менее, именно в этом театре мы были  много  раз!</a:t>
            </a:r>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Музей театра</a:t>
            </a:r>
            <a:endParaRPr lang="ru-RU" dirty="0"/>
          </a:p>
        </p:txBody>
      </p:sp>
      <p:pic>
        <p:nvPicPr>
          <p:cNvPr id="4" name="Рисунок 113" descr="C:\Users\Наталья\Desktop\Проект\театр на перовской\IMG_3725.jpg"/>
          <p:cNvPicPr>
            <a:picLocks noChangeAspect="1" noChangeArrowheads="1"/>
          </p:cNvPicPr>
          <p:nvPr/>
        </p:nvPicPr>
        <p:blipFill>
          <a:blip r:embed="rId3" cstate="print"/>
          <a:srcRect r="49306" b="-18134"/>
          <a:stretch>
            <a:fillRect/>
          </a:stretch>
        </p:blipFill>
        <p:spPr bwMode="auto">
          <a:xfrm>
            <a:off x="0" y="1412776"/>
            <a:ext cx="4860032" cy="6678957"/>
          </a:xfrm>
          <a:prstGeom prst="rect">
            <a:avLst/>
          </a:prstGeom>
          <a:noFill/>
          <a:ln w="9525">
            <a:noFill/>
            <a:miter lim="800000"/>
            <a:headEnd/>
            <a:tailEnd/>
          </a:ln>
        </p:spPr>
      </p:pic>
      <p:pic>
        <p:nvPicPr>
          <p:cNvPr id="5" name="Рисунок 113" descr="C:\Users\Наталья\Desktop\Проект\театр на перовской\IMG_3725.jpg"/>
          <p:cNvPicPr>
            <a:picLocks noGrp="1" noChangeAspect="1" noChangeArrowheads="1"/>
          </p:cNvPicPr>
          <p:nvPr>
            <p:ph idx="1"/>
          </p:nvPr>
        </p:nvPicPr>
        <p:blipFill>
          <a:blip r:embed="rId3" cstate="print"/>
          <a:srcRect l="62124" t="-147"/>
          <a:stretch>
            <a:fillRect/>
          </a:stretch>
        </p:blipFill>
        <p:spPr bwMode="auto">
          <a:xfrm>
            <a:off x="4067944" y="1412776"/>
            <a:ext cx="3672408" cy="55766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ТЕАТР ЧИХАЧЕВА</a:t>
            </a:r>
            <a:endParaRPr lang="ru-RU" dirty="0"/>
          </a:p>
        </p:txBody>
      </p:sp>
      <p:sp>
        <p:nvSpPr>
          <p:cNvPr id="3" name="Содержимое 2"/>
          <p:cNvSpPr>
            <a:spLocks noGrp="1"/>
          </p:cNvSpPr>
          <p:nvPr>
            <p:ph idx="1"/>
          </p:nvPr>
        </p:nvSpPr>
        <p:spPr>
          <a:xfrm>
            <a:off x="457200" y="1600200"/>
            <a:ext cx="8229600" cy="4925144"/>
          </a:xfrm>
        </p:spPr>
        <p:txBody>
          <a:bodyPr>
            <a:noAutofit/>
          </a:bodyPr>
          <a:lstStyle/>
          <a:p>
            <a:pPr>
              <a:buNone/>
            </a:pPr>
            <a:r>
              <a:rPr lang="ru-RU" sz="3600" dirty="0" smtClean="0"/>
              <a:t>Музыкальный театр под руководством главного мечтателя, фантазёра и сказочника </a:t>
            </a:r>
            <a:r>
              <a:rPr lang="ru-RU" sz="3600" dirty="0" smtClean="0">
                <a:hlinkClick r:id="rId2"/>
              </a:rPr>
              <a:t>Геннадия Чихачёва</a:t>
            </a:r>
            <a:r>
              <a:rPr lang="ru-RU" sz="3600" dirty="0" smtClean="0"/>
              <a:t>, созданный им в 1987 г. Театр-студия сразу обратил на себя внимание  наивными, добрыми сказками, написанными самим Чихачёвым: «Злой умысел Бабы-Яги», «Козни Кощея Бессмертного»…</a:t>
            </a:r>
            <a:endParaRPr lang="ru-RU"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1" algn="ctr" rtl="0">
              <a:spcBef>
                <a:spcPct val="0"/>
              </a:spcBef>
            </a:pPr>
            <a:r>
              <a:rPr lang="ru-RU" sz="5600" i="1" dirty="0" smtClean="0">
                <a:solidFill>
                  <a:schemeClr val="tx1"/>
                </a:solidFill>
                <a:latin typeface="Times New Roman" pitchFamily="18" charset="0"/>
                <a:ea typeface="Calibri" pitchFamily="34" charset="0"/>
                <a:cs typeface="Times New Roman" pitchFamily="18" charset="0"/>
              </a:rPr>
              <a:t>Волк и семеро козлят</a:t>
            </a:r>
            <a:r>
              <a:rPr lang="ru-RU" sz="300" dirty="0" smtClean="0">
                <a:latin typeface="Arial" charset="0"/>
                <a:ea typeface="Calibri" pitchFamily="34" charset="0"/>
                <a:cs typeface="Arial" charset="0"/>
              </a:rPr>
              <a:t/>
            </a:r>
            <a:br>
              <a:rPr lang="ru-RU" sz="300" dirty="0" smtClean="0">
                <a:latin typeface="Arial" charset="0"/>
                <a:ea typeface="Calibri" pitchFamily="34" charset="0"/>
                <a:cs typeface="Arial" charset="0"/>
              </a:rPr>
            </a:br>
            <a:endParaRPr lang="ru-RU" dirty="0"/>
          </a:p>
        </p:txBody>
      </p:sp>
      <p:sp>
        <p:nvSpPr>
          <p:cNvPr id="3" name="Содержимое 2"/>
          <p:cNvSpPr>
            <a:spLocks noGrp="1"/>
          </p:cNvSpPr>
          <p:nvPr>
            <p:ph idx="1"/>
          </p:nvPr>
        </p:nvSpPr>
        <p:spPr/>
        <p:txBody>
          <a:bodyPr/>
          <a:lstStyle/>
          <a:p>
            <a:pPr lvl="1">
              <a:buNone/>
            </a:pPr>
            <a:endParaRPr lang="ru-RU" sz="300" dirty="0" smtClean="0">
              <a:latin typeface="Arial" charset="0"/>
              <a:ea typeface="Calibri" pitchFamily="34" charset="0"/>
              <a:cs typeface="Arial" charset="0"/>
            </a:endParaRPr>
          </a:p>
          <a:p>
            <a:endParaRPr lang="ru-RU" dirty="0"/>
          </a:p>
        </p:txBody>
      </p:sp>
      <p:pic>
        <p:nvPicPr>
          <p:cNvPr id="4" name="Рисунок 131" descr="spec27_09"/>
          <p:cNvPicPr>
            <a:picLocks noChangeAspect="1" noChangeArrowheads="1"/>
          </p:cNvPicPr>
          <p:nvPr/>
        </p:nvPicPr>
        <p:blipFill>
          <a:blip r:embed="rId2" cstate="print"/>
          <a:srcRect/>
          <a:stretch>
            <a:fillRect/>
          </a:stretch>
        </p:blipFill>
        <p:spPr bwMode="auto">
          <a:xfrm>
            <a:off x="1619672" y="1556792"/>
            <a:ext cx="5688632"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Название сказок</a:t>
            </a:r>
            <a:endParaRPr lang="ru-RU" dirty="0"/>
          </a:p>
        </p:txBody>
      </p:sp>
      <p:sp>
        <p:nvSpPr>
          <p:cNvPr id="3" name="Содержимое 2"/>
          <p:cNvSpPr>
            <a:spLocks noGrp="1"/>
          </p:cNvSpPr>
          <p:nvPr>
            <p:ph idx="1"/>
          </p:nvPr>
        </p:nvSpPr>
        <p:spPr/>
        <p:txBody>
          <a:bodyPr/>
          <a:lstStyle/>
          <a:p>
            <a:pPr lvl="0"/>
            <a:r>
              <a:rPr lang="ru-RU" sz="3600" dirty="0" smtClean="0"/>
              <a:t>спектакль «Теремок«, спектакль» Колобок»</a:t>
            </a:r>
            <a:r>
              <a:rPr lang="ru-RU" sz="3600" dirty="0"/>
              <a:t>,</a:t>
            </a:r>
            <a:r>
              <a:rPr lang="ru-RU" sz="3600" dirty="0" smtClean="0"/>
              <a:t>спектакль «Волк и семеро козлят».спектакль»Три медведя» спектакль « Кот в сапогах, музыкальный спектакль «в гости к пчелкам», « Кот и мыши»спектакль»,спектакль»Девочка чумазая, спектакль» …. </a:t>
            </a:r>
          </a:p>
          <a:p>
            <a:endParaRPr lang="ru-RU" dirty="0"/>
          </a:p>
        </p:txBody>
      </p:sp>
      <p:pic>
        <p:nvPicPr>
          <p:cNvPr id="4" name="Picture 3" descr="E:\100OLYMP\P4180098.JPG"/>
          <p:cNvPicPr>
            <a:picLocks noChangeAspect="1" noChangeArrowheads="1"/>
          </p:cNvPicPr>
          <p:nvPr/>
        </p:nvPicPr>
        <p:blipFill>
          <a:blip r:embed="rId2" cstate="print"/>
          <a:srcRect l="20593" t="20655" b="7051"/>
          <a:stretch>
            <a:fillRect/>
          </a:stretch>
        </p:blipFill>
        <p:spPr bwMode="auto">
          <a:xfrm rot="-5400000">
            <a:off x="-16969" y="16969"/>
            <a:ext cx="1581605" cy="1547667"/>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smtClean="0"/>
              <a:t>Приобщение детей дошкольного возраста  к театральной деятельности</a:t>
            </a:r>
            <a:endParaRPr lang="ru-RU" sz="3600" b="1" dirty="0"/>
          </a:p>
        </p:txBody>
      </p:sp>
      <p:sp>
        <p:nvSpPr>
          <p:cNvPr id="3" name="Содержимое 2"/>
          <p:cNvSpPr>
            <a:spLocks noGrp="1"/>
          </p:cNvSpPr>
          <p:nvPr>
            <p:ph idx="1"/>
          </p:nvPr>
        </p:nvSpPr>
        <p:spPr/>
        <p:txBody>
          <a:bodyPr>
            <a:normAutofit fontScale="92500" lnSpcReduction="10000"/>
          </a:bodyPr>
          <a:lstStyle/>
          <a:p>
            <a:r>
              <a:rPr lang="ru-RU" dirty="0" smtClean="0"/>
              <a:t>Приобщение детей дошкольного возраста к театральной деятельности</a:t>
            </a:r>
          </a:p>
          <a:p>
            <a:r>
              <a:rPr lang="ru-RU" dirty="0" smtClean="0"/>
              <a:t>Дети дошкольного возраста обладают большими потенциальными возможностями для восприятия, понимания и эмоциональной отзывчивости на произведения искусства (Н.А.Ветлугина, </a:t>
            </a:r>
            <a:r>
              <a:rPr lang="ru-RU" dirty="0" err="1" smtClean="0"/>
              <a:t>Л.С.Выготский</a:t>
            </a:r>
            <a:r>
              <a:rPr lang="ru-RU" dirty="0" smtClean="0"/>
              <a:t>, А.В.Запорожец, Т.С.Комарова и др.), которые заставляют волноваться, сопереживать персонажам  и событиям. </a:t>
            </a:r>
          </a:p>
          <a:p>
            <a:endParaRPr lang="ru-RU" dirty="0"/>
          </a:p>
        </p:txBody>
      </p:sp>
      <p:sp>
        <p:nvSpPr>
          <p:cNvPr id="7" name="Содержимое 6"/>
          <p:cNvSpPr>
            <a:spLocks noGrp="1"/>
          </p:cNvSpPr>
          <p:nvPr>
            <p:ph idx="1"/>
          </p:nvPr>
        </p:nvSpPr>
        <p:spPr>
          <a:xfrm>
            <a:off x="395536" y="1556792"/>
            <a:ext cx="8229600" cy="4525963"/>
          </a:xfrm>
        </p:spPr>
        <p:txBody>
          <a:bodyPr/>
          <a:lstStyle/>
          <a:p>
            <a:pPr>
              <a:buNone/>
            </a:pPr>
            <a:endParaRPr lang="ru-RU" dirty="0" smtClean="0"/>
          </a:p>
          <a:p>
            <a:pPr>
              <a:buNone/>
            </a:pP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
            <a:ext cx="7772400" cy="980727"/>
          </a:xfrm>
        </p:spPr>
        <p:txBody>
          <a:bodyPr/>
          <a:lstStyle/>
          <a:p>
            <a:r>
              <a:rPr lang="ru-RU" dirty="0" smtClean="0"/>
              <a:t>«Заколдованный лес»</a:t>
            </a:r>
            <a:endParaRPr lang="ru-RU" dirty="0"/>
          </a:p>
        </p:txBody>
      </p:sp>
      <p:sp>
        <p:nvSpPr>
          <p:cNvPr id="3" name="Подзаголовок 2"/>
          <p:cNvSpPr>
            <a:spLocks noGrp="1"/>
          </p:cNvSpPr>
          <p:nvPr>
            <p:ph type="subTitle" idx="1"/>
          </p:nvPr>
        </p:nvSpPr>
        <p:spPr/>
        <p:txBody>
          <a:bodyPr/>
          <a:lstStyle/>
          <a:p>
            <a:endParaRPr lang="ru-RU"/>
          </a:p>
        </p:txBody>
      </p:sp>
      <p:pic>
        <p:nvPicPr>
          <p:cNvPr id="21506" name="Picture 2" descr="E:\ф5\Фото0482.jpg"/>
          <p:cNvPicPr>
            <a:picLocks noChangeAspect="1" noChangeArrowheads="1"/>
          </p:cNvPicPr>
          <p:nvPr/>
        </p:nvPicPr>
        <p:blipFill>
          <a:blip r:embed="rId2" cstate="print">
            <a:lum bright="-20000"/>
          </a:blip>
          <a:srcRect/>
          <a:stretch>
            <a:fillRect/>
          </a:stretch>
        </p:blipFill>
        <p:spPr bwMode="auto">
          <a:xfrm rot="-5400000">
            <a:off x="4981737" y="3019264"/>
            <a:ext cx="3356991" cy="4320479"/>
          </a:xfrm>
          <a:prstGeom prst="rect">
            <a:avLst/>
          </a:prstGeom>
          <a:noFill/>
        </p:spPr>
      </p:pic>
      <p:pic>
        <p:nvPicPr>
          <p:cNvPr id="21507" name="Picture 3" descr="E:\ф5\Фото0480.jpg"/>
          <p:cNvPicPr>
            <a:picLocks noChangeAspect="1" noChangeArrowheads="1"/>
          </p:cNvPicPr>
          <p:nvPr/>
        </p:nvPicPr>
        <p:blipFill>
          <a:blip r:embed="rId3" cstate="print">
            <a:lum bright="-20000"/>
          </a:blip>
          <a:srcRect/>
          <a:stretch>
            <a:fillRect/>
          </a:stretch>
        </p:blipFill>
        <p:spPr bwMode="auto">
          <a:xfrm rot="-5400000">
            <a:off x="5400092" y="8618"/>
            <a:ext cx="2448274" cy="4392489"/>
          </a:xfrm>
          <a:prstGeom prst="rect">
            <a:avLst/>
          </a:prstGeom>
          <a:noFill/>
        </p:spPr>
      </p:pic>
      <p:pic>
        <p:nvPicPr>
          <p:cNvPr id="21508" name="Picture 4" descr="E:\ф5\Фото0479.jpg"/>
          <p:cNvPicPr>
            <a:picLocks noChangeAspect="1" noChangeArrowheads="1"/>
          </p:cNvPicPr>
          <p:nvPr/>
        </p:nvPicPr>
        <p:blipFill>
          <a:blip r:embed="rId4" cstate="print">
            <a:lum bright="-10000" contrast="30000"/>
          </a:blip>
          <a:srcRect/>
          <a:stretch>
            <a:fillRect/>
          </a:stretch>
        </p:blipFill>
        <p:spPr bwMode="auto">
          <a:xfrm rot="-5400000">
            <a:off x="882939" y="3446181"/>
            <a:ext cx="2924417" cy="3899222"/>
          </a:xfrm>
          <a:prstGeom prst="rect">
            <a:avLst/>
          </a:prstGeom>
          <a:noFill/>
        </p:spPr>
      </p:pic>
      <p:pic>
        <p:nvPicPr>
          <p:cNvPr id="8" name="Рисунок 1" descr="http://teatr-skazka.ru/img/les.jpg"/>
          <p:cNvPicPr>
            <a:picLocks noChangeAspect="1" noChangeArrowheads="1"/>
          </p:cNvPicPr>
          <p:nvPr/>
        </p:nvPicPr>
        <p:blipFill>
          <a:blip r:embed="rId5" cstate="print"/>
          <a:srcRect/>
          <a:stretch>
            <a:fillRect/>
          </a:stretch>
        </p:blipFill>
        <p:spPr bwMode="auto">
          <a:xfrm>
            <a:off x="395536" y="980728"/>
            <a:ext cx="4193034" cy="3456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Виды театрального искусства</a:t>
            </a: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sz="3800" dirty="0" smtClean="0"/>
              <a:t>При знакомстве с разными видами театрального искусства, можно попробовать поставить хорошо знакомую сказку («Репка», «Теремок») в жанре кукольного, драматического, музыкального (опера, балет, оперетта) спектаклей. Знакомиться с устройством театра также лучше, совершив экскурсию в «закулисный» театр, где можно походить по настоящей сцене, посидеть в гримерной, померить костюмы, сфотографироваться в них, послушать рассказы работников театра. </a:t>
            </a:r>
          </a:p>
          <a:p>
            <a:pPr>
              <a:buNone/>
            </a:pPr>
            <a:r>
              <a:rPr lang="ru-RU" sz="3800" dirty="0" smtClean="0"/>
              <a:t> </a:t>
            </a:r>
          </a:p>
          <a:p>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1026" name="Picture 2" descr="C:\Documents and Settings\Пользователь\Мои документы\Фото\Фото2808.jpg"/>
          <p:cNvPicPr>
            <a:picLocks noChangeAspect="1" noChangeArrowheads="1"/>
          </p:cNvPicPr>
          <p:nvPr/>
        </p:nvPicPr>
        <p:blipFill>
          <a:blip r:embed="rId2" cstate="print">
            <a:lum contrast="40000"/>
          </a:blip>
          <a:srcRect t="13992" r="2207"/>
          <a:stretch>
            <a:fillRect/>
          </a:stretch>
        </p:blipFill>
        <p:spPr bwMode="auto">
          <a:xfrm rot="-5400000">
            <a:off x="1143000" y="-1143000"/>
            <a:ext cx="6858000" cy="9144000"/>
          </a:xfrm>
          <a:prstGeom prst="bevel">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20482" name="Picture 2" descr="E:\ф3\Фото0674.jpg"/>
          <p:cNvPicPr>
            <a:picLocks noChangeAspect="1" noChangeArrowheads="1"/>
          </p:cNvPicPr>
          <p:nvPr/>
        </p:nvPicPr>
        <p:blipFill>
          <a:blip r:embed="rId2" cstate="print">
            <a:lum bright="-30000" contrast="40000"/>
          </a:blip>
          <a:srcRect l="39752" t="21163" r="46884" b="69296"/>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2050" name="Picture 2" descr="C:\Documents and Settings\Пользователь\Мои документы\Фото\Фото2809.jpg"/>
          <p:cNvPicPr>
            <a:picLocks noChangeAspect="1" noChangeArrowheads="1"/>
          </p:cNvPicPr>
          <p:nvPr/>
        </p:nvPicPr>
        <p:blipFill>
          <a:blip r:embed="rId2" cstate="print">
            <a:lum contrast="40000"/>
          </a:blip>
          <a:srcRect l="1299" t="27918"/>
          <a:stretch>
            <a:fillRect/>
          </a:stretch>
        </p:blipFill>
        <p:spPr bwMode="auto">
          <a:xfrm rot="-5400000">
            <a:off x="1143002" y="-1143002"/>
            <a:ext cx="6857999" cy="9144004"/>
          </a:xfrm>
          <a:prstGeom prst="bevel">
            <a:avLst/>
          </a:prstGeom>
          <a:noFill/>
        </p:spPr>
      </p:pic>
      <p:pic>
        <p:nvPicPr>
          <p:cNvPr id="5" name="Picture 5" descr="C:\Documents and Settings\Пользователь\Рабочий стол\Фото\Фото2881.jpg"/>
          <p:cNvPicPr>
            <a:picLocks noChangeAspect="1" noChangeArrowheads="1"/>
          </p:cNvPicPr>
          <p:nvPr/>
        </p:nvPicPr>
        <p:blipFill>
          <a:blip r:embed="rId3" cstate="print"/>
          <a:srcRect/>
          <a:stretch>
            <a:fillRect/>
          </a:stretch>
        </p:blipFill>
        <p:spPr bwMode="auto">
          <a:xfrm>
            <a:off x="539552" y="0"/>
            <a:ext cx="1872208" cy="3370759"/>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normAutofit fontScale="90000"/>
          </a:bodyPr>
          <a:lstStyle/>
          <a:p>
            <a:r>
              <a:rPr lang="ru-RU" dirty="0" smtClean="0"/>
              <a:t>«Сказка про принцессу» </a:t>
            </a:r>
            <a:endParaRPr lang="ru-RU" dirty="0"/>
          </a:p>
        </p:txBody>
      </p:sp>
      <p:sp>
        <p:nvSpPr>
          <p:cNvPr id="3" name="Содержимое 2"/>
          <p:cNvSpPr>
            <a:spLocks noGrp="1"/>
          </p:cNvSpPr>
          <p:nvPr>
            <p:ph idx="1"/>
          </p:nvPr>
        </p:nvSpPr>
        <p:spPr/>
        <p:txBody>
          <a:bodyPr/>
          <a:lstStyle/>
          <a:p>
            <a:endParaRPr lang="ru-RU" dirty="0"/>
          </a:p>
        </p:txBody>
      </p:sp>
      <p:pic>
        <p:nvPicPr>
          <p:cNvPr id="3074" name="Picture 2" descr="C:\Documents and Settings\Пользователь\Мои документы\Фото\Фото2821.jpg"/>
          <p:cNvPicPr>
            <a:picLocks noChangeAspect="1" noChangeArrowheads="1"/>
          </p:cNvPicPr>
          <p:nvPr/>
        </p:nvPicPr>
        <p:blipFill>
          <a:blip r:embed="rId2" cstate="print">
            <a:lum bright="-20000" contrast="30000"/>
          </a:blip>
          <a:srcRect l="14518" t="13477" r="53115"/>
          <a:stretch>
            <a:fillRect/>
          </a:stretch>
        </p:blipFill>
        <p:spPr bwMode="auto">
          <a:xfrm>
            <a:off x="5004048" y="620688"/>
            <a:ext cx="4139952" cy="6237312"/>
          </a:xfrm>
          <a:prstGeom prst="rect">
            <a:avLst/>
          </a:prstGeom>
          <a:noFill/>
        </p:spPr>
      </p:pic>
      <p:pic>
        <p:nvPicPr>
          <p:cNvPr id="3075" name="Picture 3" descr="C:\Documents and Settings\Пользователь\Мои документы\Фото\Фото2822.jpg"/>
          <p:cNvPicPr>
            <a:picLocks noChangeAspect="1" noChangeArrowheads="1"/>
          </p:cNvPicPr>
          <p:nvPr/>
        </p:nvPicPr>
        <p:blipFill>
          <a:blip r:embed="rId3" cstate="print">
            <a:lum bright="-20000" contrast="30000"/>
          </a:blip>
          <a:srcRect/>
          <a:stretch>
            <a:fillRect/>
          </a:stretch>
        </p:blipFill>
        <p:spPr bwMode="auto">
          <a:xfrm rot="-5400000">
            <a:off x="-647998" y="1205954"/>
            <a:ext cx="6300044" cy="5004048"/>
          </a:xfrm>
          <a:prstGeom prst="rect">
            <a:avLst/>
          </a:prstGeom>
          <a:noFill/>
        </p:spPr>
      </p:pic>
      <p:pic>
        <p:nvPicPr>
          <p:cNvPr id="3076" name="Picture 4" descr="C:\Documents and Settings\Пользователь\Рабочий стол\Фото\Фото2881.jpg"/>
          <p:cNvPicPr>
            <a:picLocks noChangeAspect="1" noChangeArrowheads="1"/>
          </p:cNvPicPr>
          <p:nvPr/>
        </p:nvPicPr>
        <p:blipFill>
          <a:blip r:embed="rId4" cstate="print"/>
          <a:srcRect/>
          <a:stretch>
            <a:fillRect/>
          </a:stretch>
        </p:blipFill>
        <p:spPr bwMode="auto">
          <a:xfrm>
            <a:off x="2123728" y="692696"/>
            <a:ext cx="2304256" cy="2088232"/>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dirty="0" smtClean="0"/>
              <a:t>« Золушка»</a:t>
            </a:r>
            <a:endParaRPr lang="ru-RU" dirty="0"/>
          </a:p>
        </p:txBody>
      </p:sp>
      <p:sp>
        <p:nvSpPr>
          <p:cNvPr id="3" name="Содержимое 2"/>
          <p:cNvSpPr>
            <a:spLocks noGrp="1"/>
          </p:cNvSpPr>
          <p:nvPr>
            <p:ph idx="1"/>
          </p:nvPr>
        </p:nvSpPr>
        <p:spPr/>
        <p:txBody>
          <a:bodyPr/>
          <a:lstStyle/>
          <a:p>
            <a:endParaRPr lang="ru-RU"/>
          </a:p>
        </p:txBody>
      </p:sp>
      <p:pic>
        <p:nvPicPr>
          <p:cNvPr id="12290" name="Picture 2" descr="C:\Documents and Settings\Пользователь\Рабочий стол\Фото\Фото2856.jpg"/>
          <p:cNvPicPr>
            <a:picLocks noChangeAspect="1" noChangeArrowheads="1"/>
          </p:cNvPicPr>
          <p:nvPr/>
        </p:nvPicPr>
        <p:blipFill>
          <a:blip r:embed="rId2" cstate="print">
            <a:lum bright="-20000" contrast="20000"/>
          </a:blip>
          <a:srcRect l="11643" t="8583" r="4553" b="24800"/>
          <a:stretch>
            <a:fillRect/>
          </a:stretch>
        </p:blipFill>
        <p:spPr bwMode="auto">
          <a:xfrm rot="-5400000">
            <a:off x="1075556" y="-166836"/>
            <a:ext cx="5949280" cy="8100392"/>
          </a:xfrm>
          <a:prstGeom prst="rect">
            <a:avLst/>
          </a:prstGeom>
          <a:noFill/>
        </p:spPr>
      </p:pic>
      <p:pic>
        <p:nvPicPr>
          <p:cNvPr id="12291" name="Picture 3" descr="C:\Documents and Settings\Пользователь\Рабочий стол\Фото\Фото2857.jpg"/>
          <p:cNvPicPr>
            <a:picLocks noChangeAspect="1" noChangeArrowheads="1"/>
          </p:cNvPicPr>
          <p:nvPr/>
        </p:nvPicPr>
        <p:blipFill>
          <a:blip r:embed="rId3" cstate="print">
            <a:lum bright="-20000" contrast="20000"/>
          </a:blip>
          <a:srcRect l="9223" t="19876" r="7262" b="19011"/>
          <a:stretch>
            <a:fillRect/>
          </a:stretch>
        </p:blipFill>
        <p:spPr bwMode="auto">
          <a:xfrm rot="-5400000">
            <a:off x="3991372" y="1705371"/>
            <a:ext cx="5877272" cy="4427985"/>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t>« фея цветов»</a:t>
            </a:r>
            <a:endParaRPr lang="ru-RU" dirty="0"/>
          </a:p>
        </p:txBody>
      </p:sp>
      <p:sp>
        <p:nvSpPr>
          <p:cNvPr id="3" name="Содержимое 2"/>
          <p:cNvSpPr>
            <a:spLocks noGrp="1"/>
          </p:cNvSpPr>
          <p:nvPr>
            <p:ph idx="1"/>
          </p:nvPr>
        </p:nvSpPr>
        <p:spPr/>
        <p:txBody>
          <a:bodyPr/>
          <a:lstStyle/>
          <a:p>
            <a:endParaRPr lang="ru-RU"/>
          </a:p>
        </p:txBody>
      </p:sp>
      <p:pic>
        <p:nvPicPr>
          <p:cNvPr id="4" name="Picture 4" descr="C:\Documents and Settings\Пользователь\Рабочий стол\Фото\Фото2858.jpg"/>
          <p:cNvPicPr>
            <a:picLocks noChangeAspect="1" noChangeArrowheads="1"/>
          </p:cNvPicPr>
          <p:nvPr/>
        </p:nvPicPr>
        <p:blipFill>
          <a:blip r:embed="rId2" cstate="print">
            <a:lum bright="-20000" contrast="30000"/>
          </a:blip>
          <a:srcRect t="20075" r="21859" b="4716"/>
          <a:stretch>
            <a:fillRect/>
          </a:stretch>
        </p:blipFill>
        <p:spPr bwMode="auto">
          <a:xfrm rot="-5400000">
            <a:off x="1115616" y="-350912"/>
            <a:ext cx="6912768" cy="91440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fontScale="90000"/>
          </a:bodyPr>
          <a:lstStyle/>
          <a:p>
            <a:r>
              <a:rPr lang="ru-RU" dirty="0" smtClean="0"/>
              <a:t>«Сказка про жирафа и собачку»</a:t>
            </a:r>
            <a:endParaRPr lang="ru-RU" dirty="0"/>
          </a:p>
        </p:txBody>
      </p:sp>
      <p:sp>
        <p:nvSpPr>
          <p:cNvPr id="3" name="Содержимое 2"/>
          <p:cNvSpPr>
            <a:spLocks noGrp="1"/>
          </p:cNvSpPr>
          <p:nvPr>
            <p:ph idx="1"/>
          </p:nvPr>
        </p:nvSpPr>
        <p:spPr/>
        <p:txBody>
          <a:bodyPr/>
          <a:lstStyle/>
          <a:p>
            <a:endParaRPr lang="ru-RU"/>
          </a:p>
        </p:txBody>
      </p:sp>
      <p:pic>
        <p:nvPicPr>
          <p:cNvPr id="4098" name="Picture 2" descr="C:\Documents and Settings\Пользователь\Мои документы\Фото\Фото2824.jpg"/>
          <p:cNvPicPr>
            <a:picLocks noChangeAspect="1" noChangeArrowheads="1"/>
          </p:cNvPicPr>
          <p:nvPr/>
        </p:nvPicPr>
        <p:blipFill>
          <a:blip r:embed="rId2" cstate="print">
            <a:lum bright="-30000"/>
          </a:blip>
          <a:srcRect l="21650" t="29877" r="16355"/>
          <a:stretch>
            <a:fillRect/>
          </a:stretch>
        </p:blipFill>
        <p:spPr bwMode="auto">
          <a:xfrm>
            <a:off x="0" y="836712"/>
            <a:ext cx="9144000" cy="6889576"/>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 сказка о рыбаке и рыбке»</a:t>
            </a:r>
            <a:endParaRPr lang="ru-RU" dirty="0"/>
          </a:p>
        </p:txBody>
      </p:sp>
      <p:sp>
        <p:nvSpPr>
          <p:cNvPr id="3" name="Содержимое 2"/>
          <p:cNvSpPr>
            <a:spLocks noGrp="1"/>
          </p:cNvSpPr>
          <p:nvPr>
            <p:ph idx="1"/>
          </p:nvPr>
        </p:nvSpPr>
        <p:spPr/>
        <p:txBody>
          <a:bodyPr/>
          <a:lstStyle/>
          <a:p>
            <a:endParaRPr lang="ru-RU"/>
          </a:p>
        </p:txBody>
      </p:sp>
      <p:pic>
        <p:nvPicPr>
          <p:cNvPr id="5122" name="Picture 2" descr="C:\Documents and Settings\Пользователь\Мои документы\Фото\Фото2835.jpg"/>
          <p:cNvPicPr>
            <a:picLocks noChangeAspect="1" noChangeArrowheads="1"/>
          </p:cNvPicPr>
          <p:nvPr/>
        </p:nvPicPr>
        <p:blipFill>
          <a:blip r:embed="rId2" cstate="print"/>
          <a:srcRect l="15744" t="16949" r="37023" b="38465"/>
          <a:stretch>
            <a:fillRect/>
          </a:stretch>
        </p:blipFill>
        <p:spPr bwMode="auto">
          <a:xfrm>
            <a:off x="4427984" y="1124744"/>
            <a:ext cx="4392488" cy="5328592"/>
          </a:xfrm>
          <a:prstGeom prst="rect">
            <a:avLst/>
          </a:prstGeom>
          <a:noFill/>
        </p:spPr>
      </p:pic>
      <p:pic>
        <p:nvPicPr>
          <p:cNvPr id="5124" name="Picture 4" descr="C:\Documents and Settings\Пользователь\Мои документы\Фото\Фото2821.jpg"/>
          <p:cNvPicPr>
            <a:picLocks noChangeAspect="1" noChangeArrowheads="1"/>
          </p:cNvPicPr>
          <p:nvPr/>
        </p:nvPicPr>
        <p:blipFill>
          <a:blip r:embed="rId3" cstate="print">
            <a:lum bright="-20000"/>
          </a:blip>
          <a:srcRect l="12855" t="14181"/>
          <a:stretch>
            <a:fillRect/>
          </a:stretch>
        </p:blipFill>
        <p:spPr bwMode="auto">
          <a:xfrm>
            <a:off x="323528" y="1124744"/>
            <a:ext cx="3960440" cy="5733256"/>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t>« Машенька и медведь»</a:t>
            </a:r>
            <a:endParaRPr lang="ru-RU" dirty="0"/>
          </a:p>
        </p:txBody>
      </p:sp>
      <p:sp>
        <p:nvSpPr>
          <p:cNvPr id="5" name="Содержимое 4"/>
          <p:cNvSpPr>
            <a:spLocks noGrp="1"/>
          </p:cNvSpPr>
          <p:nvPr>
            <p:ph idx="1"/>
          </p:nvPr>
        </p:nvSpPr>
        <p:spPr/>
        <p:txBody>
          <a:bodyPr/>
          <a:lstStyle/>
          <a:p>
            <a:endParaRPr lang="ru-RU"/>
          </a:p>
        </p:txBody>
      </p:sp>
      <p:pic>
        <p:nvPicPr>
          <p:cNvPr id="7170" name="Picture 2" descr="C:\Documents and Settings\Пользователь\Мои документы\Фото\Фото2829.jpg"/>
          <p:cNvPicPr>
            <a:picLocks noChangeAspect="1" noChangeArrowheads="1"/>
          </p:cNvPicPr>
          <p:nvPr/>
        </p:nvPicPr>
        <p:blipFill>
          <a:blip r:embed="rId2" cstate="print"/>
          <a:srcRect l="25323" t="6927" r="13646"/>
          <a:stretch>
            <a:fillRect/>
          </a:stretch>
        </p:blipFill>
        <p:spPr bwMode="auto">
          <a:xfrm>
            <a:off x="3059832" y="1124744"/>
            <a:ext cx="2952328" cy="5733256"/>
          </a:xfrm>
          <a:prstGeom prst="rect">
            <a:avLst/>
          </a:prstGeom>
          <a:noFill/>
        </p:spPr>
      </p:pic>
      <p:pic>
        <p:nvPicPr>
          <p:cNvPr id="7171" name="Picture 3" descr="C:\Documents and Settings\Пользователь\Мои документы\Фото\Фото2830.jpg"/>
          <p:cNvPicPr>
            <a:picLocks noChangeAspect="1" noChangeArrowheads="1"/>
          </p:cNvPicPr>
          <p:nvPr/>
        </p:nvPicPr>
        <p:blipFill>
          <a:blip r:embed="rId3" cstate="print"/>
          <a:srcRect t="19195" r="6024" b="13633"/>
          <a:stretch>
            <a:fillRect/>
          </a:stretch>
        </p:blipFill>
        <p:spPr bwMode="auto">
          <a:xfrm rot="-5400000">
            <a:off x="4805772" y="2187116"/>
            <a:ext cx="5400600" cy="3275856"/>
          </a:xfrm>
          <a:prstGeom prst="rect">
            <a:avLst/>
          </a:prstGeom>
          <a:noFill/>
        </p:spPr>
      </p:pic>
      <p:pic>
        <p:nvPicPr>
          <p:cNvPr id="7172" name="Picture 4" descr="C:\Documents and Settings\Пользователь\Мои документы\Фото\Фото2828.jpg"/>
          <p:cNvPicPr>
            <a:picLocks noChangeAspect="1" noChangeArrowheads="1"/>
          </p:cNvPicPr>
          <p:nvPr/>
        </p:nvPicPr>
        <p:blipFill>
          <a:blip r:embed="rId4" cstate="print"/>
          <a:srcRect l="35437" t="1154"/>
          <a:stretch>
            <a:fillRect/>
          </a:stretch>
        </p:blipFill>
        <p:spPr bwMode="auto">
          <a:xfrm>
            <a:off x="683568" y="1124744"/>
            <a:ext cx="2361456" cy="5733256"/>
          </a:xfrm>
          <a:prstGeom prst="rect">
            <a:avLst/>
          </a:prstGeom>
          <a:noFill/>
        </p:spPr>
      </p:pic>
      <p:pic>
        <p:nvPicPr>
          <p:cNvPr id="7173" name="Picture 5" descr="C:\Documents and Settings\Пользователь\Мои документы\Фото\Фото2827.jpg"/>
          <p:cNvPicPr>
            <a:picLocks noChangeAspect="1" noChangeArrowheads="1"/>
          </p:cNvPicPr>
          <p:nvPr/>
        </p:nvPicPr>
        <p:blipFill>
          <a:blip r:embed="rId5" cstate="print"/>
          <a:srcRect/>
          <a:stretch>
            <a:fillRect/>
          </a:stretch>
        </p:blipFill>
        <p:spPr bwMode="auto">
          <a:xfrm>
            <a:off x="4788024" y="1196752"/>
            <a:ext cx="2088232" cy="291212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8194" name="Picture 2" descr="C:\Documents and Settings\Пользователь\Мои документы\Фото\Фото2826.jpg"/>
          <p:cNvPicPr>
            <a:picLocks noChangeAspect="1" noChangeArrowheads="1"/>
          </p:cNvPicPr>
          <p:nvPr/>
        </p:nvPicPr>
        <p:blipFill>
          <a:blip r:embed="rId2" cstate="print">
            <a:lum bright="-20000" contrast="20000"/>
          </a:blip>
          <a:srcRect l="6383" t="2605" r="4255"/>
          <a:stretch>
            <a:fillRect/>
          </a:stretch>
        </p:blipFill>
        <p:spPr bwMode="auto">
          <a:xfrm>
            <a:off x="539552" y="0"/>
            <a:ext cx="7992888" cy="68580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Сказка» Теремок»</a:t>
            </a:r>
            <a:endParaRPr lang="ru-RU" dirty="0"/>
          </a:p>
        </p:txBody>
      </p:sp>
      <p:pic>
        <p:nvPicPr>
          <p:cNvPr id="4" name="Picture 2" descr="C:\Documents and Settings\Пользователь\Мои документы\ФГТ\Фото\Фото3094.jpg"/>
          <p:cNvPicPr>
            <a:picLocks noChangeAspect="1" noChangeArrowheads="1"/>
          </p:cNvPicPr>
          <p:nvPr/>
        </p:nvPicPr>
        <p:blipFill>
          <a:blip r:embed="rId2" cstate="print">
            <a:lum contrast="30000"/>
          </a:blip>
          <a:srcRect/>
          <a:stretch>
            <a:fillRect/>
          </a:stretch>
        </p:blipFill>
        <p:spPr bwMode="auto">
          <a:xfrm>
            <a:off x="0" y="548680"/>
            <a:ext cx="2448272" cy="2520280"/>
          </a:xfrm>
          <a:prstGeom prst="cloud">
            <a:avLst/>
          </a:prstGeom>
          <a:noFill/>
        </p:spPr>
      </p:pic>
      <p:pic>
        <p:nvPicPr>
          <p:cNvPr id="5" name="Содержимое 3" descr="Фото2010"/>
          <p:cNvPicPr>
            <a:picLocks/>
          </p:cNvPicPr>
          <p:nvPr/>
        </p:nvPicPr>
        <p:blipFill>
          <a:blip r:embed="rId3" cstate="print">
            <a:lum bright="-30000"/>
          </a:blip>
          <a:srcRect/>
          <a:stretch>
            <a:fillRect/>
          </a:stretch>
        </p:blipFill>
        <p:spPr bwMode="auto">
          <a:xfrm>
            <a:off x="2123728" y="1340768"/>
            <a:ext cx="4716016" cy="5517233"/>
          </a:xfrm>
          <a:prstGeom prst="trapezoid">
            <a:avLst/>
          </a:prstGeom>
          <a:noFill/>
          <a:ln w="9525">
            <a:noFill/>
            <a:miter lim="800000"/>
            <a:headEnd/>
            <a:tailEnd/>
          </a:ln>
        </p:spPr>
      </p:pic>
      <p:pic>
        <p:nvPicPr>
          <p:cNvPr id="6" name="Picture 2" descr="E:\100OLYMP\P4180096.JPG"/>
          <p:cNvPicPr>
            <a:picLocks noGrp="1" noChangeAspect="1" noChangeArrowheads="1"/>
          </p:cNvPicPr>
          <p:nvPr>
            <p:ph idx="1"/>
          </p:nvPr>
        </p:nvPicPr>
        <p:blipFill>
          <a:blip r:embed="rId4" cstate="print"/>
          <a:srcRect l="35227" t="36310" r="16481" b="14513"/>
          <a:stretch>
            <a:fillRect/>
          </a:stretch>
        </p:blipFill>
        <p:spPr bwMode="auto">
          <a:xfrm rot="-5400000">
            <a:off x="6083286" y="585057"/>
            <a:ext cx="3025083" cy="3096345"/>
          </a:xfrm>
          <a:prstGeom prst="cloud">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Курочка- Ряба»</a:t>
            </a:r>
            <a:endParaRPr lang="ru-RU" dirty="0"/>
          </a:p>
        </p:txBody>
      </p:sp>
      <p:pic>
        <p:nvPicPr>
          <p:cNvPr id="4" name="Picture 2" descr="D:\ГКП\Фото3034.jpg"/>
          <p:cNvPicPr>
            <a:picLocks noChangeAspect="1" noChangeArrowheads="1"/>
          </p:cNvPicPr>
          <p:nvPr/>
        </p:nvPicPr>
        <p:blipFill>
          <a:blip r:embed="rId2" cstate="print">
            <a:lum bright="-20000"/>
          </a:blip>
          <a:srcRect/>
          <a:stretch>
            <a:fillRect/>
          </a:stretch>
        </p:blipFill>
        <p:spPr bwMode="auto">
          <a:xfrm rot="-5400000">
            <a:off x="975910" y="1345078"/>
            <a:ext cx="4239852" cy="4824536"/>
          </a:xfrm>
          <a:prstGeom prst="rect">
            <a:avLst/>
          </a:prstGeom>
          <a:noFill/>
        </p:spPr>
      </p:pic>
      <p:pic>
        <p:nvPicPr>
          <p:cNvPr id="5" name="Picture 2" descr="D:\ГКП\Фото3036.jpg"/>
          <p:cNvPicPr>
            <a:picLocks noGrp="1" noChangeAspect="1" noChangeArrowheads="1"/>
          </p:cNvPicPr>
          <p:nvPr>
            <p:ph idx="1"/>
          </p:nvPr>
        </p:nvPicPr>
        <p:blipFill>
          <a:blip r:embed="rId3" cstate="print">
            <a:lum contrast="10000"/>
          </a:blip>
          <a:srcRect/>
          <a:stretch>
            <a:fillRect/>
          </a:stretch>
        </p:blipFill>
        <p:spPr bwMode="auto">
          <a:xfrm rot="-5400000">
            <a:off x="4887034" y="2159857"/>
            <a:ext cx="4464495" cy="311434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sp>
        <p:nvSpPr>
          <p:cNvPr id="3" name="Подзаголовок 2"/>
          <p:cNvSpPr>
            <a:spLocks noGrp="1"/>
          </p:cNvSpPr>
          <p:nvPr>
            <p:ph type="subTitle" idx="1"/>
          </p:nvPr>
        </p:nvSpPr>
        <p:spPr>
          <a:xfrm>
            <a:off x="0" y="2996952"/>
            <a:ext cx="9144000" cy="3861048"/>
          </a:xfrm>
        </p:spPr>
        <p:txBody>
          <a:bodyPr>
            <a:normAutofit/>
          </a:bodyPr>
          <a:lstStyle/>
          <a:p>
            <a:endParaRPr lang="ru-RU" dirty="0" smtClean="0"/>
          </a:p>
          <a:p>
            <a:endParaRPr lang="ru-RU" sz="16600" b="1" dirty="0" smtClean="0"/>
          </a:p>
          <a:p>
            <a:endParaRPr lang="ru-RU" sz="16600" b="1"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err="1" smtClean="0"/>
              <a:t>Заюшкина</a:t>
            </a:r>
            <a:r>
              <a:rPr lang="ru-RU" dirty="0" smtClean="0"/>
              <a:t> избушка»</a:t>
            </a:r>
            <a:endParaRPr lang="ru-RU" dirty="0"/>
          </a:p>
        </p:txBody>
      </p:sp>
      <p:pic>
        <p:nvPicPr>
          <p:cNvPr id="4" name="Picture 2" descr="D:\ГКП\Фото3036.jpg"/>
          <p:cNvPicPr>
            <a:picLocks noChangeAspect="1" noChangeArrowheads="1"/>
          </p:cNvPicPr>
          <p:nvPr/>
        </p:nvPicPr>
        <p:blipFill>
          <a:blip r:embed="rId2" cstate="print">
            <a:lum bright="-20000"/>
          </a:blip>
          <a:srcRect/>
          <a:stretch>
            <a:fillRect/>
          </a:stretch>
        </p:blipFill>
        <p:spPr bwMode="auto">
          <a:xfrm rot="-5400000">
            <a:off x="1007606" y="440666"/>
            <a:ext cx="2376264" cy="3888433"/>
          </a:xfrm>
          <a:prstGeom prst="rect">
            <a:avLst/>
          </a:prstGeom>
          <a:noFill/>
        </p:spPr>
      </p:pic>
      <p:pic>
        <p:nvPicPr>
          <p:cNvPr id="5" name="Picture 2" descr="D:\ГКП\Фото3041.jpg"/>
          <p:cNvPicPr>
            <a:picLocks noGrp="1" noChangeAspect="1" noChangeArrowheads="1"/>
          </p:cNvPicPr>
          <p:nvPr>
            <p:ph idx="1"/>
          </p:nvPr>
        </p:nvPicPr>
        <p:blipFill>
          <a:blip r:embed="rId3" cstate="print">
            <a:lum bright="-20000"/>
          </a:blip>
          <a:srcRect l="9695" t="29270" r="5452" b="-865"/>
          <a:stretch>
            <a:fillRect/>
          </a:stretch>
        </p:blipFill>
        <p:spPr bwMode="auto">
          <a:xfrm>
            <a:off x="467544" y="3617640"/>
            <a:ext cx="3672408" cy="3240360"/>
          </a:xfrm>
          <a:prstGeom prst="rect">
            <a:avLst/>
          </a:prstGeom>
          <a:noFill/>
        </p:spPr>
      </p:pic>
      <p:pic>
        <p:nvPicPr>
          <p:cNvPr id="6" name="Picture 3" descr="D:\ГКП\Фото3038.jpg"/>
          <p:cNvPicPr>
            <a:picLocks noChangeAspect="1" noChangeArrowheads="1"/>
          </p:cNvPicPr>
          <p:nvPr/>
        </p:nvPicPr>
        <p:blipFill>
          <a:blip r:embed="rId4" cstate="print">
            <a:lum bright="-10000"/>
          </a:blip>
          <a:srcRect/>
          <a:stretch>
            <a:fillRect/>
          </a:stretch>
        </p:blipFill>
        <p:spPr bwMode="auto">
          <a:xfrm>
            <a:off x="3779912" y="1124744"/>
            <a:ext cx="4752528" cy="5733256"/>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Пользователь\Мои документы\Фото\Фото2839.jpg"/>
          <p:cNvPicPr>
            <a:picLocks noGrp="1" noChangeAspect="1" noChangeArrowheads="1"/>
          </p:cNvPicPr>
          <p:nvPr>
            <p:ph idx="1"/>
          </p:nvPr>
        </p:nvPicPr>
        <p:blipFill>
          <a:blip r:embed="rId2" cstate="print"/>
          <a:srcRect l="17593" t="24786" r="17593"/>
          <a:stretch>
            <a:fillRect/>
          </a:stretch>
        </p:blipFill>
        <p:spPr bwMode="auto">
          <a:xfrm>
            <a:off x="-396552" y="1628800"/>
            <a:ext cx="3707904" cy="5229200"/>
          </a:xfrm>
          <a:prstGeom prst="verticalScroll">
            <a:avLst/>
          </a:prstGeom>
          <a:noFill/>
        </p:spPr>
      </p:pic>
      <p:pic>
        <p:nvPicPr>
          <p:cNvPr id="6146" name="Picture 2" descr="C:\Documents and Settings\Пользователь\Мои документы\Фото\Фото3130.jpg"/>
          <p:cNvPicPr>
            <a:picLocks noChangeAspect="1" noChangeArrowheads="1"/>
          </p:cNvPicPr>
          <p:nvPr/>
        </p:nvPicPr>
        <p:blipFill>
          <a:blip r:embed="rId3" cstate="print">
            <a:lum bright="-10000" contrast="20000"/>
          </a:blip>
          <a:srcRect r="11111" b="11084"/>
          <a:stretch>
            <a:fillRect/>
          </a:stretch>
        </p:blipFill>
        <p:spPr bwMode="auto">
          <a:xfrm rot="-5400000">
            <a:off x="3073524" y="1327076"/>
            <a:ext cx="5229200" cy="5832648"/>
          </a:xfrm>
          <a:prstGeom prst="plaque">
            <a:avLst/>
          </a:prstGeom>
          <a:noFill/>
        </p:spPr>
      </p:pic>
      <p:sp>
        <p:nvSpPr>
          <p:cNvPr id="6" name="Заголовок 5"/>
          <p:cNvSpPr>
            <a:spLocks noGrp="1"/>
          </p:cNvSpPr>
          <p:nvPr>
            <p:ph type="title"/>
          </p:nvPr>
        </p:nvSpPr>
        <p:spPr>
          <a:xfrm>
            <a:off x="457200" y="274638"/>
            <a:ext cx="8229600" cy="1282154"/>
          </a:xfrm>
        </p:spPr>
        <p:txBody>
          <a:bodyPr>
            <a:normAutofit fontScale="90000"/>
          </a:bodyPr>
          <a:lstStyle/>
          <a:p>
            <a:r>
              <a:rPr lang="ru-RU" dirty="0" smtClean="0"/>
              <a:t>« идет зайчик и плачет…, а мы выгоним»</a:t>
            </a:r>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dirty="0" smtClean="0"/>
              <a:t>«Три медведя»</a:t>
            </a:r>
            <a:endParaRPr lang="ru-RU" dirty="0"/>
          </a:p>
        </p:txBody>
      </p:sp>
      <p:sp>
        <p:nvSpPr>
          <p:cNvPr id="3" name="Содержимое 2"/>
          <p:cNvSpPr>
            <a:spLocks noGrp="1"/>
          </p:cNvSpPr>
          <p:nvPr>
            <p:ph idx="1"/>
          </p:nvPr>
        </p:nvSpPr>
        <p:spPr/>
        <p:txBody>
          <a:bodyPr/>
          <a:lstStyle/>
          <a:p>
            <a:endParaRPr lang="ru-RU"/>
          </a:p>
        </p:txBody>
      </p:sp>
      <p:pic>
        <p:nvPicPr>
          <p:cNvPr id="4" name="Содержимое 3" descr="E:\Фото\Фото2350.jpg"/>
          <p:cNvPicPr>
            <a:picLocks/>
          </p:cNvPicPr>
          <p:nvPr/>
        </p:nvPicPr>
        <p:blipFill>
          <a:blip r:embed="rId2" cstate="print">
            <a:lum bright="-20000"/>
          </a:blip>
          <a:srcRect/>
          <a:stretch>
            <a:fillRect/>
          </a:stretch>
        </p:blipFill>
        <p:spPr bwMode="auto">
          <a:xfrm rot="16200000">
            <a:off x="1669369" y="-616632"/>
            <a:ext cx="5805264" cy="914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err="1" smtClean="0"/>
              <a:t>Дюймовочка</a:t>
            </a:r>
            <a:r>
              <a:rPr lang="ru-RU" dirty="0" smtClean="0"/>
              <a:t>»</a:t>
            </a:r>
            <a:endParaRPr lang="ru-RU" dirty="0"/>
          </a:p>
        </p:txBody>
      </p:sp>
      <p:pic>
        <p:nvPicPr>
          <p:cNvPr id="4" name="Содержимое 3" descr="E:\ф12\Фото2289.jpg"/>
          <p:cNvPicPr>
            <a:picLocks noGrp="1"/>
          </p:cNvPicPr>
          <p:nvPr>
            <p:ph idx="1"/>
          </p:nvPr>
        </p:nvPicPr>
        <p:blipFill>
          <a:blip r:embed="rId2" cstate="print">
            <a:lum bright="-20000"/>
          </a:blip>
          <a:srcRect/>
          <a:stretch>
            <a:fillRect/>
          </a:stretch>
        </p:blipFill>
        <p:spPr bwMode="auto">
          <a:xfrm rot="16200000">
            <a:off x="1777380" y="-508620"/>
            <a:ext cx="5589240" cy="914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dirty="0" smtClean="0"/>
              <a:t>« ДОКТОР АЙБОЛИТ»</a:t>
            </a:r>
            <a:endParaRPr lang="ru-RU" dirty="0"/>
          </a:p>
        </p:txBody>
      </p:sp>
      <p:sp>
        <p:nvSpPr>
          <p:cNvPr id="3" name="Содержимое 2"/>
          <p:cNvSpPr>
            <a:spLocks noGrp="1"/>
          </p:cNvSpPr>
          <p:nvPr>
            <p:ph idx="1"/>
          </p:nvPr>
        </p:nvSpPr>
        <p:spPr/>
        <p:txBody>
          <a:bodyPr/>
          <a:lstStyle/>
          <a:p>
            <a:endParaRPr lang="ru-RU"/>
          </a:p>
        </p:txBody>
      </p:sp>
      <p:pic>
        <p:nvPicPr>
          <p:cNvPr id="4" name="Picture 2" descr="C:\Documents and Settings\Пользователь\Мои документы\ФГТ\Фото\Фото3095.jpg"/>
          <p:cNvPicPr>
            <a:picLocks noChangeAspect="1" noChangeArrowheads="1"/>
          </p:cNvPicPr>
          <p:nvPr/>
        </p:nvPicPr>
        <p:blipFill>
          <a:blip r:embed="rId2" cstate="print">
            <a:lum bright="-30000"/>
          </a:blip>
          <a:srcRect/>
          <a:stretch>
            <a:fillRect/>
          </a:stretch>
        </p:blipFill>
        <p:spPr bwMode="auto">
          <a:xfrm>
            <a:off x="0" y="980729"/>
            <a:ext cx="9144000" cy="5877272"/>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КОТ В САПОГАХ»</a:t>
            </a:r>
            <a:endParaRPr lang="ru-RU" dirty="0"/>
          </a:p>
        </p:txBody>
      </p:sp>
      <p:sp>
        <p:nvSpPr>
          <p:cNvPr id="3" name="Содержимое 2"/>
          <p:cNvSpPr>
            <a:spLocks noGrp="1"/>
          </p:cNvSpPr>
          <p:nvPr>
            <p:ph idx="1"/>
          </p:nvPr>
        </p:nvSpPr>
        <p:spPr/>
        <p:txBody>
          <a:bodyPr/>
          <a:lstStyle/>
          <a:p>
            <a:endParaRPr lang="ru-RU"/>
          </a:p>
        </p:txBody>
      </p:sp>
      <p:pic>
        <p:nvPicPr>
          <p:cNvPr id="4" name="Рисунок 3" descr="F:\Фото1059.jpg"/>
          <p:cNvPicPr/>
          <p:nvPr/>
        </p:nvPicPr>
        <p:blipFill>
          <a:blip r:embed="rId2" cstate="print">
            <a:lum bright="-20000"/>
          </a:blip>
          <a:srcRect/>
          <a:stretch>
            <a:fillRect/>
          </a:stretch>
        </p:blipFill>
        <p:spPr bwMode="auto">
          <a:xfrm>
            <a:off x="0" y="1268760"/>
            <a:ext cx="9144000" cy="5589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dirty="0" smtClean="0"/>
              <a:t>« Волк и Лиса»</a:t>
            </a:r>
            <a:endParaRPr lang="ru-RU" dirty="0"/>
          </a:p>
        </p:txBody>
      </p:sp>
      <p:sp>
        <p:nvSpPr>
          <p:cNvPr id="3" name="Содержимое 2"/>
          <p:cNvSpPr>
            <a:spLocks noGrp="1"/>
          </p:cNvSpPr>
          <p:nvPr>
            <p:ph idx="1"/>
          </p:nvPr>
        </p:nvSpPr>
        <p:spPr/>
        <p:txBody>
          <a:bodyPr/>
          <a:lstStyle/>
          <a:p>
            <a:endParaRPr lang="ru-RU"/>
          </a:p>
        </p:txBody>
      </p:sp>
      <p:pic>
        <p:nvPicPr>
          <p:cNvPr id="4" name="Содержимое 4" descr="F:\Фото1221.jpg"/>
          <p:cNvPicPr>
            <a:picLocks/>
          </p:cNvPicPr>
          <p:nvPr/>
        </p:nvPicPr>
        <p:blipFill>
          <a:blip r:embed="rId2" cstate="print">
            <a:lum contrast="30000"/>
          </a:blip>
          <a:srcRect/>
          <a:stretch>
            <a:fillRect/>
          </a:stretch>
        </p:blipFill>
        <p:spPr bwMode="auto">
          <a:xfrm>
            <a:off x="0" y="1124744"/>
            <a:ext cx="9144000" cy="5733256"/>
          </a:xfrm>
          <a:prstGeom prst="rect">
            <a:avLst/>
          </a:prstGeom>
          <a:noFill/>
          <a:ln w="9525">
            <a:noFill/>
            <a:miter lim="800000"/>
            <a:headEnd/>
            <a:tailEnd/>
          </a:ln>
        </p:spPr>
      </p:pic>
      <p:pic>
        <p:nvPicPr>
          <p:cNvPr id="5" name="Picture 2" descr="E:\100OLYMP\P4180097.JPG"/>
          <p:cNvPicPr>
            <a:picLocks noChangeAspect="1" noChangeArrowheads="1"/>
          </p:cNvPicPr>
          <p:nvPr/>
        </p:nvPicPr>
        <p:blipFill>
          <a:blip r:embed="rId3" cstate="print"/>
          <a:srcRect l="57915" t="14694" r="21012" b="41984"/>
          <a:stretch>
            <a:fillRect/>
          </a:stretch>
        </p:blipFill>
        <p:spPr bwMode="auto">
          <a:xfrm rot="-5400000">
            <a:off x="6457392" y="22312"/>
            <a:ext cx="2708920" cy="2664296"/>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 Волк и семеро козлят»</a:t>
            </a:r>
            <a:endParaRPr lang="ru-RU" dirty="0"/>
          </a:p>
        </p:txBody>
      </p:sp>
      <p:sp>
        <p:nvSpPr>
          <p:cNvPr id="3" name="Содержимое 2"/>
          <p:cNvSpPr>
            <a:spLocks noGrp="1"/>
          </p:cNvSpPr>
          <p:nvPr>
            <p:ph idx="1"/>
          </p:nvPr>
        </p:nvSpPr>
        <p:spPr/>
        <p:txBody>
          <a:bodyPr/>
          <a:lstStyle/>
          <a:p>
            <a:endParaRPr lang="ru-RU"/>
          </a:p>
        </p:txBody>
      </p:sp>
      <p:pic>
        <p:nvPicPr>
          <p:cNvPr id="4" name="Рисунок 3" descr="F:\Фото1224.jpg"/>
          <p:cNvPicPr/>
          <p:nvPr/>
        </p:nvPicPr>
        <p:blipFill>
          <a:blip r:embed="rId2" cstate="print">
            <a:lum bright="-10000" contrast="30000"/>
          </a:blip>
          <a:srcRect/>
          <a:stretch>
            <a:fillRect/>
          </a:stretch>
        </p:blipFill>
        <p:spPr bwMode="auto">
          <a:xfrm>
            <a:off x="0" y="980728"/>
            <a:ext cx="9144000" cy="5877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Терминология  искусства</a:t>
            </a:r>
            <a:endParaRPr lang="ru-RU" dirty="0"/>
          </a:p>
        </p:txBody>
      </p:sp>
      <p:sp>
        <p:nvSpPr>
          <p:cNvPr id="3" name="Содержимое 2"/>
          <p:cNvSpPr>
            <a:spLocks noGrp="1"/>
          </p:cNvSpPr>
          <p:nvPr>
            <p:ph idx="1"/>
          </p:nvPr>
        </p:nvSpPr>
        <p:spPr/>
        <p:txBody>
          <a:bodyPr>
            <a:normAutofit fontScale="92500" lnSpcReduction="20000"/>
          </a:bodyPr>
          <a:lstStyle/>
          <a:p>
            <a:pPr>
              <a:buNone/>
            </a:pPr>
            <a:r>
              <a:rPr lang="ru-RU" dirty="0" smtClean="0"/>
              <a:t>С основными понятиями и терминологией театрального искусства детей дошкольного возраста лучше знакомить практически: во время игр, работы над пьесой, посещения театров, музеев, выставок. Не следует строго требовать усвоения понятий, достаточно того, чтобы дети понимали основные театральные термины, пополняли свой словарный запас. Для этого предлагаются театральные игры в виде вопросов и ответов, ребусы, кроссворды, загадки-головоломки, которые всегда вызывают у детей положительные эмоции.</a:t>
            </a:r>
          </a:p>
          <a:p>
            <a:endParaRPr lang="ru-RU"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dirty="0" smtClean="0"/>
              <a:t>« Цветик -  </a:t>
            </a:r>
            <a:r>
              <a:rPr lang="ru-RU" dirty="0" err="1" smtClean="0"/>
              <a:t>Семицветик</a:t>
            </a:r>
            <a:r>
              <a:rPr lang="ru-RU" dirty="0" smtClean="0"/>
              <a:t>»</a:t>
            </a:r>
            <a:endParaRPr lang="ru-RU" dirty="0"/>
          </a:p>
        </p:txBody>
      </p:sp>
      <p:pic>
        <p:nvPicPr>
          <p:cNvPr id="4" name="Picture 2" descr="C:\Documents and Settings\Пользователь\Мои документы\ф20\Фото2834.jpg"/>
          <p:cNvPicPr>
            <a:picLocks noChangeAspect="1" noChangeArrowheads="1"/>
          </p:cNvPicPr>
          <p:nvPr/>
        </p:nvPicPr>
        <p:blipFill>
          <a:blip r:embed="rId2" cstate="print">
            <a:lum contrast="30000"/>
          </a:blip>
          <a:srcRect l="24650" t="1477" r="22528"/>
          <a:stretch>
            <a:fillRect/>
          </a:stretch>
        </p:blipFill>
        <p:spPr bwMode="auto">
          <a:xfrm>
            <a:off x="5796136" y="764704"/>
            <a:ext cx="3347864" cy="6093296"/>
          </a:xfrm>
          <a:prstGeom prst="foldedCorner">
            <a:avLst/>
          </a:prstGeom>
          <a:noFill/>
        </p:spPr>
      </p:pic>
      <p:pic>
        <p:nvPicPr>
          <p:cNvPr id="5" name="Picture 2" descr="E:\100OLYMP\P4170046.JPG"/>
          <p:cNvPicPr>
            <a:picLocks noGrp="1" noChangeAspect="1" noChangeArrowheads="1"/>
          </p:cNvPicPr>
          <p:nvPr>
            <p:ph idx="1"/>
          </p:nvPr>
        </p:nvPicPr>
        <p:blipFill>
          <a:blip r:embed="rId3" cstate="print"/>
          <a:srcRect t="14753" r="36947" b="19792"/>
          <a:stretch>
            <a:fillRect/>
          </a:stretch>
        </p:blipFill>
        <p:spPr bwMode="auto">
          <a:xfrm rot="-5400000">
            <a:off x="-76572" y="913284"/>
            <a:ext cx="6021288" cy="586814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Колобок»</a:t>
            </a:r>
            <a:endParaRPr lang="ru-RU" dirty="0"/>
          </a:p>
        </p:txBody>
      </p:sp>
      <p:pic>
        <p:nvPicPr>
          <p:cNvPr id="1026" name="Picture 2" descr="E:\100OLYMP\P4100014.JPG"/>
          <p:cNvPicPr>
            <a:picLocks noChangeAspect="1" noChangeArrowheads="1"/>
          </p:cNvPicPr>
          <p:nvPr/>
        </p:nvPicPr>
        <p:blipFill>
          <a:blip r:embed="rId2" cstate="print"/>
          <a:srcRect t="53475" r="42556" b="-309"/>
          <a:stretch>
            <a:fillRect/>
          </a:stretch>
        </p:blipFill>
        <p:spPr bwMode="auto">
          <a:xfrm rot="-5400000">
            <a:off x="-400606" y="3037518"/>
            <a:ext cx="4221086" cy="3419873"/>
          </a:xfrm>
          <a:prstGeom prst="rect">
            <a:avLst/>
          </a:prstGeom>
          <a:noFill/>
        </p:spPr>
      </p:pic>
      <p:pic>
        <p:nvPicPr>
          <p:cNvPr id="5" name="Picture 2" descr="E:\100OLYMP\P4180091.JPG"/>
          <p:cNvPicPr>
            <a:picLocks noGrp="1" noChangeAspect="1" noChangeArrowheads="1"/>
          </p:cNvPicPr>
          <p:nvPr>
            <p:ph idx="1"/>
          </p:nvPr>
        </p:nvPicPr>
        <p:blipFill>
          <a:blip r:embed="rId3" cstate="print"/>
          <a:srcRect l="2611" t="27069" r="20122" b="21413"/>
          <a:stretch>
            <a:fillRect/>
          </a:stretch>
        </p:blipFill>
        <p:spPr bwMode="auto">
          <a:xfrm rot="-5400000">
            <a:off x="5629300" y="3343300"/>
            <a:ext cx="4149080" cy="2880320"/>
          </a:xfrm>
          <a:prstGeom prst="rect">
            <a:avLst/>
          </a:prstGeom>
          <a:noFill/>
        </p:spPr>
      </p:pic>
      <p:pic>
        <p:nvPicPr>
          <p:cNvPr id="6" name="Picture 2" descr="E:\100OLYMP\P4180090.JPG"/>
          <p:cNvPicPr>
            <a:picLocks noChangeAspect="1" noChangeArrowheads="1"/>
          </p:cNvPicPr>
          <p:nvPr/>
        </p:nvPicPr>
        <p:blipFill>
          <a:blip r:embed="rId4" cstate="print"/>
          <a:srcRect l="25949" r="13414" b="2564"/>
          <a:stretch>
            <a:fillRect/>
          </a:stretch>
        </p:blipFill>
        <p:spPr bwMode="auto">
          <a:xfrm rot="-5400000">
            <a:off x="3311861" y="800707"/>
            <a:ext cx="2520280" cy="3744418"/>
          </a:xfrm>
          <a:prstGeom prst="rect">
            <a:avLst/>
          </a:prstGeom>
          <a:noFill/>
        </p:spPr>
      </p:pic>
      <p:pic>
        <p:nvPicPr>
          <p:cNvPr id="7" name="Picture 3" descr="E:\100OLYMP\P4180093.JPG"/>
          <p:cNvPicPr>
            <a:picLocks noChangeAspect="1" noChangeArrowheads="1"/>
          </p:cNvPicPr>
          <p:nvPr/>
        </p:nvPicPr>
        <p:blipFill>
          <a:blip r:embed="rId5" cstate="print"/>
          <a:srcRect l="18145" b="29880"/>
          <a:stretch>
            <a:fillRect/>
          </a:stretch>
        </p:blipFill>
        <p:spPr bwMode="auto">
          <a:xfrm rot="-5400000">
            <a:off x="3458200" y="3655968"/>
            <a:ext cx="3019689" cy="3384374"/>
          </a:xfrm>
          <a:prstGeom prst="rect">
            <a:avLst/>
          </a:prstGeom>
          <a:noFill/>
        </p:spPr>
      </p:pic>
      <p:pic>
        <p:nvPicPr>
          <p:cNvPr id="8" name="Picture 2" descr="E:\100OLYMP\P4180097.JPG"/>
          <p:cNvPicPr>
            <a:picLocks noChangeAspect="1" noChangeArrowheads="1"/>
          </p:cNvPicPr>
          <p:nvPr/>
        </p:nvPicPr>
        <p:blipFill>
          <a:blip r:embed="rId6" cstate="print"/>
          <a:srcRect l="57915" t="14694" r="21012" b="41984"/>
          <a:stretch>
            <a:fillRect/>
          </a:stretch>
        </p:blipFill>
        <p:spPr bwMode="auto">
          <a:xfrm rot="-5400000">
            <a:off x="6457392" y="22312"/>
            <a:ext cx="2708920" cy="2664296"/>
          </a:xfrm>
          <a:prstGeom prst="rect">
            <a:avLst/>
          </a:prstGeom>
          <a:noFill/>
        </p:spPr>
      </p:pic>
      <p:pic>
        <p:nvPicPr>
          <p:cNvPr id="10" name="Picture 2" descr="C:\Documents and Settings\Пользователь\Мои документы\ФГТ\Фото\Фото3094.jpg"/>
          <p:cNvPicPr>
            <a:picLocks noChangeAspect="1" noChangeArrowheads="1"/>
          </p:cNvPicPr>
          <p:nvPr/>
        </p:nvPicPr>
        <p:blipFill>
          <a:blip r:embed="rId7" cstate="print">
            <a:lum contrast="30000"/>
          </a:blip>
          <a:srcRect/>
          <a:stretch>
            <a:fillRect/>
          </a:stretch>
        </p:blipFill>
        <p:spPr bwMode="auto">
          <a:xfrm>
            <a:off x="0" y="0"/>
            <a:ext cx="2843808" cy="3140968"/>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t>« КОТ И МЫШИ»</a:t>
            </a:r>
            <a:endParaRPr lang="ru-RU" dirty="0"/>
          </a:p>
        </p:txBody>
      </p:sp>
      <p:pic>
        <p:nvPicPr>
          <p:cNvPr id="4" name="Picture 3" descr="C:\Documents and Settings\Пользователь\Мои документы\ф29\Фото2699.jpg"/>
          <p:cNvPicPr>
            <a:picLocks noChangeAspect="1" noChangeArrowheads="1"/>
          </p:cNvPicPr>
          <p:nvPr/>
        </p:nvPicPr>
        <p:blipFill>
          <a:blip r:embed="rId2" cstate="print">
            <a:lum bright="-30000"/>
          </a:blip>
          <a:srcRect/>
          <a:stretch>
            <a:fillRect/>
          </a:stretch>
        </p:blipFill>
        <p:spPr bwMode="auto">
          <a:xfrm rot="-5400000">
            <a:off x="-464232" y="1516968"/>
            <a:ext cx="5805264" cy="4876800"/>
          </a:xfrm>
          <a:prstGeom prst="rect">
            <a:avLst/>
          </a:prstGeom>
          <a:noFill/>
        </p:spPr>
      </p:pic>
      <p:pic>
        <p:nvPicPr>
          <p:cNvPr id="5" name="Picture 2" descr="C:\Documents and Settings\Пользователь\Мои документы\ф29\Фото2692.jpg"/>
          <p:cNvPicPr>
            <a:picLocks noGrp="1" noChangeAspect="1" noChangeArrowheads="1"/>
          </p:cNvPicPr>
          <p:nvPr>
            <p:ph idx="1"/>
          </p:nvPr>
        </p:nvPicPr>
        <p:blipFill>
          <a:blip r:embed="rId3" cstate="print">
            <a:lum bright="-10000"/>
          </a:blip>
          <a:srcRect/>
          <a:stretch>
            <a:fillRect/>
          </a:stretch>
        </p:blipFill>
        <p:spPr bwMode="auto">
          <a:xfrm rot="-5400000">
            <a:off x="3919364" y="1633364"/>
            <a:ext cx="5877272" cy="457200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10754"/>
          </a:xfrm>
        </p:spPr>
        <p:txBody>
          <a:bodyPr>
            <a:normAutofit/>
          </a:bodyPr>
          <a:lstStyle/>
          <a:p>
            <a:r>
              <a:rPr lang="ru-RU" dirty="0" smtClean="0"/>
              <a:t>« Снежная королева»</a:t>
            </a:r>
            <a:endParaRPr lang="ru-RU" dirty="0"/>
          </a:p>
        </p:txBody>
      </p:sp>
      <p:sp>
        <p:nvSpPr>
          <p:cNvPr id="3" name="Содержимое 2"/>
          <p:cNvSpPr>
            <a:spLocks noGrp="1"/>
          </p:cNvSpPr>
          <p:nvPr>
            <p:ph idx="1"/>
          </p:nvPr>
        </p:nvSpPr>
        <p:spPr/>
        <p:txBody>
          <a:bodyPr/>
          <a:lstStyle/>
          <a:p>
            <a:endParaRPr lang="ru-RU" dirty="0"/>
          </a:p>
        </p:txBody>
      </p:sp>
      <p:pic>
        <p:nvPicPr>
          <p:cNvPr id="1026" name="Picture 2" descr="D:\Фото\Фото3212.jpg"/>
          <p:cNvPicPr>
            <a:picLocks noChangeAspect="1" noChangeArrowheads="1"/>
          </p:cNvPicPr>
          <p:nvPr/>
        </p:nvPicPr>
        <p:blipFill>
          <a:blip r:embed="rId2" cstate="print">
            <a:lum bright="10000" contrast="40000"/>
          </a:blip>
          <a:srcRect l="-1969" t="33960" r="33064" b="11407"/>
          <a:stretch>
            <a:fillRect/>
          </a:stretch>
        </p:blipFill>
        <p:spPr bwMode="auto">
          <a:xfrm>
            <a:off x="0" y="764704"/>
            <a:ext cx="9144000" cy="6093296"/>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В гости к пчелкам»</a:t>
            </a:r>
            <a:endParaRPr lang="ru-RU" dirty="0"/>
          </a:p>
        </p:txBody>
      </p:sp>
      <p:sp>
        <p:nvSpPr>
          <p:cNvPr id="3" name="Содержимое 2"/>
          <p:cNvSpPr>
            <a:spLocks noGrp="1"/>
          </p:cNvSpPr>
          <p:nvPr>
            <p:ph idx="1"/>
          </p:nvPr>
        </p:nvSpPr>
        <p:spPr/>
        <p:txBody>
          <a:bodyPr/>
          <a:lstStyle/>
          <a:p>
            <a:endParaRPr lang="ru-RU"/>
          </a:p>
        </p:txBody>
      </p:sp>
      <p:pic>
        <p:nvPicPr>
          <p:cNvPr id="1026" name="Picture 2" descr="C:\Documents and Settings\Пользователь\Мои документы\Нравственное воспитание детей дошкольного возраста_files\k13.jpg"/>
          <p:cNvPicPr>
            <a:picLocks noChangeAspect="1" noChangeArrowheads="1"/>
          </p:cNvPicPr>
          <p:nvPr/>
        </p:nvPicPr>
        <p:blipFill>
          <a:blip r:embed="rId2" cstate="print"/>
          <a:srcRect/>
          <a:stretch>
            <a:fillRect/>
          </a:stretch>
        </p:blipFill>
        <p:spPr bwMode="auto">
          <a:xfrm>
            <a:off x="323528" y="0"/>
            <a:ext cx="1944216" cy="1374300"/>
          </a:xfrm>
          <a:prstGeom prst="rect">
            <a:avLst/>
          </a:prstGeom>
          <a:noFill/>
        </p:spPr>
      </p:pic>
      <p:pic>
        <p:nvPicPr>
          <p:cNvPr id="4" name="Picture 2" descr="F:\DSCN0850.JPG"/>
          <p:cNvPicPr>
            <a:picLocks noChangeAspect="1" noChangeArrowheads="1"/>
          </p:cNvPicPr>
          <p:nvPr/>
        </p:nvPicPr>
        <p:blipFill>
          <a:blip r:embed="rId3" cstate="print"/>
          <a:srcRect/>
          <a:stretch>
            <a:fillRect/>
          </a:stretch>
        </p:blipFill>
        <p:spPr bwMode="auto">
          <a:xfrm>
            <a:off x="467544" y="1412777"/>
            <a:ext cx="8136904" cy="5445224"/>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F:\DSCN0852.JPG"/>
          <p:cNvPicPr>
            <a:picLocks noChangeAspect="1" noChangeArrowheads="1"/>
          </p:cNvPicPr>
          <p:nvPr/>
        </p:nvPicPr>
        <p:blipFill>
          <a:blip r:embed="rId2" cstate="print"/>
          <a:srcRect/>
          <a:stretch>
            <a:fillRect/>
          </a:stretch>
        </p:blipFill>
        <p:spPr bwMode="auto">
          <a:xfrm>
            <a:off x="0" y="260648"/>
            <a:ext cx="9144000" cy="7222283"/>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074" name="Picture 2" descr="F:\DSCN0849.JPG"/>
          <p:cNvPicPr>
            <a:picLocks noChangeAspect="1" noChangeArrowheads="1"/>
          </p:cNvPicPr>
          <p:nvPr/>
        </p:nvPicPr>
        <p:blipFill>
          <a:blip r:embed="rId2" cstate="print"/>
          <a:srcRect/>
          <a:stretch>
            <a:fillRect/>
          </a:stretch>
        </p:blipFill>
        <p:spPr bwMode="auto">
          <a:xfrm>
            <a:off x="0" y="0"/>
            <a:ext cx="9144000" cy="7605464"/>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122" name="Picture 2" descr="F:\DSCN0857.JPG"/>
          <p:cNvPicPr>
            <a:picLocks noChangeAspect="1" noChangeArrowheads="1"/>
          </p:cNvPicPr>
          <p:nvPr/>
        </p:nvPicPr>
        <p:blipFill>
          <a:blip r:embed="rId2" cstate="print"/>
          <a:srcRect/>
          <a:stretch>
            <a:fillRect/>
          </a:stretch>
        </p:blipFill>
        <p:spPr bwMode="auto">
          <a:xfrm>
            <a:off x="0" y="0"/>
            <a:ext cx="8748464" cy="7173415"/>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6146" name="Picture 2" descr="F:\DSCN085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 Пчелка»</a:t>
            </a:r>
            <a:endParaRPr lang="ru-RU" dirty="0"/>
          </a:p>
        </p:txBody>
      </p:sp>
      <p:sp>
        <p:nvSpPr>
          <p:cNvPr id="3" name="Содержимое 2"/>
          <p:cNvSpPr>
            <a:spLocks noGrp="1"/>
          </p:cNvSpPr>
          <p:nvPr>
            <p:ph idx="1"/>
          </p:nvPr>
        </p:nvSpPr>
        <p:spPr/>
        <p:txBody>
          <a:bodyPr/>
          <a:lstStyle/>
          <a:p>
            <a:endParaRPr lang="ru-RU"/>
          </a:p>
        </p:txBody>
      </p:sp>
      <p:pic>
        <p:nvPicPr>
          <p:cNvPr id="8194" name="Picture 2" descr="F:\DSCN0859.JPG"/>
          <p:cNvPicPr>
            <a:picLocks noChangeAspect="1" noChangeArrowheads="1"/>
          </p:cNvPicPr>
          <p:nvPr/>
        </p:nvPicPr>
        <p:blipFill>
          <a:blip r:embed="rId2" cstate="print">
            <a:lum bright="20000" contrast="40000"/>
          </a:blip>
          <a:srcRect l="3076" t="34177" r="64110"/>
          <a:stretch>
            <a:fillRect/>
          </a:stretch>
        </p:blipFill>
        <p:spPr bwMode="auto">
          <a:xfrm>
            <a:off x="0" y="764704"/>
            <a:ext cx="9144000" cy="7870354"/>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dirty="0" smtClean="0"/>
              <a:t>« Двенадцать месяцев»</a:t>
            </a:r>
            <a:endParaRPr lang="ru-RU" dirty="0"/>
          </a:p>
        </p:txBody>
      </p:sp>
      <p:sp>
        <p:nvSpPr>
          <p:cNvPr id="3" name="Содержимое 2"/>
          <p:cNvSpPr>
            <a:spLocks noGrp="1"/>
          </p:cNvSpPr>
          <p:nvPr>
            <p:ph idx="1"/>
          </p:nvPr>
        </p:nvSpPr>
        <p:spPr/>
        <p:txBody>
          <a:bodyPr/>
          <a:lstStyle/>
          <a:p>
            <a:endParaRPr lang="ru-RU" dirty="0"/>
          </a:p>
        </p:txBody>
      </p:sp>
      <p:pic>
        <p:nvPicPr>
          <p:cNvPr id="2050" name="Picture 2" descr="D:\Фото\Фото3215.jpg"/>
          <p:cNvPicPr>
            <a:picLocks noChangeAspect="1" noChangeArrowheads="1"/>
          </p:cNvPicPr>
          <p:nvPr/>
        </p:nvPicPr>
        <p:blipFill>
          <a:blip r:embed="rId2" cstate="print"/>
          <a:srcRect l="15077" t="28896" r="13550" b="20480"/>
          <a:stretch>
            <a:fillRect/>
          </a:stretch>
        </p:blipFill>
        <p:spPr bwMode="auto">
          <a:xfrm rot="-5400000">
            <a:off x="1669368" y="-616632"/>
            <a:ext cx="5805264" cy="9144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ru-RU" dirty="0" smtClean="0"/>
              <a:t/>
            </a:r>
            <a:br>
              <a:rPr lang="ru-RU" dirty="0" smtClean="0"/>
            </a:br>
            <a:r>
              <a:rPr lang="ru-RU" dirty="0" smtClean="0"/>
              <a:t>           </a:t>
            </a:r>
            <a:r>
              <a:rPr lang="ru-RU" b="1" dirty="0" smtClean="0">
                <a:solidFill>
                  <a:prstClr val="black"/>
                </a:solidFill>
              </a:rPr>
              <a:t>ТЕАТР СКАЗКИ «Теремок"</a:t>
            </a:r>
            <a:r>
              <a:rPr lang="ru-RU" b="1" dirty="0">
                <a:solidFill>
                  <a:prstClr val="black"/>
                </a:solidFill>
              </a:rPr>
              <a:t/>
            </a:r>
            <a:br>
              <a:rPr lang="ru-RU" b="1" dirty="0">
                <a:solidFill>
                  <a:prstClr val="black"/>
                </a:solidFill>
              </a:rPr>
            </a:br>
            <a:r>
              <a:rPr lang="ru-RU" dirty="0">
                <a:solidFill>
                  <a:prstClr val="black"/>
                </a:solidFill>
              </a:rPr>
              <a:t/>
            </a:r>
            <a:br>
              <a:rPr lang="ru-RU" dirty="0">
                <a:solidFill>
                  <a:prstClr val="black"/>
                </a:solidFill>
              </a:rPr>
            </a:br>
            <a:endParaRPr lang="ru-RU" dirty="0"/>
          </a:p>
        </p:txBody>
      </p:sp>
      <p:sp>
        <p:nvSpPr>
          <p:cNvPr id="3" name="Содержимое 2"/>
          <p:cNvSpPr>
            <a:spLocks noGrp="1"/>
          </p:cNvSpPr>
          <p:nvPr>
            <p:ph idx="1"/>
          </p:nvPr>
        </p:nvSpPr>
        <p:spPr>
          <a:xfrm>
            <a:off x="395536" y="1268760"/>
            <a:ext cx="8291264" cy="5589240"/>
          </a:xfrm>
        </p:spPr>
        <p:txBody>
          <a:bodyPr/>
          <a:lstStyle/>
          <a:p>
            <a:pPr>
              <a:buNone/>
            </a:pPr>
            <a:endParaRPr lang="ru-RU" b="1" dirty="0" smtClean="0"/>
          </a:p>
          <a:p>
            <a:pPr>
              <a:buNone/>
            </a:pPr>
            <a:r>
              <a:rPr lang="ru-RU" b="1" dirty="0" smtClean="0"/>
              <a:t>В этом разделе вы сможете познакомиться с фотоматериалами театрализованных постановок театра сказки нашего дошкольного учреждения "Теремок"</a:t>
            </a:r>
            <a:endParaRPr lang="ru-RU" dirty="0" smtClean="0"/>
          </a:p>
          <a:p>
            <a:pPr>
              <a:buNone/>
            </a:pPr>
            <a:r>
              <a:rPr lang="ru-RU" dirty="0" smtClean="0"/>
              <a:t> </a:t>
            </a:r>
            <a:r>
              <a:rPr lang="ru-RU" sz="2800" b="1" dirty="0" smtClean="0"/>
              <a:t>Руководитель: </a:t>
            </a:r>
            <a:r>
              <a:rPr lang="ru-RU" sz="2800" b="1" dirty="0" err="1" smtClean="0"/>
              <a:t>Синюткина</a:t>
            </a:r>
            <a:r>
              <a:rPr lang="ru-RU" sz="2800" b="1" dirty="0" smtClean="0"/>
              <a:t> Р. В.</a:t>
            </a:r>
            <a:endParaRPr lang="ru-RU" sz="2800" dirty="0" smtClean="0"/>
          </a:p>
          <a:p>
            <a:endParaRPr lang="ru-RU" dirty="0"/>
          </a:p>
        </p:txBody>
      </p:sp>
      <p:pic>
        <p:nvPicPr>
          <p:cNvPr id="4" name="Picture 2" descr="E:\д\DOCS\Фото0908.jpg"/>
          <p:cNvPicPr>
            <a:picLocks noChangeAspect="1" noChangeArrowheads="1"/>
          </p:cNvPicPr>
          <p:nvPr/>
        </p:nvPicPr>
        <p:blipFill>
          <a:blip r:embed="rId2" cstate="print">
            <a:lum contrast="40000"/>
          </a:blip>
          <a:srcRect l="4637" t="24984" b="3394"/>
          <a:stretch>
            <a:fillRect/>
          </a:stretch>
        </p:blipFill>
        <p:spPr bwMode="auto">
          <a:xfrm>
            <a:off x="3203848" y="4633676"/>
            <a:ext cx="3312368" cy="2224323"/>
          </a:xfrm>
          <a:prstGeom prst="snip2DiagRect">
            <a:avLst/>
          </a:prstGeom>
          <a:noFill/>
        </p:spPr>
      </p:pic>
      <p:pic>
        <p:nvPicPr>
          <p:cNvPr id="6" name="Picture 2" descr="C:\Фото\Фото3242.jpg"/>
          <p:cNvPicPr>
            <a:picLocks noChangeAspect="1" noChangeArrowheads="1"/>
          </p:cNvPicPr>
          <p:nvPr/>
        </p:nvPicPr>
        <p:blipFill>
          <a:blip r:embed="rId3" cstate="print"/>
          <a:srcRect l="29445" b="5684"/>
          <a:stretch>
            <a:fillRect/>
          </a:stretch>
        </p:blipFill>
        <p:spPr bwMode="auto">
          <a:xfrm rot="-5400000">
            <a:off x="822790" y="-22591"/>
            <a:ext cx="909179" cy="1619672"/>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 конце нашего путешествия</a:t>
            </a: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dirty="0" smtClean="0"/>
              <a:t>Свои впечатления дети отражаются в рисунках., поделках, играх, инсценировках. Выставка художественных работ помогает  обобщить увиденное;</a:t>
            </a:r>
          </a:p>
          <a:p>
            <a:pPr>
              <a:buNone/>
            </a:pPr>
            <a:r>
              <a:rPr lang="ru-RU" dirty="0" smtClean="0"/>
              <a:t>ознакомление с правилами поведения в учреждении культуры. Система бесед, игровых диалогов, формирующих нравственную сторону взаимодействия с учреждением искусства. Зрительский опыт посещения театров, музеев способствует расширению и систематизации знаний, укрепляет культуру поведения в театре. Этот аспект должен пронизывать всю работу: предшествовать непосредственному знакомству с театром, сопутствовать беседам, играм, изобразительной деятельности и так далее.</a:t>
            </a:r>
            <a:endParaRPr lang="ru-RU" dirty="0"/>
          </a:p>
        </p:txBody>
      </p:sp>
      <p:pic>
        <p:nvPicPr>
          <p:cNvPr id="5" name="Рисунок 4" descr="E:\ф12\Фото2263.jpg"/>
          <p:cNvPicPr/>
          <p:nvPr/>
        </p:nvPicPr>
        <p:blipFill>
          <a:blip r:embed="rId2" cstate="print"/>
          <a:srcRect t="21471" r="9728" b="8392"/>
          <a:stretch>
            <a:fillRect/>
          </a:stretch>
        </p:blipFill>
        <p:spPr bwMode="auto">
          <a:xfrm rot="16200000">
            <a:off x="144016" y="332656"/>
            <a:ext cx="936104" cy="12241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Наши работы</a:t>
            </a:r>
            <a:endParaRPr lang="ru-RU" dirty="0"/>
          </a:p>
        </p:txBody>
      </p:sp>
      <p:pic>
        <p:nvPicPr>
          <p:cNvPr id="5122" name="Picture 2" descr="D:\Фото\Фото3221.jpg"/>
          <p:cNvPicPr>
            <a:picLocks noChangeAspect="1" noChangeArrowheads="1"/>
          </p:cNvPicPr>
          <p:nvPr/>
        </p:nvPicPr>
        <p:blipFill>
          <a:blip r:embed="rId2" cstate="print"/>
          <a:srcRect/>
          <a:stretch>
            <a:fillRect/>
          </a:stretch>
        </p:blipFill>
        <p:spPr bwMode="auto">
          <a:xfrm rot="-5400000">
            <a:off x="561628" y="2867372"/>
            <a:ext cx="3429000" cy="4552256"/>
          </a:xfrm>
          <a:prstGeom prst="rect">
            <a:avLst/>
          </a:prstGeom>
          <a:noFill/>
        </p:spPr>
      </p:pic>
      <p:pic>
        <p:nvPicPr>
          <p:cNvPr id="5" name="Picture 2" descr="D:\Фото\Фото3220.jpg"/>
          <p:cNvPicPr>
            <a:picLocks noGrp="1" noChangeAspect="1" noChangeArrowheads="1"/>
          </p:cNvPicPr>
          <p:nvPr>
            <p:ph idx="1"/>
          </p:nvPr>
        </p:nvPicPr>
        <p:blipFill>
          <a:blip r:embed="rId3" cstate="print">
            <a:lum bright="-20000"/>
          </a:blip>
          <a:srcRect/>
          <a:stretch>
            <a:fillRect/>
          </a:stretch>
        </p:blipFill>
        <p:spPr bwMode="auto">
          <a:xfrm rot="-5400000">
            <a:off x="5143500" y="2857500"/>
            <a:ext cx="3429000" cy="4572000"/>
          </a:xfrm>
          <a:prstGeom prst="rect">
            <a:avLst/>
          </a:prstGeom>
          <a:noFill/>
        </p:spPr>
      </p:pic>
      <p:pic>
        <p:nvPicPr>
          <p:cNvPr id="5123" name="Picture 3" descr="D:\Фото\Фото3219.jpg"/>
          <p:cNvPicPr>
            <a:picLocks noChangeAspect="1" noChangeArrowheads="1"/>
          </p:cNvPicPr>
          <p:nvPr/>
        </p:nvPicPr>
        <p:blipFill>
          <a:blip r:embed="rId4" cstate="print"/>
          <a:srcRect l="6304" t="2452" r="11010" b="3049"/>
          <a:stretch>
            <a:fillRect/>
          </a:stretch>
        </p:blipFill>
        <p:spPr bwMode="auto">
          <a:xfrm rot="-5400000">
            <a:off x="3239851" y="-2403141"/>
            <a:ext cx="2664296" cy="9144002"/>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3314" name="Picture 2" descr="D:\Фото\Фото3229.jpg"/>
          <p:cNvPicPr>
            <a:picLocks noChangeAspect="1" noChangeArrowheads="1"/>
          </p:cNvPicPr>
          <p:nvPr/>
        </p:nvPicPr>
        <p:blipFill>
          <a:blip r:embed="rId2" cstate="print"/>
          <a:srcRect l="2580" t="17860" r="29226" b="16381"/>
          <a:stretch>
            <a:fillRect/>
          </a:stretch>
        </p:blipFill>
        <p:spPr bwMode="auto">
          <a:xfrm rot="-5400000">
            <a:off x="521804" y="-521805"/>
            <a:ext cx="1512168" cy="2555777"/>
          </a:xfrm>
          <a:prstGeom prst="rect">
            <a:avLst/>
          </a:prstGeom>
          <a:noFill/>
        </p:spPr>
      </p:pic>
      <p:pic>
        <p:nvPicPr>
          <p:cNvPr id="5" name="Picture 2" descr="D:\Фото\Фото3228.jpg"/>
          <p:cNvPicPr>
            <a:picLocks noGrp="1" noChangeAspect="1" noChangeArrowheads="1"/>
          </p:cNvPicPr>
          <p:nvPr>
            <p:ph idx="1"/>
          </p:nvPr>
        </p:nvPicPr>
        <p:blipFill>
          <a:blip r:embed="rId3" cstate="print"/>
          <a:srcRect/>
          <a:stretch>
            <a:fillRect/>
          </a:stretch>
        </p:blipFill>
        <p:spPr bwMode="auto">
          <a:xfrm rot="-5400000">
            <a:off x="773579" y="1178749"/>
            <a:ext cx="2268252" cy="3024337"/>
          </a:xfrm>
          <a:prstGeom prst="rect">
            <a:avLst/>
          </a:prstGeom>
          <a:noFill/>
        </p:spPr>
      </p:pic>
      <p:pic>
        <p:nvPicPr>
          <p:cNvPr id="6" name="Picture 2" descr="D:\Фото\Фото3227.jpg"/>
          <p:cNvPicPr>
            <a:picLocks noChangeAspect="1" noChangeArrowheads="1"/>
          </p:cNvPicPr>
          <p:nvPr/>
        </p:nvPicPr>
        <p:blipFill>
          <a:blip r:embed="rId4" cstate="print"/>
          <a:srcRect/>
          <a:stretch>
            <a:fillRect/>
          </a:stretch>
        </p:blipFill>
        <p:spPr bwMode="auto">
          <a:xfrm rot="-5400000">
            <a:off x="461147" y="3255885"/>
            <a:ext cx="2766882" cy="3689176"/>
          </a:xfrm>
          <a:prstGeom prst="rect">
            <a:avLst/>
          </a:prstGeom>
          <a:noFill/>
        </p:spPr>
      </p:pic>
      <p:pic>
        <p:nvPicPr>
          <p:cNvPr id="7" name="Picture 2" descr="D:\Фото\Фото3226.jpg"/>
          <p:cNvPicPr>
            <a:picLocks noChangeAspect="1" noChangeArrowheads="1"/>
          </p:cNvPicPr>
          <p:nvPr/>
        </p:nvPicPr>
        <p:blipFill>
          <a:blip r:embed="rId5" cstate="print"/>
          <a:srcRect/>
          <a:stretch>
            <a:fillRect/>
          </a:stretch>
        </p:blipFill>
        <p:spPr bwMode="auto">
          <a:xfrm rot="-5400000">
            <a:off x="3899511" y="933137"/>
            <a:ext cx="2445786" cy="3261048"/>
          </a:xfrm>
          <a:prstGeom prst="rect">
            <a:avLst/>
          </a:prstGeom>
          <a:noFill/>
        </p:spPr>
      </p:pic>
      <p:pic>
        <p:nvPicPr>
          <p:cNvPr id="8" name="Picture 2" descr="D:\Фото\Фото3225.jpg"/>
          <p:cNvPicPr>
            <a:picLocks noChangeAspect="1" noChangeArrowheads="1"/>
          </p:cNvPicPr>
          <p:nvPr/>
        </p:nvPicPr>
        <p:blipFill>
          <a:blip r:embed="rId6" cstate="print"/>
          <a:srcRect/>
          <a:stretch>
            <a:fillRect/>
          </a:stretch>
        </p:blipFill>
        <p:spPr bwMode="auto">
          <a:xfrm>
            <a:off x="4067944" y="3573016"/>
            <a:ext cx="2139702" cy="2852936"/>
          </a:xfrm>
          <a:prstGeom prst="rect">
            <a:avLst/>
          </a:prstGeom>
          <a:noFill/>
        </p:spPr>
      </p:pic>
      <p:pic>
        <p:nvPicPr>
          <p:cNvPr id="9" name="Picture 2" descr="D:\Фото\Фото3224.jpg"/>
          <p:cNvPicPr>
            <a:picLocks noChangeAspect="1" noChangeArrowheads="1"/>
          </p:cNvPicPr>
          <p:nvPr/>
        </p:nvPicPr>
        <p:blipFill>
          <a:blip r:embed="rId7" cstate="print"/>
          <a:srcRect/>
          <a:stretch>
            <a:fillRect/>
          </a:stretch>
        </p:blipFill>
        <p:spPr bwMode="auto">
          <a:xfrm rot="-5400000">
            <a:off x="6664669" y="4478061"/>
            <a:ext cx="1754814" cy="2339752"/>
          </a:xfrm>
          <a:prstGeom prst="rect">
            <a:avLst/>
          </a:prstGeom>
          <a:noFill/>
        </p:spPr>
      </p:pic>
      <p:pic>
        <p:nvPicPr>
          <p:cNvPr id="10" name="Picture 2" descr="D:\Фото\Фото3223.jpg"/>
          <p:cNvPicPr>
            <a:picLocks noChangeAspect="1" noChangeArrowheads="1"/>
          </p:cNvPicPr>
          <p:nvPr/>
        </p:nvPicPr>
        <p:blipFill>
          <a:blip r:embed="rId8" cstate="print"/>
          <a:srcRect/>
          <a:stretch>
            <a:fillRect/>
          </a:stretch>
        </p:blipFill>
        <p:spPr bwMode="auto">
          <a:xfrm>
            <a:off x="6516216" y="1772816"/>
            <a:ext cx="2195736" cy="2927648"/>
          </a:xfrm>
          <a:prstGeom prst="rect">
            <a:avLst/>
          </a:prstGeom>
          <a:noFill/>
        </p:spPr>
      </p:pic>
      <p:pic>
        <p:nvPicPr>
          <p:cNvPr id="11" name="Picture 2" descr="D:\Фото\Фото3222.jpg"/>
          <p:cNvPicPr>
            <a:picLocks noChangeAspect="1" noChangeArrowheads="1"/>
          </p:cNvPicPr>
          <p:nvPr/>
        </p:nvPicPr>
        <p:blipFill>
          <a:blip r:embed="rId9" cstate="print"/>
          <a:srcRect/>
          <a:stretch>
            <a:fillRect/>
          </a:stretch>
        </p:blipFill>
        <p:spPr bwMode="auto">
          <a:xfrm rot="-5400000">
            <a:off x="6783743" y="-267527"/>
            <a:ext cx="1605167" cy="2140222"/>
          </a:xfrm>
          <a:prstGeom prst="rect">
            <a:avLst/>
          </a:prstGeom>
          <a:noFill/>
        </p:spPr>
      </p:pic>
      <p:pic>
        <p:nvPicPr>
          <p:cNvPr id="12" name="Picture 2" descr="C:\Documents and Settings\Пользователь\Мои документы\ф20\Фото2840.jpg"/>
          <p:cNvPicPr>
            <a:picLocks noChangeAspect="1" noChangeArrowheads="1"/>
          </p:cNvPicPr>
          <p:nvPr/>
        </p:nvPicPr>
        <p:blipFill>
          <a:blip r:embed="rId10" cstate="print"/>
          <a:srcRect/>
          <a:stretch>
            <a:fillRect/>
          </a:stretch>
        </p:blipFill>
        <p:spPr bwMode="auto">
          <a:xfrm rot="-5400000">
            <a:off x="3824917" y="-1269141"/>
            <a:ext cx="1566174" cy="4104456"/>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14338" name="Picture 2" descr="D:\Фото\Фото3230.jpg"/>
          <p:cNvPicPr>
            <a:picLocks noChangeAspect="1" noChangeArrowheads="1"/>
          </p:cNvPicPr>
          <p:nvPr/>
        </p:nvPicPr>
        <p:blipFill>
          <a:blip r:embed="rId2" cstate="print"/>
          <a:srcRect/>
          <a:stretch>
            <a:fillRect/>
          </a:stretch>
        </p:blipFill>
        <p:spPr bwMode="auto">
          <a:xfrm rot="-5400000">
            <a:off x="1143000" y="-1143000"/>
            <a:ext cx="6858000" cy="914400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Пользователь\Мои документы\ф20\Фото2850.jpg"/>
          <p:cNvPicPr>
            <a:picLocks noChangeAspect="1" noChangeArrowheads="1"/>
          </p:cNvPicPr>
          <p:nvPr/>
        </p:nvPicPr>
        <p:blipFill>
          <a:blip r:embed="rId2" cstate="print"/>
          <a:srcRect t="2830" r="23371"/>
          <a:stretch>
            <a:fillRect/>
          </a:stretch>
        </p:blipFill>
        <p:spPr bwMode="auto">
          <a:xfrm rot="-5400000">
            <a:off x="1143000" y="-1143000"/>
            <a:ext cx="6858000" cy="9144000"/>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1266" name="Picture 2" descr="C:\Documents and Settings\Пользователь\Рабочий стол\Фото\Фото2891.jpg"/>
          <p:cNvPicPr>
            <a:picLocks noChangeAspect="1" noChangeArrowheads="1"/>
          </p:cNvPicPr>
          <p:nvPr/>
        </p:nvPicPr>
        <p:blipFill>
          <a:blip r:embed="rId2" cstate="print">
            <a:lum bright="-10000" contrast="20000"/>
          </a:blip>
          <a:srcRect/>
          <a:stretch>
            <a:fillRect/>
          </a:stretch>
        </p:blipFill>
        <p:spPr bwMode="auto">
          <a:xfrm rot="-5400000">
            <a:off x="1143000" y="-1143000"/>
            <a:ext cx="6858000" cy="9144000"/>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42" name="Picture 2" descr="C:\Documents and Settings\Пользователь\Рабочий стол\Фото\Фото2892.jpg"/>
          <p:cNvPicPr>
            <a:picLocks noChangeAspect="1" noChangeArrowheads="1"/>
          </p:cNvPicPr>
          <p:nvPr/>
        </p:nvPicPr>
        <p:blipFill>
          <a:blip r:embed="rId2" cstate="print">
            <a:lum bright="-10000" contrast="20000"/>
          </a:blip>
          <a:srcRect/>
          <a:stretch>
            <a:fillRect/>
          </a:stretch>
        </p:blipFill>
        <p:spPr bwMode="auto">
          <a:xfrm rot="-5400000">
            <a:off x="1143000" y="-1143000"/>
            <a:ext cx="6858000" cy="9144000"/>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2034"/>
          </a:xfrm>
        </p:spPr>
        <p:txBody>
          <a:bodyPr>
            <a:normAutofit fontScale="90000"/>
          </a:bodyPr>
          <a:lstStyle/>
          <a:p>
            <a:endParaRPr lang="ru-RU" dirty="0"/>
          </a:p>
        </p:txBody>
      </p:sp>
      <p:sp>
        <p:nvSpPr>
          <p:cNvPr id="3" name="Содержимое 2"/>
          <p:cNvSpPr>
            <a:spLocks noGrp="1"/>
          </p:cNvSpPr>
          <p:nvPr>
            <p:ph idx="1"/>
          </p:nvPr>
        </p:nvSpPr>
        <p:spPr/>
        <p:txBody>
          <a:bodyPr/>
          <a:lstStyle/>
          <a:p>
            <a:endParaRPr lang="ru-RU"/>
          </a:p>
        </p:txBody>
      </p:sp>
      <p:pic>
        <p:nvPicPr>
          <p:cNvPr id="9218" name="Picture 2" descr="C:\Documents and Settings\Пользователь\Рабочий стол\Фото\Фото2899.jpg"/>
          <p:cNvPicPr>
            <a:picLocks noChangeAspect="1" noChangeArrowheads="1"/>
          </p:cNvPicPr>
          <p:nvPr/>
        </p:nvPicPr>
        <p:blipFill>
          <a:blip r:embed="rId2" cstate="print">
            <a:lum bright="-10000" contrast="20000"/>
          </a:blip>
          <a:srcRect/>
          <a:stretch>
            <a:fillRect/>
          </a:stretch>
        </p:blipFill>
        <p:spPr bwMode="auto">
          <a:xfrm rot="-5400000">
            <a:off x="1143000" y="-1143000"/>
            <a:ext cx="6858000" cy="91440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3" descr="C:\Documents and Settings\Пользователь\Рабочий стол\Фото\Фото2888.jpg"/>
          <p:cNvPicPr>
            <a:picLocks noChangeAspect="1" noChangeArrowheads="1"/>
          </p:cNvPicPr>
          <p:nvPr/>
        </p:nvPicPr>
        <p:blipFill>
          <a:blip r:embed="rId2" cstate="print">
            <a:lum bright="-20000" contrast="20000"/>
          </a:blip>
          <a:srcRect/>
          <a:stretch>
            <a:fillRect/>
          </a:stretch>
        </p:blipFill>
        <p:spPr bwMode="auto">
          <a:xfrm rot="-5400000">
            <a:off x="1143000" y="-1143000"/>
            <a:ext cx="6858000" cy="9144000"/>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4" name="Picture 2" descr="C:\Documents and Settings\Пользователь\Мои документы\Фото\Фото3118.jpg"/>
          <p:cNvPicPr>
            <a:picLocks noChangeAspect="1" noChangeArrowheads="1"/>
          </p:cNvPicPr>
          <p:nvPr/>
        </p:nvPicPr>
        <p:blipFill>
          <a:blip r:embed="rId2" cstate="print"/>
          <a:srcRect/>
          <a:stretch>
            <a:fillRect/>
          </a:stretch>
        </p:blipFill>
        <p:spPr bwMode="auto">
          <a:xfrm rot="-5400000">
            <a:off x="1143000" y="-1143000"/>
            <a:ext cx="6858000" cy="9143999"/>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smtClean="0"/>
              <a:t>Приобщение детей дошкольного возраста к театральной деятельности</a:t>
            </a:r>
            <a:endParaRPr lang="ru-RU" sz="3600" b="1" dirty="0"/>
          </a:p>
        </p:txBody>
      </p:sp>
      <p:sp>
        <p:nvSpPr>
          <p:cNvPr id="3" name="Содержимое 2"/>
          <p:cNvSpPr>
            <a:spLocks noGrp="1"/>
          </p:cNvSpPr>
          <p:nvPr>
            <p:ph idx="1"/>
          </p:nvPr>
        </p:nvSpPr>
        <p:spPr/>
        <p:txBody>
          <a:bodyPr>
            <a:normAutofit fontScale="77500" lnSpcReduction="20000"/>
          </a:bodyPr>
          <a:lstStyle/>
          <a:p>
            <a:pPr>
              <a:buNone/>
            </a:pPr>
            <a:r>
              <a:rPr lang="ru-RU" b="1" dirty="0" smtClean="0"/>
              <a:t>ЦЕЛЬ</a:t>
            </a:r>
            <a:r>
              <a:rPr lang="ru-RU" dirty="0" smtClean="0"/>
              <a:t>: знакомить  детей с театром и воспитывать положительно-эмоционального отношения к нему </a:t>
            </a:r>
            <a:r>
              <a:rPr lang="ru-RU" b="1" dirty="0" smtClean="0"/>
              <a:t>Задачи:</a:t>
            </a:r>
          </a:p>
          <a:p>
            <a:pPr>
              <a:buNone/>
            </a:pPr>
            <a:r>
              <a:rPr lang="ru-RU" dirty="0" smtClean="0"/>
              <a:t>* Формировать  представление о театре, эмоционально-положительное отношение к нему с помощью наблюдений, экскурсий; выделить особенности театра как культурного учреждения со спецификой труда, социальным значением, самим зданием и интерьером;</a:t>
            </a:r>
          </a:p>
          <a:p>
            <a:pPr>
              <a:buNone/>
            </a:pPr>
            <a:r>
              <a:rPr lang="ru-RU" dirty="0" smtClean="0"/>
              <a:t> * подвести  детей к пониманию специфики актерского искусства на основе просмотров спектаклей формировать понимание детьми средств образной выразительности, с помощью которых артисты передают образ;</a:t>
            </a: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задачи</a:t>
            </a:r>
            <a:endParaRPr lang="ru-RU" dirty="0"/>
          </a:p>
        </p:txBody>
      </p:sp>
      <p:sp>
        <p:nvSpPr>
          <p:cNvPr id="3" name="Содержимое 2"/>
          <p:cNvSpPr>
            <a:spLocks noGrp="1"/>
          </p:cNvSpPr>
          <p:nvPr>
            <p:ph idx="1"/>
          </p:nvPr>
        </p:nvSpPr>
        <p:spPr>
          <a:xfrm>
            <a:off x="457200" y="1124744"/>
            <a:ext cx="8229600" cy="5001419"/>
          </a:xfrm>
        </p:spPr>
        <p:txBody>
          <a:bodyPr>
            <a:noAutofit/>
          </a:bodyPr>
          <a:lstStyle/>
          <a:p>
            <a:pPr>
              <a:buNone/>
            </a:pPr>
            <a:r>
              <a:rPr lang="ru-RU" sz="2000" dirty="0" smtClean="0"/>
              <a:t>• формировать представление о театральных профессиях (основных и вспомогательных) по наблюдениям за работой гримера, декоратора, костюмера и </a:t>
            </a:r>
            <a:r>
              <a:rPr lang="ru-RU" sz="2000" dirty="0" err="1" smtClean="0"/>
              <a:t>др</a:t>
            </a:r>
            <a:r>
              <a:rPr lang="ru-RU" sz="2000" dirty="0" smtClean="0"/>
              <a:t>, что активизирует интерес к театральному искусству, способствует расширению словарного запаса (гример, парик, осветитель и др.). Дети узнают чем заняты непосредственные участники театрального действия (актеры, музыканты, дирижер), кто готовит пьесу к постановке (режиссер, художник, балетмейстер), кто обеспечивает условия для ее осуществления (гример, костюмер, гардеробщик). Свои впечатления отражаются в рисунках, играх, инсценированных сказках. Выставка художественных работ поможет обобщить увиденное;</a:t>
            </a:r>
          </a:p>
          <a:p>
            <a:pPr>
              <a:buNone/>
            </a:pPr>
            <a:r>
              <a:rPr lang="ru-RU" sz="2000" dirty="0" smtClean="0"/>
              <a:t>• познакомить с правилами поведения в учреждении культуры в системе бесед, игровых диалогов, формирующих нравственную сторону взаимодействия с учреждением искусства. Зрительский опыт посещения театров, музеев способствует расширению и систематизации знаний, укрепляет культуру поведения в театре.</a:t>
            </a:r>
            <a:endParaRPr lang="ru-RU"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задачи</a:t>
            </a:r>
            <a:endParaRPr lang="ru-RU" dirty="0"/>
          </a:p>
        </p:txBody>
      </p:sp>
      <p:sp>
        <p:nvSpPr>
          <p:cNvPr id="3" name="Содержимое 2"/>
          <p:cNvSpPr>
            <a:spLocks noGrp="1"/>
          </p:cNvSpPr>
          <p:nvPr>
            <p:ph idx="1"/>
          </p:nvPr>
        </p:nvSpPr>
        <p:spPr>
          <a:xfrm>
            <a:off x="457200" y="1124744"/>
            <a:ext cx="8229600" cy="5400600"/>
          </a:xfrm>
        </p:spPr>
        <p:txBody>
          <a:bodyPr>
            <a:noAutofit/>
          </a:bodyPr>
          <a:lstStyle/>
          <a:p>
            <a:r>
              <a:rPr lang="ru-RU" sz="2000" dirty="0" smtClean="0"/>
              <a:t>Этот аспект должен пронизывать всю работу: предшествовать непосредственному знакомству с театром, сопутствовать беседам, играм, изобразительной деятельности и т.д. Необходимо неоднократно обсуждать с детьми следующие проблемы: «Какие существуют правила поведения в театре?»; «Кто их должен соблюдать и почему?»; «Как пройти к своему месту, если другие зрители уже сидят?»; «Можно ли разговаривать во время действия, есть, шуршать конфетными обертками?»; «Для чего нужен антракт?».</a:t>
            </a:r>
          </a:p>
          <a:p>
            <a:r>
              <a:rPr lang="ru-RU" sz="2000" dirty="0" smtClean="0"/>
              <a:t>После бесед на эти темы желательно, чтобы дети разыграли сценки на закрепление правил поведения в театре. Например: дети рисуют билеты, выбирают «кассира», «билетера». Купив билет, заходят в «зал» (стулья заранее расставлены как в зрительном зале). «Билетер» помогает «зрителям» находить свои места. «Зрители» просят помочь найти место, благодарят за помощь, извиняются при проходе по ряду и т.д. Можно предложить разыграть ситуации, в которых они могли бы оказаться: «Представь, что спектакль уже начался, а ты не можешь найти место. Как бы ты поступил?».</a:t>
            </a:r>
          </a:p>
          <a:p>
            <a:endParaRPr lang="ru-RU"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735</TotalTime>
  <Words>1160</Words>
  <Application>Microsoft Office PowerPoint</Application>
  <PresentationFormat>Экран (4:3)</PresentationFormat>
  <Paragraphs>76</Paragraphs>
  <Slides>69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69</vt:i4>
      </vt:variant>
    </vt:vector>
  </HeadingPairs>
  <TitlesOfParts>
    <vt:vector size="70" baseType="lpstr">
      <vt:lpstr>Тема Office</vt:lpstr>
      <vt:lpstr>Презентация PowerPoint</vt:lpstr>
      <vt:lpstr>Презентация PowerPoint</vt:lpstr>
      <vt:lpstr>Презентация PowerPoint</vt:lpstr>
      <vt:lpstr>   </vt:lpstr>
      <vt:lpstr>Презентация PowerPoint</vt:lpstr>
      <vt:lpstr>            ТЕАТР СКАЗКИ «Теремок"  </vt:lpstr>
      <vt:lpstr>Приобщение детей дошкольного возраста к театральной деятельности</vt:lpstr>
      <vt:lpstr>задачи</vt:lpstr>
      <vt:lpstr>задачи</vt:lpstr>
      <vt:lpstr>Презентация PowerPoint</vt:lpstr>
      <vt:lpstr>Детские театры Москвы </vt:lpstr>
      <vt:lpstr>Кукольный театр</vt:lpstr>
      <vt:lpstr>Знаменитые часы на фасаде</vt:lpstr>
      <vt:lpstr> </vt:lpstr>
      <vt:lpstr>Музей театра</vt:lpstr>
      <vt:lpstr>«КОНЕК- ГОРБУНОК»</vt:lpstr>
      <vt:lpstr>Презентация PowerPoint</vt:lpstr>
      <vt:lpstr>Сказочный театр </vt:lpstr>
      <vt:lpstr>Презентация PowerPoint</vt:lpstr>
      <vt:lpstr>Презентация PowerPoint</vt:lpstr>
      <vt:lpstr>ТЕАТР НА ПЕРОВСКОЙ</vt:lpstr>
      <vt:lpstr>Музей театра</vt:lpstr>
      <vt:lpstr>ТЕАТР ЧИХАЧЕВА</vt:lpstr>
      <vt:lpstr>Волк и семеро козлят </vt:lpstr>
      <vt:lpstr>Название сказок</vt:lpstr>
      <vt:lpstr>Приобщение детей дошкольного возраста  к театральной деятельности</vt:lpstr>
      <vt:lpstr>«Заколдованный лес»</vt:lpstr>
      <vt:lpstr>Виды театрального искусства</vt:lpstr>
      <vt:lpstr>Презентация PowerPoint</vt:lpstr>
      <vt:lpstr>Презентация PowerPoint</vt:lpstr>
      <vt:lpstr>«Сказка про принцессу» </vt:lpstr>
      <vt:lpstr>« Золушка»</vt:lpstr>
      <vt:lpstr>« фея цветов»</vt:lpstr>
      <vt:lpstr>«Сказка про жирафа и собачку»</vt:lpstr>
      <vt:lpstr>« сказка о рыбаке и рыбке»</vt:lpstr>
      <vt:lpstr>« Машенька и медведь»</vt:lpstr>
      <vt:lpstr>Презентация PowerPoint</vt:lpstr>
      <vt:lpstr>Сказка» Теремок»</vt:lpstr>
      <vt:lpstr>« Курочка- Ряба»</vt:lpstr>
      <vt:lpstr>« Заюшкина избушка»</vt:lpstr>
      <vt:lpstr>« идет зайчик и плачет…, а мы выгоним»</vt:lpstr>
      <vt:lpstr>«Три медведя»</vt:lpstr>
      <vt:lpstr>« Дюймовочка»</vt:lpstr>
      <vt:lpstr>« ДОКТОР АЙБОЛИТ»</vt:lpstr>
      <vt:lpstr>« КОТ В САПОГАХ»</vt:lpstr>
      <vt:lpstr>« Волк и Лиса»</vt:lpstr>
      <vt:lpstr>« Волк и семеро козлят»</vt:lpstr>
      <vt:lpstr>Терминология  искусства</vt:lpstr>
      <vt:lpstr>« Цветик -  Семицветик»</vt:lpstr>
      <vt:lpstr>« Колобок»</vt:lpstr>
      <vt:lpstr>« КОТ И МЫШИ»</vt:lpstr>
      <vt:lpstr>« Снежная королева»</vt:lpstr>
      <vt:lpstr>« В гости к пчелкам»</vt:lpstr>
      <vt:lpstr>Презентация PowerPoint</vt:lpstr>
      <vt:lpstr>Презентация PowerPoint</vt:lpstr>
      <vt:lpstr>Презентация PowerPoint</vt:lpstr>
      <vt:lpstr>Презентация PowerPoint</vt:lpstr>
      <vt:lpstr>« Пчелка»</vt:lpstr>
      <vt:lpstr>« Двенадцать месяцев»</vt:lpstr>
      <vt:lpstr>В конце нашего путешествия</vt:lpstr>
      <vt:lpstr>Наши работы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Пользователь</dc:creator>
  <cp:lastModifiedBy>связной</cp:lastModifiedBy>
  <cp:revision>84</cp:revision>
  <dcterms:created xsi:type="dcterms:W3CDTF">2013-11-15T10:01:23Z</dcterms:created>
  <dcterms:modified xsi:type="dcterms:W3CDTF">2022-01-19T06:45:36Z</dcterms:modified>
</cp:coreProperties>
</file>