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03" r:id="rId3"/>
    <p:sldId id="271" r:id="rId4"/>
    <p:sldId id="299" r:id="rId5"/>
    <p:sldId id="304" r:id="rId6"/>
    <p:sldId id="305" r:id="rId7"/>
    <p:sldId id="298" r:id="rId8"/>
    <p:sldId id="270" r:id="rId9"/>
    <p:sldId id="307" r:id="rId10"/>
    <p:sldId id="306" r:id="rId11"/>
    <p:sldId id="312" r:id="rId12"/>
    <p:sldId id="315" r:id="rId13"/>
    <p:sldId id="313" r:id="rId14"/>
    <p:sldId id="310" r:id="rId15"/>
    <p:sldId id="302" r:id="rId16"/>
    <p:sldId id="276" r:id="rId17"/>
    <p:sldId id="281" r:id="rId18"/>
    <p:sldId id="308" r:id="rId19"/>
    <p:sldId id="278" r:id="rId20"/>
    <p:sldId id="280" r:id="rId21"/>
    <p:sldId id="283" r:id="rId22"/>
    <p:sldId id="282" r:id="rId23"/>
    <p:sldId id="284" r:id="rId24"/>
    <p:sldId id="285" r:id="rId25"/>
    <p:sldId id="288" r:id="rId26"/>
    <p:sldId id="300" r:id="rId27"/>
    <p:sldId id="301" r:id="rId28"/>
    <p:sldId id="309" r:id="rId29"/>
    <p:sldId id="290" r:id="rId30"/>
    <p:sldId id="293" r:id="rId31"/>
    <p:sldId id="295" r:id="rId32"/>
    <p:sldId id="297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CC99FF"/>
    <a:srgbClr val="DFD8E8"/>
    <a:srgbClr val="CCECFF"/>
    <a:srgbClr val="FFCCFF"/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AB025-5B9D-473D-9BB2-482D09297A27}" type="datetimeFigureOut">
              <a:rPr lang="ru-RU" smtClean="0"/>
              <a:pPr/>
              <a:t>20.11.2021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675E3-F547-4AB0-A7B6-08EF34B3E7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AB025-5B9D-473D-9BB2-482D09297A27}" type="datetimeFigureOut">
              <a:rPr lang="ru-RU" smtClean="0"/>
              <a:pPr/>
              <a:t>20.11.2021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675E3-F547-4AB0-A7B6-08EF34B3E7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AB025-5B9D-473D-9BB2-482D09297A27}" type="datetimeFigureOut">
              <a:rPr lang="ru-RU" smtClean="0"/>
              <a:pPr/>
              <a:t>20.11.2021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675E3-F547-4AB0-A7B6-08EF34B3E7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AB025-5B9D-473D-9BB2-482D09297A27}" type="datetimeFigureOut">
              <a:rPr lang="ru-RU" smtClean="0"/>
              <a:pPr/>
              <a:t>20.11.2021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675E3-F547-4AB0-A7B6-08EF34B3E7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AB025-5B9D-473D-9BB2-482D09297A27}" type="datetimeFigureOut">
              <a:rPr lang="ru-RU" smtClean="0"/>
              <a:pPr/>
              <a:t>20.11.2021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675E3-F547-4AB0-A7B6-08EF34B3E7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AB025-5B9D-473D-9BB2-482D09297A27}" type="datetimeFigureOut">
              <a:rPr lang="ru-RU" smtClean="0"/>
              <a:pPr/>
              <a:t>20.11.2021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675E3-F547-4AB0-A7B6-08EF34B3E7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AB025-5B9D-473D-9BB2-482D09297A27}" type="datetimeFigureOut">
              <a:rPr lang="ru-RU" smtClean="0"/>
              <a:pPr/>
              <a:t>20.11.2021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675E3-F547-4AB0-A7B6-08EF34B3E7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AB025-5B9D-473D-9BB2-482D09297A27}" type="datetimeFigureOut">
              <a:rPr lang="ru-RU" smtClean="0"/>
              <a:pPr/>
              <a:t>20.11.2021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675E3-F547-4AB0-A7B6-08EF34B3E7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AB025-5B9D-473D-9BB2-482D09297A27}" type="datetimeFigureOut">
              <a:rPr lang="ru-RU" smtClean="0"/>
              <a:pPr/>
              <a:t>20.11.2021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675E3-F547-4AB0-A7B6-08EF34B3E7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AB025-5B9D-473D-9BB2-482D09297A27}" type="datetimeFigureOut">
              <a:rPr lang="ru-RU" smtClean="0"/>
              <a:pPr/>
              <a:t>20.11.2021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675E3-F547-4AB0-A7B6-08EF34B3E7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AB025-5B9D-473D-9BB2-482D09297A27}" type="datetimeFigureOut">
              <a:rPr lang="ru-RU" smtClean="0"/>
              <a:pPr/>
              <a:t>20.11.2021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675E3-F547-4AB0-A7B6-08EF34B3E7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BAB025-5B9D-473D-9BB2-482D09297A27}" type="datetimeFigureOut">
              <a:rPr lang="ru-RU" smtClean="0"/>
              <a:pPr/>
              <a:t>20.11.2021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E675E3-F547-4AB0-A7B6-08EF34B3E79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zoom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0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gif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detibdd.ru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jpe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Pictures\шаблоны\Дорожные науки для учеников начальных классов\Скриншот 2 - на пешеходном переход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378000"/>
            <a:ext cx="8640000" cy="6480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3929058" y="221455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571868" y="221455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2285984" y="1071546"/>
            <a:ext cx="5652000" cy="2535674"/>
          </a:xfrm>
          <a:prstGeom prst="horizontalScroll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FF0000"/>
                </a:solidFill>
              </a:rPr>
              <a:t>«ДОРОЖНАЯ БЕЗОПАСНОСТЬ»</a:t>
            </a:r>
          </a:p>
          <a:p>
            <a:endParaRPr lang="ru-RU" dirty="0" smtClean="0"/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Формирование у детей навыков безопасного поведения через ознакомления с правилами дорожного движения.</a:t>
            </a:r>
            <a:endParaRPr lang="ru-RU" sz="2000" b="1" dirty="0" smtClean="0">
              <a:solidFill>
                <a:srgbClr val="002060"/>
              </a:solidFill>
            </a:endParaRPr>
          </a:p>
          <a:p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286116" y="3857628"/>
            <a:ext cx="4000528" cy="13554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4000"/>
              </a:lnSpc>
              <a:defRPr/>
            </a:pPr>
            <a:r>
              <a:rPr lang="ru-RU" b="1" i="1" dirty="0" smtClean="0">
                <a:solidFill>
                  <a:srgbClr val="002060"/>
                </a:solidFill>
              </a:rPr>
              <a:t>Выполнила </a:t>
            </a:r>
            <a:r>
              <a:rPr lang="en-US" b="1" i="1" dirty="0" smtClean="0">
                <a:solidFill>
                  <a:srgbClr val="002060"/>
                </a:solidFill>
              </a:rPr>
              <a:t> </a:t>
            </a:r>
            <a:r>
              <a:rPr lang="ru-RU" b="1" i="1" dirty="0" smtClean="0">
                <a:solidFill>
                  <a:srgbClr val="002060"/>
                </a:solidFill>
              </a:rPr>
              <a:t> </a:t>
            </a:r>
            <a:r>
              <a:rPr lang="ru-RU" b="1" i="1" dirty="0" smtClean="0">
                <a:solidFill>
                  <a:srgbClr val="002060"/>
                </a:solidFill>
              </a:rPr>
              <a:t>воспитатель </a:t>
            </a:r>
          </a:p>
          <a:p>
            <a:pPr algn="ctr">
              <a:lnSpc>
                <a:spcPct val="114000"/>
              </a:lnSpc>
              <a:defRPr/>
            </a:pPr>
            <a:r>
              <a:rPr lang="ru-RU" b="1" i="1" dirty="0" smtClean="0">
                <a:solidFill>
                  <a:srgbClr val="002060"/>
                </a:solidFill>
              </a:rPr>
              <a:t>Сучкова Е.Н.</a:t>
            </a:r>
            <a:endParaRPr lang="ru-RU" b="1" i="1" dirty="0" smtClean="0">
              <a:solidFill>
                <a:srgbClr val="002060"/>
              </a:solidFill>
            </a:endParaRPr>
          </a:p>
          <a:p>
            <a:pPr algn="ctr">
              <a:lnSpc>
                <a:spcPct val="114000"/>
              </a:lnSpc>
              <a:defRPr/>
            </a:pPr>
            <a:r>
              <a:rPr lang="ru-RU" b="1" i="1" dirty="0" smtClean="0">
                <a:solidFill>
                  <a:srgbClr val="002060"/>
                </a:solidFill>
              </a:rPr>
              <a:t>МБДОУ «Детский сад № 90 «Ягодка»</a:t>
            </a:r>
          </a:p>
          <a:p>
            <a:pPr algn="ctr">
              <a:lnSpc>
                <a:spcPct val="114000"/>
              </a:lnSpc>
              <a:defRPr/>
            </a:pPr>
            <a:r>
              <a:rPr lang="ru-RU" b="1" i="1" dirty="0" smtClean="0">
                <a:solidFill>
                  <a:srgbClr val="002060"/>
                </a:solidFill>
              </a:rPr>
              <a:t> г. Нижний Новгород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741" y="476672"/>
            <a:ext cx="8928992" cy="50405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Взаимодействие с семьями воспитанников</a:t>
            </a:r>
            <a:endParaRPr lang="ru-RU" sz="28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98395265"/>
              </p:ext>
            </p:extLst>
          </p:nvPr>
        </p:nvGraphicFramePr>
        <p:xfrm>
          <a:off x="251520" y="1052736"/>
          <a:ext cx="8784975" cy="5151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80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37626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76063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п\п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Направление взаимодействия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Формы взаимодействия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Изучение семьи, уровня психолого-педагогической компетентности,</a:t>
                      </a:r>
                      <a:r>
                        <a:rPr lang="ru-RU" sz="16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семейных ценностей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Анкетирование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Информирование родителей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Агитационные буклеты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Информационные стенды (например, выдержки из ПДД)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Личные беседы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Родительские собрания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Просвещение и обучение родителей \ законных представителей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Консультации по вопросам обучения детей безопасному поведению на дорогах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Практические рекомендации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Совместная деятельность ДОУ и семьи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Выставки совместных работ по теме профилактики ДДТ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Онлайн-мероприятия в </a:t>
                      </a:r>
                      <a:r>
                        <a:rPr lang="ru-RU" sz="16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соцсетях</a:t>
                      </a: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 привлечением родителей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Домашние</a:t>
                      </a:r>
                      <a:r>
                        <a:rPr lang="ru-RU" sz="16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задания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6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Непосредственное онлайн-участие родителей в ООД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009980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0759" y="116632"/>
            <a:ext cx="8928992" cy="50405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Взаимодействие с социальными партнерами</a:t>
            </a:r>
            <a:endParaRPr lang="ru-RU" sz="28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09705536"/>
              </p:ext>
            </p:extLst>
          </p:nvPr>
        </p:nvGraphicFramePr>
        <p:xfrm>
          <a:off x="170759" y="692696"/>
          <a:ext cx="8577706" cy="59188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040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24134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90596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8092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п\п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Направление взаимодействия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Формы взаимодействия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67125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ГИБДД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Предоставление агитационных материалов, видеороликов для организации работы с родителями в социальных</a:t>
                      </a:r>
                      <a:r>
                        <a:rPr lang="ru-RU" sz="1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сетях и мессенджерах.</a:t>
                      </a:r>
                      <a:endParaRPr lang="ru-RU" sz="1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Предоставление практического материала для организации работы с детьми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Проведение занятий с детьми сотрудниками отдела ГИБДД,</a:t>
                      </a:r>
                      <a:r>
                        <a:rPr lang="ru-RU" sz="1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встречи и беседы с сотрудниками ГИБДД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Организация профилактических акций, стимулирующих работу ДОУ по данному направлению, актуализация паспорта дорожной безопасности</a:t>
                      </a:r>
                      <a:endParaRPr lang="ru-RU" sz="1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483748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  <a:p>
                      <a:pPr algn="ctr"/>
                      <a:endParaRPr lang="ru-RU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МБОУ СОШ «Школа №76»</a:t>
                      </a:r>
                    </a:p>
                    <a:p>
                      <a:pPr algn="ctr"/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Библиотека-филиал им. Н.В. Гоголя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Посещение ДОУ агитбригадой ЮИД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Совместные детские мероприятия по теме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Совместные мастер-классы по изготовлению дорожных знаков и атрибутики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Тематические</a:t>
                      </a:r>
                      <a:r>
                        <a:rPr lang="ru-RU" sz="1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мероприятия по профилактике ДДТТ</a:t>
                      </a:r>
                      <a:endParaRPr lang="ru-RU" sz="1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9485744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20688"/>
            <a:ext cx="8928992" cy="9144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Циклограмма обучения детей безопасному поведению на дороге</a:t>
            </a:r>
            <a:endParaRPr lang="ru-RU" sz="28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/>
          </p:nvPr>
        </p:nvGraphicFramePr>
        <p:xfrm>
          <a:off x="251520" y="1628800"/>
          <a:ext cx="8784975" cy="3708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40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44827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47260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п\п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месяц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тема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Сентябрь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Дорога в городе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Октябрь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Улица. Машины.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Ноябрь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Средства</a:t>
                      </a:r>
                      <a:r>
                        <a:rPr lang="ru-RU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регулирования дорожного движения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Декабрь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Виды транспорта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Январь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Водитель. Пассажир. Пешеход.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Февраль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Дорога. Ребенок. Безопасность.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Мы – пассажиры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Апрель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Мы – пешеходы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Май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Мы - водители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51520" y="5589240"/>
            <a:ext cx="87129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циклограммы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всестороннее развитие ребенка посредством формирования представлений и навыков безопасного поведения на улицах и дорогах.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270161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29732" y="116374"/>
            <a:ext cx="8412910" cy="624855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Участие в районном конкурсе </a:t>
            </a:r>
            <a:r>
              <a:rPr lang="ru-RU" dirty="0">
                <a:solidFill>
                  <a:schemeClr val="bg1"/>
                </a:solidFill>
              </a:rPr>
              <a:t>«Юные знатоки дорожного движения » </a:t>
            </a:r>
            <a:r>
              <a:rPr lang="ru-RU" dirty="0" smtClean="0">
                <a:solidFill>
                  <a:schemeClr val="bg1"/>
                </a:solidFill>
              </a:rPr>
              <a:t>и выход в финал ноябрь 2019г.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244" y="905247"/>
            <a:ext cx="3120380" cy="234028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79268" y="775756"/>
            <a:ext cx="3096344" cy="23222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Объект 13"/>
          <p:cNvPicPr>
            <a:picLocks noGrp="1" noChangeAspect="1"/>
          </p:cNvPicPr>
          <p:nvPr>
            <p:ph sz="half" idx="2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0806" r="-1245"/>
          <a:stretch/>
        </p:blipFill>
        <p:spPr>
          <a:xfrm>
            <a:off x="156249" y="3443830"/>
            <a:ext cx="3000375" cy="312921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60031" y="3443830"/>
            <a:ext cx="4012675" cy="30095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34890" y="1772816"/>
            <a:ext cx="2952328" cy="22142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4080640432"/>
      </p:ext>
    </p:extLst>
  </p:cSld>
  <p:clrMapOvr>
    <a:masterClrMapping/>
  </p:clrMapOvr>
  <p:transition>
    <p:zo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29732" y="116374"/>
            <a:ext cx="8412910" cy="624855"/>
          </a:xfrm>
        </p:spPr>
        <p:txBody>
          <a:bodyPr>
            <a:normAutofit fontScale="77500" lnSpcReduction="20000"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Проведение конкурса «Юные знатоки дорожного движения » 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</a:rPr>
              <a:t>на базе ДОУ №90 ноябрь 2020года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3516" r="1242" b="13589"/>
          <a:stretch/>
        </p:blipFill>
        <p:spPr>
          <a:xfrm>
            <a:off x="282496" y="3842102"/>
            <a:ext cx="2090813" cy="27363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12835" y="3753061"/>
            <a:ext cx="2185789" cy="29143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138" t="10904" r="11413" b="19283"/>
          <a:stretch/>
        </p:blipFill>
        <p:spPr>
          <a:xfrm>
            <a:off x="2603703" y="4652959"/>
            <a:ext cx="3688094" cy="20043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400" t="17451" r="3800"/>
          <a:stretch/>
        </p:blipFill>
        <p:spPr>
          <a:xfrm>
            <a:off x="3340043" y="905247"/>
            <a:ext cx="2592288" cy="32871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504" y="971497"/>
            <a:ext cx="2939819" cy="22048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15750" y="1121094"/>
            <a:ext cx="2933842" cy="22003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4262961759"/>
      </p:ext>
    </p:extLst>
  </p:cSld>
  <p:clrMapOvr>
    <a:masterClrMapping/>
  </p:clrMapOvr>
  <p:transition>
    <p:zo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1560" y="404664"/>
            <a:ext cx="8780940" cy="5976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06694272"/>
      </p:ext>
    </p:extLst>
  </p:cSld>
  <p:clrMapOvr>
    <a:masterClrMapping/>
  </p:clrMapOvr>
  <p:transition>
    <p:zo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31033" y="214290"/>
            <a:ext cx="62015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Формы работы ДОУ по профилактике ДДТ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28596" y="1071546"/>
            <a:ext cx="3714776" cy="2369880"/>
          </a:xfrm>
          <a:prstGeom prst="rect">
            <a:avLst/>
          </a:prstGeom>
          <a:ln>
            <a:solidFill>
              <a:srgbClr val="FFC000"/>
            </a:solidFill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Проведение цикла занятий по ПДД: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2"/>
              </a:buBlip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«Поведение детей в общественном транспорте»,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2"/>
              </a:buBlip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«Перекресток. Знакомство с работой водителя»,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2"/>
              </a:buBlip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«Я иду по улице»,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2"/>
              </a:buBlip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«Дорожные знаки»,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2"/>
              </a:buBlip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«Безопасное поведение на улице»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4572000" y="4052176"/>
            <a:ext cx="4429124" cy="2369880"/>
          </a:xfrm>
          <a:prstGeom prst="rect">
            <a:avLst/>
          </a:prstGeom>
          <a:ln>
            <a:solidFill>
              <a:srgbClr val="FFC000"/>
            </a:solidFill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Знакомство с  художественной литературой: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Е. Житков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Светофор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С. Михалков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Моя улица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Дядя Степа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Н. Калинин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 ребята переходили улицу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В. Сиротов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Твой товарищ светофор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П. В. Ивнев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 разговаривает улица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И. Серяков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Законы улиц и дорог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А. Иванов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 неразлучные друзья дорогу переходили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Л.Гальперште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«Шлагбаум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92571" y="1071546"/>
            <a:ext cx="4527901" cy="23698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00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3789040"/>
            <a:ext cx="3969043" cy="259228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ChangeArrowheads="1"/>
          </p:cNvSpPr>
          <p:nvPr/>
        </p:nvSpPr>
        <p:spPr bwMode="auto">
          <a:xfrm>
            <a:off x="285720" y="1476419"/>
            <a:ext cx="4929222" cy="4326731"/>
          </a:xfrm>
          <a:prstGeom prst="verticalScroll">
            <a:avLst/>
          </a:prstGeom>
          <a:ln w="57150">
            <a:solidFill>
              <a:srgbClr val="00B0F0"/>
            </a:solidFill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2"/>
              </a:buBlip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«Безопасность на дороге»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2"/>
              </a:buBlip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«Знаки дорожные помни всегда»;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2"/>
              </a:buBlip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«Осторожно, дорога! »;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2"/>
              </a:buBlip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«Транспорт на улицах города»;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2"/>
              </a:buBlip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«Правила для пассажиров»;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2"/>
              </a:buBlip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«Правила поведения пешеходов»,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2"/>
              </a:buBlip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«Школа пешеходных наук», 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2"/>
              </a:buBlip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«Дорожные нарушения»,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2"/>
              </a:buBlip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«История транспорта»,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2"/>
              </a:buBlip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«Труд водителя»,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2"/>
              </a:buBlip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«Как вести себя в автобусе», 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2"/>
              </a:buBlip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«Машины специального назначения»,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2"/>
              </a:buBlip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«Регулировщик».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28662" y="214290"/>
            <a:ext cx="79296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i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Беседы:</a:t>
            </a:r>
            <a:r>
              <a:rPr lang="ru-RU" sz="3600" i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lang="ru-RU" sz="3600" i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92080" y="1196752"/>
            <a:ext cx="3672408" cy="5112568"/>
          </a:xfrm>
          <a:prstGeom prst="roundRect">
            <a:avLst>
              <a:gd name="adj" fmla="val 16667"/>
            </a:avLst>
          </a:prstGeom>
          <a:ln>
            <a:solidFill>
              <a:srgbClr val="FFFF0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467544" y="260648"/>
            <a:ext cx="8031266" cy="46166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 eaLnBrk="0" hangingPunct="0"/>
            <a:r>
              <a:rPr lang="ru-RU" sz="2400" b="1" i="1" dirty="0" smtClean="0">
                <a:solidFill>
                  <a:srgbClr val="7030A0"/>
                </a:solidFill>
                <a:latin typeface="Times New Roman" pitchFamily="18" charset="0"/>
                <a:cs typeface="Calibri" pitchFamily="34" charset="0"/>
              </a:rPr>
              <a:t>Тематические уголки по обучению дошкольников ПДД</a:t>
            </a:r>
            <a:endParaRPr lang="ru-RU" sz="2400" b="1" i="1" dirty="0">
              <a:solidFill>
                <a:srgbClr val="7030A0"/>
              </a:solidFill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69267" y="849621"/>
            <a:ext cx="3411743" cy="25588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>
          <a:xfrm>
            <a:off x="4932040" y="3231666"/>
            <a:ext cx="4041775" cy="639762"/>
          </a:xfrm>
        </p:spPr>
        <p:txBody>
          <a:bodyPr/>
          <a:lstStyle/>
          <a:p>
            <a:r>
              <a:rPr lang="ru-RU" dirty="0" smtClean="0"/>
              <a:t>Подготовительная группа</a:t>
            </a:r>
            <a:endParaRPr lang="ru-RU" dirty="0"/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782391"/>
            <a:ext cx="3713289" cy="27849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10969" y="3836872"/>
            <a:ext cx="3744416" cy="26474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Текст 5"/>
          <p:cNvSpPr>
            <a:spLocks noGrp="1"/>
          </p:cNvSpPr>
          <p:nvPr>
            <p:ph type="body" sz="quarter" idx="3"/>
          </p:nvPr>
        </p:nvSpPr>
        <p:spPr>
          <a:xfrm>
            <a:off x="398025" y="3408428"/>
            <a:ext cx="2373776" cy="527578"/>
          </a:xfrm>
        </p:spPr>
        <p:txBody>
          <a:bodyPr/>
          <a:lstStyle/>
          <a:p>
            <a:r>
              <a:rPr lang="ru-RU" dirty="0" smtClean="0"/>
              <a:t>Старшая группа</a:t>
            </a:r>
            <a:endParaRPr lang="ru-RU" dirty="0"/>
          </a:p>
        </p:txBody>
      </p:sp>
      <p:sp>
        <p:nvSpPr>
          <p:cNvPr id="15" name="Текст 5"/>
          <p:cNvSpPr>
            <a:spLocks noGrp="1"/>
          </p:cNvSpPr>
          <p:nvPr>
            <p:ph type="body" sz="quarter" idx="3"/>
          </p:nvPr>
        </p:nvSpPr>
        <p:spPr>
          <a:xfrm>
            <a:off x="3296289" y="6259198"/>
            <a:ext cx="2373776" cy="527578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Младшая  группа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639827344"/>
      </p:ext>
    </p:extLst>
  </p:cSld>
  <p:clrMapOvr>
    <a:masterClrMapping/>
  </p:clrMapOvr>
  <p:transition>
    <p:zoom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1"/>
          <p:cNvSpPr>
            <a:spLocks noChangeArrowheads="1"/>
          </p:cNvSpPr>
          <p:nvPr/>
        </p:nvSpPr>
        <p:spPr bwMode="auto">
          <a:xfrm>
            <a:off x="357158" y="642918"/>
            <a:ext cx="4071938" cy="120015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 eaLnBrk="0" hangingPunct="0"/>
            <a:r>
              <a:rPr lang="ru-RU" sz="2400" b="1" i="1" dirty="0">
                <a:solidFill>
                  <a:srgbClr val="7030A0"/>
                </a:solidFill>
                <a:latin typeface="Times New Roman" pitchFamily="18" charset="0"/>
                <a:cs typeface="Calibri" pitchFamily="34" charset="0"/>
              </a:rPr>
              <a:t>Рассматривание</a:t>
            </a:r>
          </a:p>
          <a:p>
            <a:pPr algn="ctr" eaLnBrk="0" hangingPunct="0"/>
            <a:r>
              <a:rPr lang="ru-RU" sz="2400" b="1" i="1" dirty="0">
                <a:solidFill>
                  <a:srgbClr val="7030A0"/>
                </a:solidFill>
                <a:latin typeface="Times New Roman" pitchFamily="18" charset="0"/>
                <a:cs typeface="Calibri" pitchFamily="34" charset="0"/>
              </a:rPr>
              <a:t>иллюстраций,</a:t>
            </a:r>
          </a:p>
          <a:p>
            <a:pPr algn="ctr" eaLnBrk="0" hangingPunct="0"/>
            <a:r>
              <a:rPr lang="ru-RU" sz="2400" b="1" i="1" dirty="0">
                <a:solidFill>
                  <a:srgbClr val="7030A0"/>
                </a:solidFill>
                <a:latin typeface="Times New Roman" pitchFamily="18" charset="0"/>
                <a:cs typeface="Calibri" pitchFamily="34" charset="0"/>
              </a:rPr>
              <a:t>книг, альбомов, рисунков</a:t>
            </a:r>
            <a:endParaRPr lang="ru-RU" sz="2400" b="1" i="1" dirty="0">
              <a:solidFill>
                <a:srgbClr val="7030A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99592" y="2132856"/>
            <a:ext cx="3638778" cy="430078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36096" y="1242993"/>
            <a:ext cx="2736304" cy="35265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8229600" cy="57606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</a:t>
            </a:r>
            <a:endParaRPr lang="ru-RU" sz="32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07296" y="4872605"/>
            <a:ext cx="6229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Включение задач формирования представлений детей о безопасном поведении на дороге во всех возрастных группах дошкольного возраста</a:t>
            </a:r>
          </a:p>
        </p:txBody>
      </p:sp>
      <p:pic>
        <p:nvPicPr>
          <p:cNvPr id="1028" name="Picture 4" descr="Детский сад 10 города Буйнакск (Буйнакск) &quot; Содержание образовательного процесс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629924">
            <a:off x="510691" y="4924799"/>
            <a:ext cx="1181856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Просмотр темы - MWVL Правила дорожного движени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5528" y="3573016"/>
            <a:ext cx="1228551" cy="1519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131840" y="1202160"/>
            <a:ext cx="590465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Изменение дорожной ситуации в городе (повышение интенсивности движения,  агрессивный стиль вождения автотранспорта), частота ДТП как на автомобильных дорогах, так и в районе пролегания железнодорожных путей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11560" y="3604831"/>
            <a:ext cx="63367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Изменения в законодательстве, связанного с регулированием дорожного движения и обеспечением безопасности на дорогах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 descr="probki-na-dorogah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1520" y="1340768"/>
            <a:ext cx="3113282" cy="2232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437197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Прямоугольник 1"/>
          <p:cNvSpPr>
            <a:spLocks noChangeArrowheads="1"/>
          </p:cNvSpPr>
          <p:nvPr/>
        </p:nvSpPr>
        <p:spPr bwMode="auto">
          <a:xfrm>
            <a:off x="428596" y="142875"/>
            <a:ext cx="842968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24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Отгадывание загадок о транспорте, дорожных знаках, о </a:t>
            </a:r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ПДД</a:t>
            </a:r>
            <a:endParaRPr lang="ru-RU" sz="24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8" name="Picture 4" descr="C:\Users\User\Pictures\Выставка тпо ПДД - копия\GEDC00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241885" y="4065406"/>
            <a:ext cx="2742865" cy="20046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8596" y="973872"/>
            <a:ext cx="3207300" cy="24657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288" r="21997"/>
          <a:stretch/>
        </p:blipFill>
        <p:spPr>
          <a:xfrm>
            <a:off x="5076056" y="943743"/>
            <a:ext cx="3628497" cy="24586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0101" r="1596" b="32150"/>
          <a:stretch/>
        </p:blipFill>
        <p:spPr>
          <a:xfrm>
            <a:off x="2987824" y="3717031"/>
            <a:ext cx="2784004" cy="289684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1651" r="1596"/>
          <a:stretch/>
        </p:blipFill>
        <p:spPr>
          <a:xfrm>
            <a:off x="6516216" y="3717031"/>
            <a:ext cx="1933956" cy="273019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2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00100" y="357166"/>
            <a:ext cx="7143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Дидактические игры:</a:t>
            </a:r>
            <a:endParaRPr lang="ru-RU" sz="2800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177" name="Rectangle 1"/>
          <p:cNvSpPr>
            <a:spLocks noChangeArrowheads="1"/>
          </p:cNvSpPr>
          <p:nvPr/>
        </p:nvSpPr>
        <p:spPr bwMode="auto">
          <a:xfrm>
            <a:off x="500034" y="1071546"/>
            <a:ext cx="4429156" cy="2664000"/>
          </a:xfrm>
          <a:prstGeom prst="rect">
            <a:avLst/>
          </a:prstGeom>
          <a:ln w="57150">
            <a:solidFill>
              <a:schemeClr val="accent6">
                <a:lumMod val="75000"/>
              </a:schemeClr>
            </a:solidFill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Дорожные знаки», «Светофор», «Угадай-ка», «Наша улица», «Логическая дорожка», «Поставь дорожный знак», «Будь внимательным», «Правильно разложи», «Узнай по описанию». «Расставь знаки» (игры  с макетом перекрестка), «Набери номер правильно», «Найди такой же знак», «Собери знак».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92080" y="1196752"/>
            <a:ext cx="3528392" cy="302433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3573016"/>
            <a:ext cx="4392488" cy="302433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3271" b="6766"/>
          <a:stretch/>
        </p:blipFill>
        <p:spPr>
          <a:xfrm rot="-4380000">
            <a:off x="5386683" y="4072570"/>
            <a:ext cx="2354642" cy="25842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1"/>
          <p:cNvSpPr>
            <a:spLocks noChangeArrowheads="1"/>
          </p:cNvSpPr>
          <p:nvPr/>
        </p:nvSpPr>
        <p:spPr bwMode="auto">
          <a:xfrm>
            <a:off x="500034" y="1357298"/>
            <a:ext cx="8280000" cy="1467326"/>
          </a:xfrm>
          <a:prstGeom prst="verticalScroll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</a:schemeClr>
              </a:gs>
              <a:gs pos="35000">
                <a:schemeClr val="accent4">
                  <a:tint val="37000"/>
                  <a:satMod val="300000"/>
                </a:schemeClr>
              </a:gs>
              <a:gs pos="100000">
                <a:schemeClr val="accent4">
                  <a:tint val="15000"/>
                  <a:satMod val="35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28575">
            <a:solidFill>
              <a:srgbClr val="7030A0"/>
            </a:solidFill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701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2"/>
              </a:buBlip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 случилось бы, если бы все дорожные знаки исчезли?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 </a:t>
            </a:r>
          </a:p>
          <a:p>
            <a:pPr marL="0" marR="0" lvl="0" indent="22701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2"/>
              </a:buBlip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 случилось бы, если бы не было правил дорожного движения?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</a:p>
          <a:p>
            <a:pPr marL="0" marR="0" lvl="0" indent="22701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2"/>
              </a:buBlip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Истории в транспорте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 </a:t>
            </a:r>
          </a:p>
          <a:p>
            <a:pPr marL="0" marR="0" lvl="0" indent="22701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2"/>
              </a:buBlip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Интересный случай на дороге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28663" y="357166"/>
            <a:ext cx="72866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27013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i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Составление творческих рассказов: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0035" y="3068960"/>
            <a:ext cx="3783934" cy="331236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40035" y="3068960"/>
            <a:ext cx="4139998" cy="345638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142852"/>
            <a:ext cx="86439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850" algn="ctr" eaLnBrk="0" hangingPunct="0"/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Calibri" pitchFamily="34" charset="0"/>
              </a:rPr>
              <a:t>Игры (</a:t>
            </a:r>
            <a:r>
              <a:rPr lang="ru-RU" sz="2800" b="1" i="1" dirty="0" smtClean="0">
                <a:solidFill>
                  <a:schemeClr val="bg1"/>
                </a:solidFill>
                <a:latin typeface="Times New Roman" pitchFamily="18" charset="0"/>
                <a:cs typeface="Calibri" pitchFamily="34" charset="0"/>
              </a:rPr>
              <a:t>сюжетно-ролевые</a:t>
            </a:r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Calibri" pitchFamily="34" charset="0"/>
              </a:rPr>
              <a:t>, дидактические, подвижные)</a:t>
            </a:r>
            <a:endParaRPr lang="ru-RU" sz="2400" b="1" i="1" dirty="0">
              <a:solidFill>
                <a:schemeClr val="bg1"/>
              </a:solidFill>
            </a:endParaRPr>
          </a:p>
        </p:txBody>
      </p:sp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304119" y="764704"/>
            <a:ext cx="5150376" cy="2585323"/>
          </a:xfrm>
          <a:prstGeom prst="rect">
            <a:avLst/>
          </a:prstGeom>
          <a:ln w="57150">
            <a:solidFill>
              <a:srgbClr val="CCECFF"/>
            </a:solidFill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Подвижные игры: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«Жесты регулировщика»,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+mj-ea"/>
                <a:cs typeface="Times New Roman" pitchFamily="18" charset="0"/>
              </a:rPr>
              <a:t> «Стоп», «Светофор». «Регулировщик», «Красный, желтый, зеленый», «Умелый пешеход»,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+mj-ea"/>
                <a:cs typeface="Times New Roman" pitchFamily="18" charset="0"/>
              </a:rPr>
              <a:t>«Лучший пешеход», «Сигналы светофора»,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«Пешеходы и автомобили», «Дорожные знаки и автомобили», и другие.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Сюжетно-ролевые игры: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«Осторожна улица!», «Поездка на автобусе», «Правила движения», «Машина».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1" t="29000" r="-266" b="5900"/>
          <a:stretch/>
        </p:blipFill>
        <p:spPr>
          <a:xfrm>
            <a:off x="5603101" y="666072"/>
            <a:ext cx="2880320" cy="33157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2149" r="658" b="12201"/>
          <a:stretch/>
        </p:blipFill>
        <p:spPr>
          <a:xfrm>
            <a:off x="5603101" y="3976032"/>
            <a:ext cx="2880320" cy="28608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0779" r="658"/>
          <a:stretch/>
        </p:blipFill>
        <p:spPr>
          <a:xfrm>
            <a:off x="3131840" y="3717032"/>
            <a:ext cx="2152208" cy="26589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4711" r="658"/>
          <a:stretch/>
        </p:blipFill>
        <p:spPr>
          <a:xfrm>
            <a:off x="638789" y="3779858"/>
            <a:ext cx="2173998" cy="25333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1"/>
          <p:cNvSpPr>
            <a:spLocks noChangeArrowheads="1"/>
          </p:cNvSpPr>
          <p:nvPr/>
        </p:nvSpPr>
        <p:spPr bwMode="auto">
          <a:xfrm>
            <a:off x="214282" y="285728"/>
            <a:ext cx="8643998" cy="50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Художественно - творческая деятельность: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78" name="Rectangle 2"/>
          <p:cNvSpPr>
            <a:spLocks noChangeArrowheads="1"/>
          </p:cNvSpPr>
          <p:nvPr/>
        </p:nvSpPr>
        <p:spPr bwMode="auto">
          <a:xfrm>
            <a:off x="214282" y="1248448"/>
            <a:ext cx="4916502" cy="203132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rgbClr val="7030A0"/>
            </a:solidFill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рисование «Дорожные знаки»,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аппликация «Дорожные знаки», «Виды транспорта» (коллективные работы),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конструирование «Моя улица»,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коллективная работа «Улицы городка» (из песка),</a:t>
            </a: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лепка: «Веселый светофор», «Машины».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0926" y="3573016"/>
            <a:ext cx="4803122" cy="280831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92080" y="1052736"/>
            <a:ext cx="3566200" cy="20977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84168" y="3150505"/>
            <a:ext cx="2880320" cy="16466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55976" y="4581128"/>
            <a:ext cx="4248472" cy="20162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Прямоугольник 1"/>
          <p:cNvSpPr>
            <a:spLocks noChangeArrowheads="1"/>
          </p:cNvSpPr>
          <p:nvPr/>
        </p:nvSpPr>
        <p:spPr bwMode="auto">
          <a:xfrm>
            <a:off x="107504" y="116632"/>
            <a:ext cx="8792228" cy="954107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Открытое </a:t>
            </a:r>
            <a:r>
              <a:rPr lang="ru-RU" sz="2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тематическое мероприятие </a:t>
            </a:r>
            <a:endParaRPr lang="ru-RU" sz="2800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«Красный, желтый, зеленый!»</a:t>
            </a:r>
            <a:endParaRPr lang="ru-RU" sz="2800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1" t="18500" r="-2127" b="14300"/>
          <a:stretch/>
        </p:blipFill>
        <p:spPr>
          <a:xfrm>
            <a:off x="107504" y="1196752"/>
            <a:ext cx="3029008" cy="35338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1" t="23750" r="-266"/>
          <a:stretch/>
        </p:blipFill>
        <p:spPr>
          <a:xfrm>
            <a:off x="3136512" y="3157452"/>
            <a:ext cx="2520280" cy="33982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1651" r="1689" b="11151"/>
          <a:stretch/>
        </p:blipFill>
        <p:spPr>
          <a:xfrm>
            <a:off x="5868143" y="1340768"/>
            <a:ext cx="2780815" cy="33702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5576" y="548680"/>
            <a:ext cx="7344816" cy="5508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53935707"/>
      </p:ext>
    </p:extLst>
  </p:cSld>
  <p:clrMapOvr>
    <a:masterClrMapping/>
  </p:clrMapOvr>
  <p:transition>
    <p:zoom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332656"/>
            <a:ext cx="8316416" cy="6237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1624106"/>
      </p:ext>
    </p:extLst>
  </p:cSld>
  <p:clrMapOvr>
    <a:masterClrMapping/>
  </p:clrMapOvr>
  <p:transition>
    <p:zoom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1600" y="260648"/>
            <a:ext cx="7272808" cy="6408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04688900"/>
      </p:ext>
    </p:extLst>
  </p:cSld>
  <p:clrMapOvr>
    <a:masterClrMapping/>
  </p:clrMapOvr>
  <p:transition>
    <p:zoom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Прямоугольник 6"/>
          <p:cNvSpPr>
            <a:spLocks noChangeArrowheads="1"/>
          </p:cNvSpPr>
          <p:nvPr/>
        </p:nvSpPr>
        <p:spPr bwMode="auto">
          <a:xfrm>
            <a:off x="714918" y="-25133"/>
            <a:ext cx="8177562" cy="1022449"/>
          </a:xfrm>
          <a:prstGeom prst="horizontalScroll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Выставка совместных работ родителей и детей по ПДД:</a:t>
            </a:r>
          </a:p>
          <a:p>
            <a:pPr algn="ctr"/>
            <a:r>
              <a:rPr lang="ru-RU" sz="20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«Школа пешеходных наук</a:t>
            </a:r>
            <a:r>
              <a:rPr lang="ru-RU" sz="24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99592" y="2636912"/>
            <a:ext cx="7560800" cy="37793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97099" y="1196752"/>
            <a:ext cx="4013199" cy="21602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Горизонтальный свиток 1"/>
          <p:cNvSpPr/>
          <p:nvPr/>
        </p:nvSpPr>
        <p:spPr>
          <a:xfrm>
            <a:off x="285720" y="142851"/>
            <a:ext cx="8572560" cy="1349633"/>
          </a:xfrm>
          <a:prstGeom prst="horizontalScroll">
            <a:avLst/>
          </a:prstGeom>
          <a:ln w="57150">
            <a:solidFill>
              <a:srgbClr val="00B0F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450850" algn="ctr" eaLnBrk="0" hangingPunct="0"/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Цель работы:</a:t>
            </a: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indent="450850" algn="ctr" eaLnBrk="0" hangingPunct="0"/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Содействие решению проблем безопасности детей дошкольного возраста, обеспечение профилактических мер по сокращению ДДТ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214282" y="785794"/>
            <a:ext cx="871543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285720" y="1714488"/>
            <a:ext cx="8572560" cy="4893647"/>
          </a:xfrm>
          <a:prstGeom prst="rect">
            <a:avLst/>
          </a:prstGeom>
          <a:ln w="76200">
            <a:solidFill>
              <a:srgbClr val="00B0F0"/>
            </a:solidFill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Задачи: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B0F0"/>
              </a:buClr>
              <a:buSzPct val="200000"/>
              <a:buFontTx/>
              <a:buChar char="•"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Создавать условия для сознательного изучения детьми Правил дорожного движения;</a:t>
            </a:r>
            <a:endParaRPr kumimoji="0" lang="ru-RU" sz="1600" b="0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B0F0"/>
              </a:buClr>
              <a:buSzPct val="200000"/>
              <a:buFontTx/>
              <a:buChar char="•"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обобщить и расширить знания детей о правилах дорожного движения;</a:t>
            </a:r>
            <a:endParaRPr lang="ru-RU" sz="1600" i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B0F0"/>
              </a:buClr>
              <a:buSzPct val="200000"/>
              <a:buFontTx/>
              <a:buChar char="•"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познакомить с понятием 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дистанция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безопасное расстояние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endParaRPr kumimoji="0" lang="ru-RU" sz="1600" b="0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B0F0"/>
              </a:buClr>
              <a:buSzPct val="200000"/>
              <a:buFontTx/>
              <a:buChar char="•"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повысить ребенку уровень знаний по безопасному поведению на улицах и дорогах.</a:t>
            </a:r>
            <a:endParaRPr kumimoji="0" lang="ru-RU" sz="1600" b="0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B0F0"/>
              </a:buClr>
              <a:buSzPct val="200000"/>
              <a:buFontTx/>
              <a:buChar char="•"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содействовать формированию установки на безопасное поведение на дорогах;</a:t>
            </a:r>
            <a:endParaRPr kumimoji="0" lang="ru-RU" sz="1600" b="0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B0F0"/>
              </a:buClr>
              <a:buSzPct val="200000"/>
              <a:buFontTx/>
              <a:buChar char="•"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развивать мотивацию к безопасному поведению на дорогах;</a:t>
            </a:r>
            <a:endParaRPr kumimoji="0" lang="ru-RU" sz="1600" b="0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B0F0"/>
              </a:buClr>
              <a:buSzPct val="200000"/>
              <a:buFontTx/>
              <a:buChar char="•"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развивать у детей умение определять безопасное расстояние в различных дорожно-транспортных ситуациях. </a:t>
            </a:r>
            <a:endParaRPr kumimoji="0" lang="ru-RU" sz="1600" b="0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B0F0"/>
              </a:buClr>
              <a:buSzPct val="200000"/>
              <a:buFontTx/>
              <a:buChar char="•"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воспитать законопослушного участника дорожного движения;</a:t>
            </a:r>
            <a:endParaRPr kumimoji="0" lang="ru-RU" sz="1600" b="0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B0F0"/>
              </a:buClr>
              <a:buSzPct val="200000"/>
              <a:buFontTx/>
              <a:buChar char="•"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оптимизировать работу с родителями детей старшего дошкольного возраста по изучению и закреплению знаний о правилах дорожного движения с помощью разнообразных методов и приёмов;</a:t>
            </a:r>
            <a:endParaRPr kumimoji="0" lang="ru-RU" sz="1600" b="0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B0F0"/>
              </a:buClr>
              <a:buSzPct val="200000"/>
              <a:buFontTx/>
              <a:buChar char="•"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побуждать родителей быть примером для своих детей, в соблюдении правил дорожного движения;</a:t>
            </a:r>
            <a:endParaRPr kumimoji="0" lang="ru-RU" sz="1600" b="0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B0F0"/>
              </a:buClr>
              <a:buSzPct val="200000"/>
              <a:buFontTx/>
              <a:buChar char="•"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формировать интерес у родителей к совместному обучению детей безопасного поведения на дорогах;</a:t>
            </a:r>
            <a:endParaRPr kumimoji="0" lang="ru-RU" sz="1600" b="0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B0F0"/>
              </a:buClr>
              <a:buSzPct val="200000"/>
              <a:buFontTx/>
              <a:buChar char="•"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устанавливать теплые неформальные отношения между родителями, а также родителями и педагогами.</a:t>
            </a:r>
            <a:endParaRPr kumimoji="0" lang="ru-RU" sz="1600" b="0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891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000100" y="851626"/>
            <a:ext cx="7215238" cy="5521226"/>
          </a:xfrm>
          <a:prstGeom prst="horizontalScroll">
            <a:avLst/>
          </a:prstGeom>
          <a:ln w="57150">
            <a:solidFill>
              <a:srgbClr val="00206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Подводя итоги работы можно сказать: развитие у дошкольников навыков безопасного поведения - процесс длительный и трудоёмкий, но очень увлекательный и познавательный не только для детей, но и для взрослых. Хочется надеяться, что работа в данном направлении принесёт в будущем хорошие плоды, и знания, полученные детьми, помогут им избежать неприятностей на дороге.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28662" y="357166"/>
            <a:ext cx="72152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Вывод:</a:t>
            </a:r>
            <a:endParaRPr lang="ru-RU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" grpId="0" animBg="1"/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662" y="2071678"/>
            <a:ext cx="7286676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6000" b="1" i="1" cap="all" dirty="0">
                <a:ln w="9000" cmpd="sng">
                  <a:solidFill>
                    <a:schemeClr val="accent3">
                      <a:lumMod val="75000"/>
                    </a:schemeClr>
                  </a:solidFill>
                  <a:prstDash val="solid"/>
                </a:ln>
                <a:solidFill>
                  <a:srgbClr val="0B17B5"/>
                </a:solidFill>
                <a:latin typeface="Calibri (Основной текст)Calibri"/>
                <a:cs typeface="Arial" charset="0"/>
              </a:rPr>
              <a:t>Спасибо</a:t>
            </a:r>
            <a:r>
              <a:rPr lang="ru-RU" sz="6000" b="1" i="1" cap="all" dirty="0">
                <a:ln w="9000" cmpd="sng">
                  <a:solidFill>
                    <a:schemeClr val="accent3">
                      <a:lumMod val="75000"/>
                    </a:schemeClr>
                  </a:solidFill>
                  <a:prstDash val="solid"/>
                </a:ln>
                <a:solidFill>
                  <a:srgbClr val="0B17B5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Calibri (Основной текст)Calibri"/>
                <a:cs typeface="Arial" charset="0"/>
              </a:rPr>
              <a:t> </a:t>
            </a:r>
            <a:r>
              <a:rPr lang="ru-RU" sz="6000" b="1" i="1" cap="all" dirty="0">
                <a:ln w="9000" cmpd="sng">
                  <a:solidFill>
                    <a:schemeClr val="accent3">
                      <a:lumMod val="75000"/>
                    </a:schemeClr>
                  </a:solidFill>
                  <a:prstDash val="solid"/>
                </a:ln>
                <a:solidFill>
                  <a:srgbClr val="0B17B5"/>
                </a:solidFill>
                <a:latin typeface="Calibri (Основной текст)Calibri"/>
                <a:cs typeface="Arial" charset="0"/>
              </a:rPr>
              <a:t>за</a:t>
            </a:r>
            <a:r>
              <a:rPr lang="ru-RU" sz="6000" b="1" i="1" cap="all" dirty="0">
                <a:ln w="9000" cmpd="sng">
                  <a:solidFill>
                    <a:schemeClr val="accent3">
                      <a:lumMod val="75000"/>
                    </a:schemeClr>
                  </a:solidFill>
                  <a:prstDash val="solid"/>
                </a:ln>
                <a:solidFill>
                  <a:srgbClr val="0B17B5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Calibri (Основной текст)Calibri"/>
                <a:cs typeface="Arial" charset="0"/>
              </a:rPr>
              <a:t> </a:t>
            </a:r>
          </a:p>
          <a:p>
            <a:pPr algn="ctr">
              <a:defRPr/>
            </a:pPr>
            <a:r>
              <a:rPr lang="ru-RU" sz="6000" b="1" i="1" cap="all" dirty="0">
                <a:ln w="9000" cmpd="sng">
                  <a:solidFill>
                    <a:schemeClr val="accent3">
                      <a:lumMod val="75000"/>
                    </a:schemeClr>
                  </a:solidFill>
                  <a:prstDash val="solid"/>
                </a:ln>
                <a:solidFill>
                  <a:srgbClr val="0B17B5"/>
                </a:solidFill>
                <a:latin typeface="Calibri (Основной текст)Calibri"/>
                <a:cs typeface="Arial" charset="0"/>
              </a:rPr>
              <a:t>Внимание!</a:t>
            </a:r>
            <a:endParaRPr lang="ru-RU" sz="6000" b="1" i="1" dirty="0">
              <a:ln w="9000" cmpd="sng">
                <a:solidFill>
                  <a:schemeClr val="accent3">
                    <a:lumMod val="75000"/>
                  </a:schemeClr>
                </a:solidFill>
                <a:prstDash val="solid"/>
              </a:ln>
              <a:solidFill>
                <a:srgbClr val="0B17B5"/>
              </a:solidFill>
              <a:latin typeface="Calibri (Основной текст)Calibri"/>
              <a:cs typeface="Arial" charset="0"/>
            </a:endParaRPr>
          </a:p>
        </p:txBody>
      </p:sp>
      <p:pic>
        <p:nvPicPr>
          <p:cNvPr id="22531" name="Picture 9" descr="светофор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86688" y="500063"/>
            <a:ext cx="825500" cy="2268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 descr="C:\Users\User\Pictures\10562124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714750"/>
            <a:ext cx="3413125" cy="2560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75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i="1" dirty="0" smtClean="0">
                <a:solidFill>
                  <a:schemeClr val="bg1"/>
                </a:solidFill>
                <a:latin typeface="Calibri (Основной текст)Calibri"/>
              </a:rPr>
              <a:t>Перечень использованных материалов:</a:t>
            </a:r>
            <a:endParaRPr lang="ru-RU" sz="2800" dirty="0" smtClean="0">
              <a:solidFill>
                <a:schemeClr val="bg1"/>
              </a:solidFill>
            </a:endParaRPr>
          </a:p>
        </p:txBody>
      </p:sp>
      <p:sp>
        <p:nvSpPr>
          <p:cNvPr id="23555" name="Содержимое 3"/>
          <p:cNvSpPr>
            <a:spLocks noGrp="1"/>
          </p:cNvSpPr>
          <p:nvPr>
            <p:ph idx="1"/>
          </p:nvPr>
        </p:nvSpPr>
        <p:spPr>
          <a:xfrm>
            <a:off x="285720" y="1357298"/>
            <a:ext cx="8572560" cy="459198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85000" lnSpcReduction="10000"/>
          </a:bodyPr>
          <a:lstStyle/>
          <a:p>
            <a:pPr marL="0" indent="342900" algn="just">
              <a:lnSpc>
                <a:spcPct val="120000"/>
              </a:lnSpc>
              <a:spcBef>
                <a:spcPts val="0"/>
              </a:spcBef>
            </a:pP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342900" algn="just">
              <a:lnSpc>
                <a:spcPct val="120000"/>
              </a:lnSpc>
              <a:spcBef>
                <a:spcPts val="0"/>
              </a:spcBef>
            </a:pP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http://www.playcast.ru/uploads/2014/11/09/10562124.jpg  -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Полицейский;</a:t>
            </a:r>
          </a:p>
          <a:p>
            <a:pPr marL="0" indent="342900" algn="just">
              <a:lnSpc>
                <a:spcPct val="120000"/>
              </a:lnSpc>
              <a:spcBef>
                <a:spcPts val="0"/>
              </a:spcBef>
            </a:pPr>
            <a:r>
              <a:rPr lang="ru-RU" sz="1600" dirty="0" err="1" smtClean="0">
                <a:latin typeface="Times New Roman" pitchFamily="18" charset="0"/>
                <a:cs typeface="Times New Roman" pitchFamily="18" charset="0"/>
                <a:hlinkClick r:id="rId2"/>
              </a:rPr>
              <a:t>www.detibdd.ru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342900" algn="just">
              <a:lnSpc>
                <a:spcPct val="120000"/>
              </a:lnSpc>
              <a:spcBef>
                <a:spcPts val="0"/>
              </a:spcBef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Авдеева Н.Н., Князева Н.Л.,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Стеркина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Р.Б. Безопасность. Учебное пособие по основам безопасности жизнедеятельности детей старшего дошкольного возраста. – СПб.: «ДЕТСТВО-ПРЕСС», 2003.</a:t>
            </a:r>
          </a:p>
          <a:p>
            <a:pPr marL="0" lvl="0" indent="342900" algn="just">
              <a:lnSpc>
                <a:spcPct val="120000"/>
              </a:lnSpc>
              <a:spcBef>
                <a:spcPts val="0"/>
              </a:spcBef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Полынова В.К. Основы безопасности жизнедеятельности детей дошкольного возраста. Планирование работы. Беседы. Игры – СПб.: ООО «ИЗДАТЕЛЬСТВО «ДЕТСТВО-ПРЕСС», 2010 г.</a:t>
            </a:r>
          </a:p>
          <a:p>
            <a:pPr marL="0" lvl="0" indent="342900" algn="just">
              <a:lnSpc>
                <a:spcPct val="120000"/>
              </a:lnSpc>
              <a:spcBef>
                <a:spcPts val="0"/>
              </a:spcBef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Комплексные занятия с детьми 4 – 7  лет / авт.- сост. О.Ф.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Горбатенко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 Изд. 2-е, доп. – Волгоград: Учитель, 2013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342900" algn="just">
              <a:lnSpc>
                <a:spcPct val="120000"/>
              </a:lnSpc>
              <a:spcBef>
                <a:spcPts val="0"/>
              </a:spcBef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И.Ю.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Бордачева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наглядно дидактическое пособие «Дорожные знаки» для детей 4 – 7 лет Издательство «МОЗАИКА-СИНТЕЗ, 2013 г. </a:t>
            </a:r>
          </a:p>
          <a:p>
            <a:pPr marL="0" indent="342900" algn="just">
              <a:lnSpc>
                <a:spcPct val="120000"/>
              </a:lnSpc>
              <a:spcBef>
                <a:spcPts val="0"/>
              </a:spcBef>
            </a:pP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Крутецкая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В.А.  Моя  первая дорожная азбука   в картинках. – СПб.: Издательский Дом «Литература», 2012.</a:t>
            </a:r>
          </a:p>
          <a:p>
            <a:pPr marL="0" lvl="0" indent="342900" algn="just">
              <a:lnSpc>
                <a:spcPct val="120000"/>
              </a:lnSpc>
              <a:spcBef>
                <a:spcPts val="0"/>
              </a:spcBef>
            </a:pP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Саулина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Т.Ф.  Три сигала светофора: Ознакомление дошкольников с правилами дорожного движения: Для работы с детьми 3-7 лет. – М.: МОЗАИКА – СИНТЕЗ, 2010. 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/>
            <a:endParaRPr lang="ru-RU" sz="1400" dirty="0" smtClean="0"/>
          </a:p>
          <a:p>
            <a:pPr>
              <a:buNone/>
            </a:pPr>
            <a:r>
              <a:rPr lang="ru-RU" sz="1400" dirty="0" smtClean="0"/>
              <a:t> </a:t>
            </a:r>
          </a:p>
          <a:p>
            <a:endParaRPr lang="ru-RU" sz="1400" dirty="0" smtClean="0"/>
          </a:p>
          <a:p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8579296" cy="490066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Методическое обеспечение 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2500" t="12612" r="1"/>
          <a:stretch/>
        </p:blipFill>
        <p:spPr>
          <a:xfrm>
            <a:off x="251520" y="848484"/>
            <a:ext cx="8496944" cy="5433120"/>
          </a:xfrm>
        </p:spPr>
      </p:pic>
    </p:spTree>
    <p:extLst>
      <p:ext uri="{BB962C8B-B14F-4D97-AF65-F5344CB8AC3E}">
        <p14:creationId xmlns:p14="http://schemas.microsoft.com/office/powerpoint/2010/main" xmlns="" val="309595858"/>
      </p:ext>
    </p:extLst>
  </p:cSld>
  <p:clrMapOvr>
    <a:masterClrMapping/>
  </p:clrMapOvr>
  <p:transition>
    <p:zo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8229600" cy="432048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 работы по обучению детей безопасному поведению на дороге</a:t>
            </a:r>
            <a:endParaRPr lang="ru-RU" sz="24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/>
          </p:nvPr>
        </p:nvGraphicFramePr>
        <p:xfrm>
          <a:off x="179512" y="1412776"/>
          <a:ext cx="6624736" cy="525780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153414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09058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52565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Общие </a:t>
                      </a:r>
                      <a:r>
                        <a:rPr lang="ru-RU" sz="2000" b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понятия</a:t>
                      </a:r>
                      <a:endParaRPr lang="ru-RU" sz="20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Понятия</a:t>
                      </a:r>
                      <a:r>
                        <a:rPr lang="ru-RU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«Город», «Улица», «Дорога», «Перекресток»</a:t>
                      </a: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Транспорт</a:t>
                      </a:r>
                      <a:r>
                        <a:rPr lang="ru-RU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виды, назначение, классификация (наземный\водный\воздушный\подземный; пассажирский\грузовой; железнодорожный; гражданский\специального назначения: военный, иных служб</a:t>
                      </a:r>
                      <a:r>
                        <a:rPr lang="ru-RU" sz="2000" b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20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Средства регулирования дорожного движения</a:t>
                      </a:r>
                      <a:r>
                        <a:rPr lang="ru-RU" sz="2000" b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светофор, знаки, дорожная разметка, регулировщик</a:t>
                      </a:r>
                      <a:endParaRPr lang="ru-RU" sz="20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/>
                        <a:buChar char=""/>
                        <a:tabLst/>
                        <a:defRPr/>
                      </a:pPr>
                      <a:r>
                        <a:rPr lang="ru-RU" sz="2000" b="1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Дорожные знаки: </a:t>
                      </a:r>
                      <a:r>
                        <a:rPr lang="ru-RU" sz="2000" b="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классификация, название и назначение</a:t>
                      </a: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20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Представления </a:t>
                      </a: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 работе </a:t>
                      </a:r>
                      <a:r>
                        <a:rPr lang="ru-RU" sz="20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ГИБДД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6712" y="1484784"/>
            <a:ext cx="1547664" cy="1872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Рисунок 9" descr="hello_html_71d3010b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020272" y="1196752"/>
            <a:ext cx="1905000" cy="2495550"/>
          </a:xfrm>
          <a:prstGeom prst="rect">
            <a:avLst/>
          </a:prstGeom>
        </p:spPr>
      </p:pic>
      <p:pic>
        <p:nvPicPr>
          <p:cNvPr id="14" name="Рисунок 13" descr="gbdd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04248" y="5157192"/>
            <a:ext cx="2339752" cy="1516506"/>
          </a:xfrm>
          <a:prstGeom prst="rect">
            <a:avLst/>
          </a:prstGeom>
        </p:spPr>
      </p:pic>
      <p:pic>
        <p:nvPicPr>
          <p:cNvPr id="15" name="Рисунок 14" descr="img1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79512" y="4509120"/>
            <a:ext cx="1536170" cy="1152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394008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86409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 работы по обучению детей безопасному поведению на дороге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/>
          </p:nvPr>
        </p:nvGraphicFramePr>
        <p:xfrm>
          <a:off x="251520" y="1484784"/>
          <a:ext cx="8352928" cy="315468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216024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1926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Пешеходы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Пешеходный переход: </a:t>
                      </a:r>
                      <a:r>
                        <a:rPr lang="ru-RU" sz="1800" b="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виды, обозначение, правила пересечения проезжей части в различных условиях</a:t>
                      </a:r>
                      <a:endParaRPr lang="ru-RU" sz="18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Правила движения вдоль проезжей части </a:t>
                      </a:r>
                      <a:r>
                        <a:rPr lang="ru-RU" sz="1800" b="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при наличии и отсутствия тротуара, обочины, с взрослым и без него (с проекцией на школьный период), организация движение группы людей (детей).</a:t>
                      </a:r>
                      <a:endParaRPr lang="ru-RU" sz="18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Формирование </a:t>
                      </a: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начальных навыков организации и разработки собственного безопасного пути движения </a:t>
                      </a:r>
                      <a:r>
                        <a:rPr lang="ru-RU" sz="1800" b="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между объектами городской инфраструктуры</a:t>
                      </a:r>
                      <a:endParaRPr lang="ru-RU" sz="18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Правила поведения в районе железнодорожных путей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pic>
        <p:nvPicPr>
          <p:cNvPr id="3074" name="Picture 2" descr="Одаренные дети - Региональный образовательный портал Псковской области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8407" y="3346414"/>
            <a:ext cx="1944216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92280" y="4778201"/>
            <a:ext cx="1771674" cy="1661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8407" y="5112990"/>
            <a:ext cx="1944216" cy="14893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7784" y="4748575"/>
            <a:ext cx="1805186" cy="172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Picture 7" descr="Пользуйтесь подземным переходом, пешеходными мостиками - Картинка 12561/2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9198" y="1412776"/>
            <a:ext cx="1856681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766735"/>
            <a:ext cx="2090738" cy="16889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63851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1847" y="274638"/>
            <a:ext cx="8139748" cy="6104811"/>
          </a:xfrm>
        </p:spPr>
      </p:pic>
    </p:spTree>
    <p:extLst>
      <p:ext uri="{BB962C8B-B14F-4D97-AF65-F5344CB8AC3E}">
        <p14:creationId xmlns:p14="http://schemas.microsoft.com/office/powerpoint/2010/main" xmlns="" val="3897644641"/>
      </p:ext>
    </p:extLst>
  </p:cSld>
  <p:clrMapOvr>
    <a:masterClrMapping/>
  </p:clrMapOvr>
  <p:transition>
    <p:zo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title"/>
          </p:nvPr>
        </p:nvSpPr>
        <p:spPr>
          <a:xfrm>
            <a:off x="1139770" y="332656"/>
            <a:ext cx="6960622" cy="1096079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dirty="0" smtClean="0">
                <a:solidFill>
                  <a:schemeClr val="bg1"/>
                </a:solidFill>
              </a:rPr>
              <a:t/>
            </a:r>
            <a:br>
              <a:rPr lang="ru-RU" sz="4000" dirty="0" smtClean="0">
                <a:solidFill>
                  <a:schemeClr val="bg1"/>
                </a:solidFill>
              </a:rPr>
            </a:br>
            <a:r>
              <a:rPr lang="ru-RU" sz="3600" dirty="0" smtClean="0">
                <a:solidFill>
                  <a:schemeClr val="bg1"/>
                </a:solidFill>
              </a:rPr>
              <a:t>Участники  образовательного процесса в ДОУ  по профилактике ДДТ</a:t>
            </a:r>
            <a:br>
              <a:rPr lang="ru-RU" sz="3600" dirty="0" smtClean="0">
                <a:solidFill>
                  <a:schemeClr val="bg1"/>
                </a:solidFill>
              </a:rPr>
            </a:b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 smtClean="0"/>
          </a:p>
        </p:txBody>
      </p:sp>
      <p:sp>
        <p:nvSpPr>
          <p:cNvPr id="4" name="Овал 3"/>
          <p:cNvSpPr/>
          <p:nvPr/>
        </p:nvSpPr>
        <p:spPr>
          <a:xfrm>
            <a:off x="285720" y="3214686"/>
            <a:ext cx="2916000" cy="1440000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 smtClean="0">
                <a:solidFill>
                  <a:schemeClr val="tx1"/>
                </a:solidFill>
              </a:rPr>
              <a:t>воспитатель</a:t>
            </a:r>
            <a:endParaRPr lang="ru-RU" sz="2400" b="1" i="1" dirty="0">
              <a:solidFill>
                <a:schemeClr val="tx1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3428992" y="4786322"/>
            <a:ext cx="2916000" cy="1440000"/>
          </a:xfrm>
          <a:prstGeom prst="ellipse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chemeClr val="tx1"/>
                </a:solidFill>
              </a:rPr>
              <a:t>дети</a:t>
            </a:r>
          </a:p>
        </p:txBody>
      </p:sp>
      <p:sp>
        <p:nvSpPr>
          <p:cNvPr id="6" name="Овал 5"/>
          <p:cNvSpPr/>
          <p:nvPr/>
        </p:nvSpPr>
        <p:spPr>
          <a:xfrm>
            <a:off x="5929322" y="3286124"/>
            <a:ext cx="2916000" cy="1440000"/>
          </a:xfrm>
          <a:prstGeom prst="ellipse">
            <a:avLst/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chemeClr val="tx1"/>
                </a:solidFill>
              </a:rPr>
              <a:t>родители</a:t>
            </a:r>
          </a:p>
        </p:txBody>
      </p:sp>
      <p:cxnSp>
        <p:nvCxnSpPr>
          <p:cNvPr id="3" name="Прямая со стрелкой 2"/>
          <p:cNvCxnSpPr/>
          <p:nvPr/>
        </p:nvCxnSpPr>
        <p:spPr>
          <a:xfrm rot="16200000" flipH="1">
            <a:off x="5107785" y="1464455"/>
            <a:ext cx="1643074" cy="1571636"/>
          </a:xfrm>
          <a:prstGeom prst="straightConnector1">
            <a:avLst/>
          </a:prstGeom>
          <a:ln w="76200">
            <a:solidFill>
              <a:srgbClr val="FFFFFF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rot="5400000">
            <a:off x="2536017" y="1607331"/>
            <a:ext cx="1643074" cy="1285884"/>
          </a:xfrm>
          <a:prstGeom prst="straightConnector1">
            <a:avLst/>
          </a:prstGeom>
          <a:ln w="76200">
            <a:solidFill>
              <a:srgbClr val="FFFFFF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rot="5400000">
            <a:off x="3036082" y="2964654"/>
            <a:ext cx="3071836" cy="1588"/>
          </a:xfrm>
          <a:prstGeom prst="straightConnector1">
            <a:avLst/>
          </a:prstGeom>
          <a:ln w="76200">
            <a:solidFill>
              <a:schemeClr val="bg1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5045" y="5613125"/>
            <a:ext cx="974725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153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1" grpId="0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741" y="476672"/>
            <a:ext cx="8928992" cy="50405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Взаимодействие с педагогами</a:t>
            </a:r>
            <a:endParaRPr lang="ru-RU" sz="28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/>
          </p:nvPr>
        </p:nvGraphicFramePr>
        <p:xfrm>
          <a:off x="251520" y="1052736"/>
          <a:ext cx="8784975" cy="5699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80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882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04867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п\п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Направление взаимодействия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Формы взаимодействия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Контрольно-аналитическое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Контроль планирования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Разработка и проведение ООД с детьми старшим воспитателем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Посещение занятий педагогов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Анкетирование педагогов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Просвещение педагогов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Консультации с целью: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Пояснения особенностей психического развития детей дошкольного возраста, влияющие на восприятие ими и оценку дорожной ситуации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Конкретизацией теоретических знаний педагогов в области ПДД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Пояснения особенностей преподнесения материала, соответствующего</a:t>
                      </a:r>
                      <a:r>
                        <a:rPr lang="ru-RU" sz="16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современным реалиям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Повышение педагогического мастерства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Консультации с целью внедрения актуальных методик обучения детей ПДД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Открытые показы ОД с детьми, досугов по теме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Мастер-классы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Просмотр фото- и видеоотчетов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Подробный анализ итогов контрольных мероприятий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8151265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448</TotalTime>
  <Words>1516</Words>
  <Application>Microsoft Office PowerPoint</Application>
  <PresentationFormat>Экран (4:3)</PresentationFormat>
  <Paragraphs>215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Тема Office</vt:lpstr>
      <vt:lpstr>Слайд 1</vt:lpstr>
      <vt:lpstr>Актуальность</vt:lpstr>
      <vt:lpstr>Слайд 3</vt:lpstr>
      <vt:lpstr>Методическое обеспечение </vt:lpstr>
      <vt:lpstr>Содержание работы по обучению детей безопасному поведению на дороге</vt:lpstr>
      <vt:lpstr>Содержание работы по обучению детей безопасному поведению на дороге</vt:lpstr>
      <vt:lpstr>Слайд 7</vt:lpstr>
      <vt:lpstr> Участники  образовательного процесса в ДОУ  по профилактике ДДТ  </vt:lpstr>
      <vt:lpstr>Взаимодействие с педагогами</vt:lpstr>
      <vt:lpstr>Взаимодействие с семьями воспитанников</vt:lpstr>
      <vt:lpstr>Взаимодействие с социальными партнерами</vt:lpstr>
      <vt:lpstr>Циклограмма обучения детей безопасному поведению на дороге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Перечень использованных материалов: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Admin</cp:lastModifiedBy>
  <cp:revision>53</cp:revision>
  <dcterms:created xsi:type="dcterms:W3CDTF">2016-07-25T17:50:48Z</dcterms:created>
  <dcterms:modified xsi:type="dcterms:W3CDTF">2021-11-20T12:11:45Z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985833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</Properties>
</file>