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4" r:id="rId4"/>
    <p:sldId id="265" r:id="rId5"/>
    <p:sldId id="274" r:id="rId6"/>
    <p:sldId id="273" r:id="rId7"/>
    <p:sldId id="272" r:id="rId8"/>
    <p:sldId id="271" r:id="rId9"/>
    <p:sldId id="270" r:id="rId10"/>
    <p:sldId id="269" r:id="rId11"/>
    <p:sldId id="268" r:id="rId12"/>
    <p:sldId id="267" r:id="rId13"/>
    <p:sldId id="277" r:id="rId14"/>
    <p:sldId id="278" r:id="rId15"/>
    <p:sldId id="276" r:id="rId16"/>
    <p:sldId id="275" r:id="rId17"/>
    <p:sldId id="266" r:id="rId18"/>
    <p:sldId id="282" r:id="rId19"/>
    <p:sldId id="279" r:id="rId20"/>
    <p:sldId id="281" r:id="rId21"/>
    <p:sldId id="285" r:id="rId22"/>
    <p:sldId id="286" r:id="rId23"/>
    <p:sldId id="287" r:id="rId24"/>
    <p:sldId id="260" r:id="rId25"/>
    <p:sldId id="280" r:id="rId26"/>
    <p:sldId id="283"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11.07.2021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11.07.2021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11.07.2021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11.07.2021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11.07.2021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11.07.2021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11.07.2021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11.07.2021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11.07.2021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11.07.2021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11.07.2021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11.07.2021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356"/>
            <a:ext cx="9149436" cy="685672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7874" y="3212976"/>
            <a:ext cx="4633046" cy="327612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06266" y="1040689"/>
            <a:ext cx="8136904"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lIns="91440" tIns="45720" rIns="91440" bIns="45720">
            <a:spAutoFit/>
          </a:bodyPr>
          <a:lstStyle/>
          <a:p>
            <a:pPr algn="ct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Консультация для родителей  младшей группы </a:t>
            </a:r>
            <a:endParaRPr lang="ru-RU"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TextBox 2"/>
          <p:cNvSpPr txBox="1"/>
          <p:nvPr/>
        </p:nvSpPr>
        <p:spPr>
          <a:xfrm>
            <a:off x="252861" y="116632"/>
            <a:ext cx="8843126" cy="729430"/>
          </a:xfrm>
          <a:prstGeom prst="rect">
            <a:avLst/>
          </a:prstGeom>
          <a:noFill/>
        </p:spPr>
        <p:txBody>
          <a:bodyPr wrap="none" rtlCol="0">
            <a:spAutoFit/>
          </a:bodyPr>
          <a:lstStyle/>
          <a:p>
            <a:pPr>
              <a:lnSpc>
                <a:spcPct val="115000"/>
              </a:lnSpc>
              <a:spcAft>
                <a:spcPts val="0"/>
              </a:spcAft>
            </a:pPr>
            <a:r>
              <a:rPr lang="ru-RU" dirty="0" smtClean="0">
                <a:solidFill>
                  <a:srgbClr val="002060"/>
                </a:solidFill>
                <a:latin typeface="Times New Roman"/>
                <a:ea typeface="Calibri"/>
                <a:cs typeface="Times New Roman"/>
              </a:rPr>
              <a:t>Муниципальное </a:t>
            </a:r>
            <a:r>
              <a:rPr lang="ru-RU" dirty="0">
                <a:solidFill>
                  <a:srgbClr val="002060"/>
                </a:solidFill>
                <a:latin typeface="Times New Roman"/>
                <a:ea typeface="Calibri"/>
                <a:cs typeface="Times New Roman"/>
              </a:rPr>
              <a:t>бюджетное дошкольное образовательное учреждение детский сад №18</a:t>
            </a:r>
            <a:endParaRPr lang="ru-RU" sz="1600" dirty="0">
              <a:solidFill>
                <a:srgbClr val="002060"/>
              </a:solidFill>
              <a:ea typeface="Calibri"/>
              <a:cs typeface="Times New Roman"/>
            </a:endParaRPr>
          </a:p>
          <a:p>
            <a:pPr algn="ctr">
              <a:lnSpc>
                <a:spcPct val="115000"/>
              </a:lnSpc>
              <a:spcAft>
                <a:spcPts val="0"/>
              </a:spcAft>
            </a:pPr>
            <a:r>
              <a:rPr lang="ru-RU" dirty="0">
                <a:solidFill>
                  <a:srgbClr val="002060"/>
                </a:solidFill>
                <a:latin typeface="Times New Roman"/>
                <a:ea typeface="Calibri"/>
                <a:cs typeface="Times New Roman"/>
              </a:rPr>
              <a:t>муниципального образования </a:t>
            </a:r>
            <a:r>
              <a:rPr lang="ru-RU" dirty="0" err="1">
                <a:solidFill>
                  <a:srgbClr val="002060"/>
                </a:solidFill>
                <a:latin typeface="Times New Roman"/>
                <a:ea typeface="Calibri"/>
                <a:cs typeface="Times New Roman"/>
              </a:rPr>
              <a:t>Щербиновский</a:t>
            </a:r>
            <a:r>
              <a:rPr lang="ru-RU" dirty="0">
                <a:solidFill>
                  <a:srgbClr val="002060"/>
                </a:solidFill>
                <a:latin typeface="Times New Roman"/>
                <a:ea typeface="Calibri"/>
                <a:cs typeface="Times New Roman"/>
              </a:rPr>
              <a:t> район село Екатериновка</a:t>
            </a:r>
            <a:endParaRPr lang="ru-RU" sz="1600" dirty="0">
              <a:solidFill>
                <a:srgbClr val="002060"/>
              </a:solidFill>
              <a:ea typeface="Calibri"/>
              <a:cs typeface="Times New Roman"/>
            </a:endParaRPr>
          </a:p>
        </p:txBody>
      </p:sp>
      <p:sp>
        <p:nvSpPr>
          <p:cNvPr id="4" name="TextBox 3"/>
          <p:cNvSpPr txBox="1"/>
          <p:nvPr/>
        </p:nvSpPr>
        <p:spPr>
          <a:xfrm>
            <a:off x="870082" y="2669670"/>
            <a:ext cx="7409272" cy="523220"/>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ru-RU" sz="2800" b="1" dirty="0" smtClean="0">
                <a:solidFill>
                  <a:srgbClr val="002060"/>
                </a:solidFill>
                <a:latin typeface="Cambria" panose="02040503050406030204" pitchFamily="18" charset="0"/>
                <a:cs typeface="Aparajita" panose="020B0604020202020204" pitchFamily="34" charset="0"/>
              </a:rPr>
              <a:t>«Игры и развлечения на свежем воздухе»</a:t>
            </a:r>
            <a:endParaRPr lang="ru-RU" sz="2800" b="1" dirty="0">
              <a:solidFill>
                <a:srgbClr val="002060"/>
              </a:solidFill>
              <a:latin typeface="Cambria" panose="02040503050406030204" pitchFamily="18" charset="0"/>
              <a:cs typeface="Aparajita" panose="020B0604020202020204" pitchFamily="34" charset="0"/>
            </a:endParaRPr>
          </a:p>
        </p:txBody>
      </p:sp>
      <p:sp>
        <p:nvSpPr>
          <p:cNvPr id="5" name="TextBox 4"/>
          <p:cNvSpPr txBox="1"/>
          <p:nvPr/>
        </p:nvSpPr>
        <p:spPr>
          <a:xfrm>
            <a:off x="7236296" y="5554106"/>
            <a:ext cx="1640385" cy="646331"/>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ru-RU" dirty="0" smtClean="0">
                <a:solidFill>
                  <a:srgbClr val="002060"/>
                </a:solidFill>
                <a:latin typeface="Times New Roman" panose="02020603050405020304" pitchFamily="18" charset="0"/>
                <a:cs typeface="Times New Roman" panose="02020603050405020304" pitchFamily="18" charset="0"/>
              </a:rPr>
              <a:t>Воспитатель:</a:t>
            </a:r>
          </a:p>
          <a:p>
            <a:r>
              <a:rPr lang="ru-RU" dirty="0" smtClean="0">
                <a:solidFill>
                  <a:srgbClr val="002060"/>
                </a:solidFill>
                <a:latin typeface="Times New Roman" panose="02020603050405020304" pitchFamily="18" charset="0"/>
                <a:cs typeface="Times New Roman" panose="02020603050405020304" pitchFamily="18" charset="0"/>
              </a:rPr>
              <a:t> Шевцова Н.П.</a:t>
            </a:r>
            <a:endParaRPr lang="ru-RU"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3979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95536" y="1333097"/>
            <a:ext cx="8064896"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dirty="0">
                <a:solidFill>
                  <a:srgbClr val="002060"/>
                </a:solidFill>
                <a:latin typeface="Times New Roman" panose="02020603050405020304" pitchFamily="18" charset="0"/>
                <a:cs typeface="Times New Roman" panose="02020603050405020304" pitchFamily="18" charset="0"/>
              </a:rPr>
              <a:t>В игре используется теннисный мячик или волейбольный мяч.</a:t>
            </a:r>
          </a:p>
          <a:p>
            <a:pPr algn="just"/>
            <a:r>
              <a:rPr lang="ru-RU" dirty="0">
                <a:solidFill>
                  <a:srgbClr val="002060"/>
                </a:solidFill>
                <a:latin typeface="Times New Roman" panose="02020603050405020304" pitchFamily="18" charset="0"/>
                <a:cs typeface="Times New Roman" panose="02020603050405020304" pitchFamily="18" charset="0"/>
              </a:rPr>
              <a:t>Дети садятся в круг, ведущий находится в центре. Он бросает «картошку» кому-нибудь из игроков и тут же закрывает глаза.</a:t>
            </a:r>
          </a:p>
          <a:p>
            <a:pPr algn="just"/>
            <a:r>
              <a:rPr lang="ru-RU" dirty="0">
                <a:solidFill>
                  <a:srgbClr val="002060"/>
                </a:solidFill>
                <a:latin typeface="Times New Roman" panose="02020603050405020304" pitchFamily="18" charset="0"/>
                <a:cs typeface="Times New Roman" panose="02020603050405020304" pitchFamily="18" charset="0"/>
              </a:rPr>
              <a:t>Дети перебрасывают ее друг другу, желая как можно быстрее от нее избавиться (будто это натуральная горячая картошка).</a:t>
            </a:r>
          </a:p>
          <a:p>
            <a:pPr algn="just"/>
            <a:r>
              <a:rPr lang="ru-RU" dirty="0">
                <a:solidFill>
                  <a:srgbClr val="002060"/>
                </a:solidFill>
                <a:latin typeface="Times New Roman" panose="02020603050405020304" pitchFamily="18" charset="0"/>
                <a:cs typeface="Times New Roman" panose="02020603050405020304" pitchFamily="18" charset="0"/>
              </a:rPr>
              <a:t>Вдруг ведущий командует: «Горячий картофель!»</a:t>
            </a:r>
          </a:p>
          <a:p>
            <a:pPr algn="just"/>
            <a:r>
              <a:rPr lang="ru-RU" dirty="0">
                <a:solidFill>
                  <a:srgbClr val="002060"/>
                </a:solidFill>
                <a:latin typeface="Times New Roman" panose="02020603050405020304" pitchFamily="18" charset="0"/>
                <a:cs typeface="Times New Roman" panose="02020603050405020304" pitchFamily="18" charset="0"/>
              </a:rPr>
              <a:t>Тот, у кого в данный момент оказалась в руках «горячая картошка» – выбывает из игры.</a:t>
            </a:r>
          </a:p>
          <a:p>
            <a:pPr algn="just"/>
            <a:r>
              <a:rPr lang="ru-RU" dirty="0">
                <a:solidFill>
                  <a:srgbClr val="002060"/>
                </a:solidFill>
                <a:latin typeface="Times New Roman" panose="02020603050405020304" pitchFamily="18" charset="0"/>
                <a:cs typeface="Times New Roman" panose="02020603050405020304" pitchFamily="18" charset="0"/>
              </a:rPr>
              <a:t>Когда в кругу остается один человек, игра прекращается, и этот игрок считается победившим.</a:t>
            </a:r>
          </a:p>
        </p:txBody>
      </p:sp>
      <p:sp>
        <p:nvSpPr>
          <p:cNvPr id="3" name="Прямоугольник 2"/>
          <p:cNvSpPr/>
          <p:nvPr/>
        </p:nvSpPr>
        <p:spPr>
          <a:xfrm>
            <a:off x="1403648" y="259830"/>
            <a:ext cx="6661632"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1. Горячий </a:t>
            </a:r>
            <a:r>
              <a:rPr lang="ru-RU"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картофель</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1536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7863" y="4205171"/>
            <a:ext cx="2388274" cy="238827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1672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67544" y="1340768"/>
            <a:ext cx="8496944" cy="313932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dirty="0" smtClean="0">
                <a:solidFill>
                  <a:srgbClr val="002060"/>
                </a:solidFill>
                <a:latin typeface="Times New Roman" panose="02020603050405020304" pitchFamily="18" charset="0"/>
                <a:cs typeface="Times New Roman" panose="02020603050405020304" pitchFamily="18" charset="0"/>
              </a:rPr>
              <a:t>      Вышибалы встают за линии и кидают мяч в сторону друг друга, стараясь при этом попасть в игроков. Мяч, пролетевший мимо игроков, ловит второй вышибала, а игроки разворачиваются и спешно отбегают назад. Наступает очередь второго вышибалы бросать.</a:t>
            </a:r>
          </a:p>
          <a:p>
            <a:pPr algn="just"/>
            <a:r>
              <a:rPr lang="ru-RU" dirty="0" smtClean="0">
                <a:solidFill>
                  <a:srgbClr val="002060"/>
                </a:solidFill>
                <a:latin typeface="Times New Roman" panose="02020603050405020304" pitchFamily="18" charset="0"/>
                <a:cs typeface="Times New Roman" panose="02020603050405020304" pitchFamily="18" charset="0"/>
              </a:rPr>
              <a:t>Задача </a:t>
            </a:r>
            <a:r>
              <a:rPr lang="ru-RU" dirty="0">
                <a:solidFill>
                  <a:srgbClr val="002060"/>
                </a:solidFill>
                <a:latin typeface="Times New Roman" panose="02020603050405020304" pitchFamily="18" charset="0"/>
                <a:cs typeface="Times New Roman" panose="02020603050405020304" pitchFamily="18" charset="0"/>
              </a:rPr>
              <a:t>вышибал — попасть в игроков мячом. Задача игроков — </a:t>
            </a:r>
            <a:r>
              <a:rPr lang="ru-RU" dirty="0" err="1">
                <a:solidFill>
                  <a:srgbClr val="002060"/>
                </a:solidFill>
                <a:latin typeface="Times New Roman" panose="02020603050405020304" pitchFamily="18" charset="0"/>
                <a:cs typeface="Times New Roman" panose="02020603050405020304" pitchFamily="18" charset="0"/>
              </a:rPr>
              <a:t>уворачиваться</a:t>
            </a:r>
            <a:r>
              <a:rPr lang="ru-RU" dirty="0">
                <a:solidFill>
                  <a:srgbClr val="002060"/>
                </a:solidFill>
                <a:latin typeface="Times New Roman" panose="02020603050405020304" pitchFamily="18" charset="0"/>
                <a:cs typeface="Times New Roman" panose="02020603050405020304" pitchFamily="18" charset="0"/>
              </a:rPr>
              <a:t>. Тот, в кого попал мяч, считается выбывшим и покидает игровое поле.  Когда на поле остается последний игрок, его задача увернуться от мяча столько раз, сколько ему полных лет. Если ему это удалось, игра считается выигранной, все выбывшие игроки возвращаются и всё начинается  сначала. Если же последнего игрока выбили, то первые выбывшие становятся вышибалами и игра продолжается.</a:t>
            </a:r>
          </a:p>
          <a:p>
            <a:pPr algn="just"/>
            <a:endParaRPr lang="ru-RU" dirty="0">
              <a:solidFill>
                <a:srgbClr val="002060"/>
              </a:solidFill>
            </a:endParaRPr>
          </a:p>
        </p:txBody>
      </p:sp>
      <p:sp>
        <p:nvSpPr>
          <p:cNvPr id="3" name="Прямоугольник 2"/>
          <p:cNvSpPr/>
          <p:nvPr/>
        </p:nvSpPr>
        <p:spPr>
          <a:xfrm>
            <a:off x="2357140" y="159577"/>
            <a:ext cx="4424609"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 Вышибалы.</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163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6674" y="4447119"/>
            <a:ext cx="2390652" cy="239065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16728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67544" y="1628800"/>
            <a:ext cx="7992888" cy="147732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dirty="0" smtClean="0">
                <a:solidFill>
                  <a:srgbClr val="002060"/>
                </a:solidFill>
                <a:latin typeface="Times New Roman" panose="02020603050405020304" pitchFamily="18" charset="0"/>
                <a:cs typeface="Times New Roman" panose="02020603050405020304" pitchFamily="18" charset="0"/>
              </a:rPr>
              <a:t>      Для </a:t>
            </a:r>
            <a:r>
              <a:rPr lang="ru-RU" dirty="0">
                <a:solidFill>
                  <a:srgbClr val="002060"/>
                </a:solidFill>
                <a:latin typeface="Times New Roman" panose="02020603050405020304" pitchFamily="18" charset="0"/>
                <a:cs typeface="Times New Roman" panose="02020603050405020304" pitchFamily="18" charset="0"/>
              </a:rPr>
              <a:t>игры нужно встать в круг и кидать друг другу мячик, называя любой предмет. Можно также выбрать ведущего, остальные игроки сидят напротив него. Если названное слово означает что-то съедобное, игрок, которому кинули мячик, должен его поймать. Если предмет несъедобен, то мячик нужно оттолкнуть. Тот, кто ошибся и поймал мячик, становится водящим.</a:t>
            </a:r>
          </a:p>
        </p:txBody>
      </p:sp>
      <p:sp>
        <p:nvSpPr>
          <p:cNvPr id="3" name="Прямоугольник 2"/>
          <p:cNvSpPr/>
          <p:nvPr/>
        </p:nvSpPr>
        <p:spPr>
          <a:xfrm>
            <a:off x="156411" y="332656"/>
            <a:ext cx="8876725"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3. Съедобное </a:t>
            </a:r>
            <a:r>
              <a:rPr lang="ru-RU"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и несъедобное</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174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481" t="4372" r="23858" b="5346"/>
          <a:stretch/>
        </p:blipFill>
        <p:spPr bwMode="auto">
          <a:xfrm>
            <a:off x="2077372" y="3573016"/>
            <a:ext cx="2478395" cy="244954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4773" y="3648984"/>
            <a:ext cx="2425499" cy="237357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1672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31540" y="1484784"/>
            <a:ext cx="8280920"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dirty="0" smtClean="0">
                <a:solidFill>
                  <a:srgbClr val="002060"/>
                </a:solidFill>
                <a:latin typeface="Times New Roman" panose="02020603050405020304" pitchFamily="18" charset="0"/>
                <a:cs typeface="Times New Roman" panose="02020603050405020304" pitchFamily="18" charset="0"/>
              </a:rPr>
              <a:t>ХОД ИГРЫ:</a:t>
            </a:r>
          </a:p>
          <a:p>
            <a:pPr algn="just"/>
            <a:r>
              <a:rPr lang="ru-RU" dirty="0" smtClean="0">
                <a:solidFill>
                  <a:srgbClr val="002060"/>
                </a:solidFill>
                <a:latin typeface="Times New Roman" panose="02020603050405020304" pitchFamily="18" charset="0"/>
                <a:cs typeface="Times New Roman" panose="02020603050405020304" pitchFamily="18" charset="0"/>
              </a:rPr>
              <a:t>        Дети </a:t>
            </a:r>
            <a:r>
              <a:rPr lang="ru-RU" dirty="0">
                <a:solidFill>
                  <a:srgbClr val="002060"/>
                </a:solidFill>
                <a:latin typeface="Times New Roman" panose="02020603050405020304" pitchFamily="18" charset="0"/>
                <a:cs typeface="Times New Roman" panose="02020603050405020304" pitchFamily="18" charset="0"/>
              </a:rPr>
              <a:t>сидят на корточках на полу, образуя круг. Педагог (взрослый) дает одному из участников игры мяч-Колобок (на нем нарисованы или приклеены глаза, нос, рот) и читает стихотворение.                                                                    Колобок, Колобок, У тебя румяный бок. Ты по полу покатись И Катюше (ребятам) улыбнись! По просьбе педагога  («Катенька, покати мячик Диме») девочка прокатывает мяч двумя руками названному участнику. Тот, получив мяч, прокатывает его другому ребенку, которого назвали по имени, и т.д.  Правила: Мяч нужно отталкивать посильнее, что бы он докатился до другого участника игры, а также подавать выкатившийся из круга </a:t>
            </a:r>
            <a:r>
              <a:rPr lang="ru-RU" dirty="0" smtClean="0">
                <a:solidFill>
                  <a:srgbClr val="002060"/>
                </a:solidFill>
                <a:latin typeface="Times New Roman" panose="02020603050405020304" pitchFamily="18" charset="0"/>
                <a:cs typeface="Times New Roman" panose="02020603050405020304" pitchFamily="18" charset="0"/>
              </a:rPr>
              <a:t>мяч.</a:t>
            </a:r>
            <a:endParaRPr lang="ru-RU" dirty="0">
              <a:solidFill>
                <a:srgbClr val="002060"/>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777479" y="260648"/>
            <a:ext cx="4945073"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4. МЯЧ </a:t>
            </a:r>
            <a:r>
              <a:rPr lang="ru-RU"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В КРУГУ </a:t>
            </a:r>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4154" y="4005064"/>
            <a:ext cx="2584450" cy="257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8834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012751" y="282418"/>
            <a:ext cx="5295552"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Игры с песком.</a:t>
            </a:r>
            <a:endParaRPr lang="ru-RU"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3881392"/>
            <a:ext cx="3786871" cy="252985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3" y="-171399"/>
            <a:ext cx="1838871" cy="1830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44459" y="1355315"/>
            <a:ext cx="8496944" cy="258532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dirty="0" smtClean="0">
                <a:solidFill>
                  <a:srgbClr val="002060"/>
                </a:solidFill>
                <a:latin typeface="Times New Roman" panose="02020603050405020304" pitchFamily="18" charset="0"/>
                <a:cs typeface="Times New Roman" panose="02020603050405020304" pitchFamily="18" charset="0"/>
              </a:rPr>
              <a:t>       Песочная </a:t>
            </a:r>
            <a:r>
              <a:rPr lang="ru-RU" dirty="0">
                <a:solidFill>
                  <a:srgbClr val="002060"/>
                </a:solidFill>
                <a:latin typeface="Times New Roman" panose="02020603050405020304" pitchFamily="18" charset="0"/>
                <a:cs typeface="Times New Roman" panose="02020603050405020304" pitchFamily="18" charset="0"/>
              </a:rPr>
              <a:t>игротека объединяет игры, направленные на общую релаксацию, снятие </a:t>
            </a:r>
            <a:r>
              <a:rPr lang="ru-RU" dirty="0" err="1">
                <a:solidFill>
                  <a:srgbClr val="002060"/>
                </a:solidFill>
                <a:latin typeface="Times New Roman" panose="02020603050405020304" pitchFamily="18" charset="0"/>
                <a:cs typeface="Times New Roman" panose="02020603050405020304" pitchFamily="18" charset="0"/>
              </a:rPr>
              <a:t>гиперактивности</a:t>
            </a:r>
            <a:r>
              <a:rPr lang="ru-RU" dirty="0">
                <a:solidFill>
                  <a:srgbClr val="002060"/>
                </a:solidFill>
                <a:latin typeface="Times New Roman" panose="02020603050405020304" pitchFamily="18" charset="0"/>
                <a:cs typeface="Times New Roman" panose="02020603050405020304" pitchFamily="18" charset="0"/>
              </a:rPr>
              <a:t>, формирование усидчивости и терпения, на повышение концентрации внимания, развитие логики, мышления и речи. Эти игры стабилизируют эмоциональное состояние детей, наряду с развитием тактильно-кинестетической чувствительностью и мелкой моторикой рук, учат ребенка прислушиваться к себе и проговаривать свои ощущения, что важно для развития речи, произвольного внимания и памяти. Важно, что эти игры открывают потенциальные возможности ребенка, развивая его творческий потенциал и фантазию.</a:t>
            </a:r>
          </a:p>
        </p:txBody>
      </p:sp>
    </p:spTree>
    <p:extLst>
      <p:ext uri="{BB962C8B-B14F-4D97-AF65-F5344CB8AC3E}">
        <p14:creationId xmlns:p14="http://schemas.microsoft.com/office/powerpoint/2010/main" val="41488343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59533" y="1268760"/>
            <a:ext cx="8424936"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endParaRPr lang="ru-RU" dirty="0"/>
          </a:p>
          <a:p>
            <a:pPr algn="ctr"/>
            <a:r>
              <a:rPr lang="ru-RU" dirty="0" smtClean="0">
                <a:solidFill>
                  <a:srgbClr val="002060"/>
                </a:solidFill>
                <a:latin typeface="Times New Roman" panose="02020603050405020304" pitchFamily="18" charset="0"/>
                <a:cs typeface="Times New Roman" panose="02020603050405020304" pitchFamily="18" charset="0"/>
              </a:rPr>
              <a:t>ХОД ИГРЫ:</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smtClean="0">
                <a:solidFill>
                  <a:srgbClr val="002060"/>
                </a:solidFill>
                <a:latin typeface="Times New Roman" panose="02020603050405020304" pitchFamily="18" charset="0"/>
                <a:cs typeface="Times New Roman" panose="02020603050405020304" pitchFamily="18" charset="0"/>
              </a:rPr>
              <a:t>                Взрослый </a:t>
            </a:r>
            <a:r>
              <a:rPr lang="ru-RU" dirty="0">
                <a:solidFill>
                  <a:srgbClr val="002060"/>
                </a:solidFill>
                <a:latin typeface="Times New Roman" panose="02020603050405020304" pitchFamily="18" charset="0"/>
                <a:cs typeface="Times New Roman" panose="02020603050405020304" pitchFamily="18" charset="0"/>
              </a:rPr>
              <a:t>говорит о том, что в «песочной стране» может идти необычный песочный дождик и дуть песочный ветер. Это очень приятно. Вы сами можете устроить такой дождь и ветер. Смотрите, как это происходит</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Ребенок медленно, а затем быстро сыплет песок из своего кулачка в песочницу, на ладонь взрослого, на свою ладонь</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Ребенок закрывает глаза и кладет на песок ладонь с расставленными пальчиками, взрослый сыплет песок на какой-либо палец, а ребенок называет этот палец. Затем они меняются ролями</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475656" y="300669"/>
            <a:ext cx="6473440"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1. Песочный </a:t>
            </a:r>
            <a:r>
              <a:rPr lang="ru-RU"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дождик</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2485" y="4293096"/>
            <a:ext cx="3456383" cy="194421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8834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96993" y="1340768"/>
            <a:ext cx="8856984"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dirty="0" smtClean="0">
                <a:solidFill>
                  <a:srgbClr val="002060"/>
                </a:solidFill>
                <a:latin typeface="Times New Roman" panose="02020603050405020304" pitchFamily="18" charset="0"/>
                <a:cs typeface="Times New Roman" panose="02020603050405020304" pitchFamily="18" charset="0"/>
              </a:rPr>
              <a:t>ХОД ИГРЫ:</a:t>
            </a:r>
          </a:p>
          <a:p>
            <a:r>
              <a:rPr lang="ru-RU" dirty="0" smtClean="0">
                <a:solidFill>
                  <a:srgbClr val="002060"/>
                </a:solidFill>
                <a:latin typeface="Times New Roman" panose="02020603050405020304" pitchFamily="18" charset="0"/>
                <a:cs typeface="Times New Roman" panose="02020603050405020304" pitchFamily="18" charset="0"/>
              </a:rPr>
              <a:t>«</a:t>
            </a:r>
            <a:r>
              <a:rPr lang="ru-RU" dirty="0">
                <a:solidFill>
                  <a:srgbClr val="002060"/>
                </a:solidFill>
                <a:latin typeface="Times New Roman" panose="02020603050405020304" pitchFamily="18" charset="0"/>
                <a:cs typeface="Times New Roman" panose="02020603050405020304" pitchFamily="18" charset="0"/>
              </a:rPr>
              <a:t>Идут медвежата» — ребенок кулачками и ладонями с силой надавливает на песок</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r>
              <a:rPr lang="ru-RU" dirty="0">
                <a:solidFill>
                  <a:srgbClr val="002060"/>
                </a:solidFill>
                <a:latin typeface="Times New Roman" panose="02020603050405020304" pitchFamily="18" charset="0"/>
                <a:cs typeface="Times New Roman" panose="02020603050405020304" pitchFamily="18" charset="0"/>
              </a:rPr>
              <a:t>«Прыгают зайцы» — кончиками пальцев ребенок ударяет по поверхности песка, двигаясь в разных направлениях</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r>
              <a:rPr lang="ru-RU" dirty="0">
                <a:solidFill>
                  <a:srgbClr val="002060"/>
                </a:solidFill>
                <a:latin typeface="Times New Roman" panose="02020603050405020304" pitchFamily="18" charset="0"/>
                <a:cs typeface="Times New Roman" panose="02020603050405020304" pitchFamily="18" charset="0"/>
              </a:rPr>
              <a:t>«Ползут змейки» — ребенок расслабленными /напряженными пальцами рук делает поверхность песка волнистой (в разных направлениях</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r>
              <a:rPr lang="ru-RU" dirty="0">
                <a:solidFill>
                  <a:srgbClr val="002060"/>
                </a:solidFill>
                <a:latin typeface="Times New Roman" panose="02020603050405020304" pitchFamily="18" charset="0"/>
                <a:cs typeface="Times New Roman" panose="02020603050405020304" pitchFamily="18" charset="0"/>
              </a:rPr>
              <a:t>«Бегут жучки-паучки» — ребенок двигает всеми пальцами, имитируя движение насекомых (можно полностью погружать руки в песок, встречаясь под песком руками </a:t>
            </a:r>
            <a:r>
              <a:rPr lang="ru-RU" dirty="0" smtClean="0">
                <a:solidFill>
                  <a:srgbClr val="002060"/>
                </a:solidFill>
                <a:latin typeface="Times New Roman" panose="02020603050405020304" pitchFamily="18" charset="0"/>
                <a:cs typeface="Times New Roman" panose="02020603050405020304" pitchFamily="18" charset="0"/>
              </a:rPr>
              <a:t>друг </a:t>
            </a:r>
            <a:r>
              <a:rPr lang="ru-RU" dirty="0">
                <a:solidFill>
                  <a:srgbClr val="002060"/>
                </a:solidFill>
                <a:latin typeface="Times New Roman" panose="02020603050405020304" pitchFamily="18" charset="0"/>
                <a:cs typeface="Times New Roman" panose="02020603050405020304" pitchFamily="18" charset="0"/>
              </a:rPr>
              <a:t>с другом — «жучки здороваются</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r>
              <a:rPr lang="ru-RU" dirty="0">
                <a:solidFill>
                  <a:srgbClr val="002060"/>
                </a:solidFill>
                <a:latin typeface="Times New Roman" panose="02020603050405020304" pitchFamily="18" charset="0"/>
                <a:cs typeface="Times New Roman" panose="02020603050405020304" pitchFamily="18" charset="0"/>
              </a:rPr>
              <a:t>«</a:t>
            </a:r>
            <a:r>
              <a:rPr lang="ru-RU" dirty="0" err="1">
                <a:solidFill>
                  <a:srgbClr val="002060"/>
                </a:solidFill>
                <a:latin typeface="Times New Roman" panose="02020603050405020304" pitchFamily="18" charset="0"/>
                <a:cs typeface="Times New Roman" panose="02020603050405020304" pitchFamily="18" charset="0"/>
              </a:rPr>
              <a:t>Кроказябла</a:t>
            </a:r>
            <a:r>
              <a:rPr lang="ru-RU" dirty="0">
                <a:solidFill>
                  <a:srgbClr val="002060"/>
                </a:solidFill>
                <a:latin typeface="Times New Roman" panose="02020603050405020304" pitchFamily="18" charset="0"/>
                <a:cs typeface="Times New Roman" panose="02020603050405020304" pitchFamily="18" charset="0"/>
              </a:rPr>
              <a:t>» — дети оставляют на песке самые разнообразные следы, придумывают название для фантастического животного, которое оставило такие следы (впоследствии это животное можно нарисовать и сделать его жителем песочной страны).</a:t>
            </a:r>
          </a:p>
        </p:txBody>
      </p:sp>
      <p:sp>
        <p:nvSpPr>
          <p:cNvPr id="3" name="Прямоугольник 2"/>
          <p:cNvSpPr/>
          <p:nvPr/>
        </p:nvSpPr>
        <p:spPr>
          <a:xfrm>
            <a:off x="314391" y="260648"/>
            <a:ext cx="8508868"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 Необыкновенные следы.</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4757088"/>
            <a:ext cx="2520280" cy="168018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8834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11544" y="1268760"/>
            <a:ext cx="8568952" cy="369331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dirty="0" smtClean="0">
                <a:solidFill>
                  <a:srgbClr val="002060"/>
                </a:solidFill>
                <a:latin typeface="Times New Roman" panose="02020603050405020304" pitchFamily="18" charset="0"/>
                <a:cs typeface="Times New Roman" panose="02020603050405020304" pitchFamily="18" charset="0"/>
              </a:rPr>
              <a:t>ХОД ИГРЫ:</a:t>
            </a:r>
          </a:p>
          <a:p>
            <a:pPr algn="just"/>
            <a:r>
              <a:rPr lang="ru-RU" dirty="0" smtClean="0">
                <a:solidFill>
                  <a:srgbClr val="002060"/>
                </a:solidFill>
                <a:latin typeface="Times New Roman" panose="02020603050405020304" pitchFamily="18" charset="0"/>
                <a:cs typeface="Times New Roman" panose="02020603050405020304" pitchFamily="18" charset="0"/>
              </a:rPr>
              <a:t>Взрослый </a:t>
            </a:r>
            <a:r>
              <a:rPr lang="ru-RU" dirty="0">
                <a:solidFill>
                  <a:srgbClr val="002060"/>
                </a:solidFill>
                <a:latin typeface="Times New Roman" panose="02020603050405020304" pitchFamily="18" charset="0"/>
                <a:cs typeface="Times New Roman" panose="02020603050405020304" pitchFamily="18" charset="0"/>
              </a:rPr>
              <a:t>пальцем, ребром ладони, кисточкой в верхней части песочницы рисует различные геометрические фигуры (в соответствии с возрастными нормами освоения), простые/сложные узоры (прямые и волнистые дорожки, заборчики, лесенки). Ребенок должен нарисовать такой же узор внизу на песке, либо продолжить узор взрослого. Вариант: взрослый рисует на доске, дает устную инструкцию нарисовать на песке определенный узор</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   Те же узоры на песке изготавливаются путем выкладывания в заданной последовательности предметов, например камешков, желудей, больших пуговиц и пр</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   Пример: сегодня мы с тобой будем украшать наш песочный дом. Посмотри, какие узоры на песке можно нарисовать. Нарисуй, как я. Придумай свой узор, рисунок. В верхней части песочницы будут узоры из кругов, а внизу — из треугольников.</a:t>
            </a:r>
          </a:p>
        </p:txBody>
      </p:sp>
      <p:sp>
        <p:nvSpPr>
          <p:cNvPr id="4" name="Прямоугольник 3"/>
          <p:cNvSpPr/>
          <p:nvPr/>
        </p:nvSpPr>
        <p:spPr>
          <a:xfrm>
            <a:off x="1397275" y="201414"/>
            <a:ext cx="5676297"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3. Узоры </a:t>
            </a:r>
            <a:r>
              <a:rPr lang="ru-RU"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на </a:t>
            </a: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песке.</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1843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4962079"/>
            <a:ext cx="2576918" cy="171794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1672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567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55754" y="1340768"/>
            <a:ext cx="8496944"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dirty="0" smtClean="0">
                <a:solidFill>
                  <a:srgbClr val="002060"/>
                </a:solidFill>
                <a:latin typeface="Times New Roman" panose="02020603050405020304" pitchFamily="18" charset="0"/>
                <a:cs typeface="Times New Roman" panose="02020603050405020304" pitchFamily="18" charset="0"/>
              </a:rPr>
              <a:t>ХОД ИГРЫ:</a:t>
            </a:r>
          </a:p>
          <a:p>
            <a:pPr algn="just"/>
            <a:r>
              <a:rPr lang="ru-RU" dirty="0" smtClean="0">
                <a:solidFill>
                  <a:srgbClr val="002060"/>
                </a:solidFill>
                <a:latin typeface="Times New Roman" panose="02020603050405020304" pitchFamily="18" charset="0"/>
                <a:cs typeface="Times New Roman" panose="02020603050405020304" pitchFamily="18" charset="0"/>
              </a:rPr>
              <a:t>Игрушки </a:t>
            </a:r>
            <a:r>
              <a:rPr lang="ru-RU" dirty="0">
                <a:solidFill>
                  <a:srgbClr val="002060"/>
                </a:solidFill>
                <a:latin typeface="Times New Roman" panose="02020603050405020304" pitchFamily="18" charset="0"/>
                <a:cs typeface="Times New Roman" panose="02020603050405020304" pitchFamily="18" charset="0"/>
              </a:rPr>
              <a:t>хотят поиграть с тобой в песочные прятки. Выбери понравившиеся тебе игрушки. Ты закроешь глаза, а они спрячутся в песок, а после того как я скажу: «Открываются глаза, начинается игра», ты должен их найти в песке. Ты можешь раздувать песок, раскапывать пальчиками, использовать палочки, кисточки</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Чтобы разнообразить игру, взрослый показывает ребенку игрушку — «мину», которую нельзя полностью откапывать. Как только при раскопках ее часть появилась на поверхности песка, ребенок должен остановить свои раскопки и продолжить их в другом месте. Если ребенок забывает правило, он отрабатывает игровой штраф, поэтому он будет вынужден раскапывать игрушки очень осторожно.</a:t>
            </a:r>
          </a:p>
        </p:txBody>
      </p:sp>
      <p:sp>
        <p:nvSpPr>
          <p:cNvPr id="3" name="Прямоугольник 2"/>
          <p:cNvSpPr/>
          <p:nvPr/>
        </p:nvSpPr>
        <p:spPr>
          <a:xfrm>
            <a:off x="1619672" y="188640"/>
            <a:ext cx="6306535"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4. Песочные прятки.</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2457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9792" y="4293096"/>
            <a:ext cx="2990981" cy="194426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92313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 y="0"/>
            <a:ext cx="91567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105013" y="476672"/>
            <a:ext cx="4933979"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ИГРЫ С ВОДОЙ.</a:t>
            </a:r>
            <a:endParaRPr lang="ru-RU"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2355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1568" y="-171400"/>
            <a:ext cx="18415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51520" y="1997839"/>
            <a:ext cx="8496944"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dirty="0">
                <a:solidFill>
                  <a:srgbClr val="002060"/>
                </a:solidFill>
                <a:latin typeface="Times New Roman" panose="02020603050405020304" pitchFamily="18" charset="0"/>
                <a:cs typeface="Times New Roman" panose="02020603050405020304" pitchFamily="18" charset="0"/>
              </a:rPr>
              <a:t>Игры с водой в ванне, тазике, бассейне любят все маленькие дети. Поездка на море или речку - целое событие для малышей. Этот интерес можно использовать для развития у ребенка мышления, внимательности, тактильных ощущений, моторики и других полезных навыков</a:t>
            </a:r>
            <a:r>
              <a:rPr lang="ru-RU" dirty="0" smtClean="0">
                <a:solidFill>
                  <a:srgbClr val="002060"/>
                </a:solidFill>
                <a:latin typeface="Times New Roman" panose="02020603050405020304" pitchFamily="18" charset="0"/>
                <a:cs typeface="Times New Roman" panose="02020603050405020304" pitchFamily="18" charset="0"/>
              </a:rPr>
              <a:t>. </a:t>
            </a:r>
            <a:endParaRPr lang="ru-RU" dirty="0">
              <a:solidFill>
                <a:srgbClr val="002060"/>
              </a:solidFill>
              <a:latin typeface="Times New Roman" panose="02020603050405020304" pitchFamily="18" charset="0"/>
              <a:cs typeface="Times New Roman" panose="02020603050405020304" pitchFamily="18" charset="0"/>
            </a:endParaRPr>
          </a:p>
        </p:txBody>
      </p:sp>
      <p:pic>
        <p:nvPicPr>
          <p:cNvPr id="23559" name="Picture 7" descr="тазик.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09194" y="3988176"/>
            <a:ext cx="2925615" cy="23762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2717" y="3198168"/>
            <a:ext cx="7202896" cy="3495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5313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30" y="48706"/>
            <a:ext cx="915035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0661" y="1844823"/>
            <a:ext cx="8993103" cy="2523768"/>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algn="just"/>
            <a:r>
              <a:rPr lang="ru-RU" b="1" dirty="0" smtClean="0">
                <a:latin typeface="Times New Roman" panose="02020603050405020304" pitchFamily="18" charset="0"/>
                <a:cs typeface="Times New Roman" panose="02020603050405020304" pitchFamily="18" charset="0"/>
              </a:rPr>
              <a:t>        </a:t>
            </a:r>
            <a:r>
              <a:rPr lang="ru-RU" sz="2000" dirty="0" smtClean="0">
                <a:solidFill>
                  <a:srgbClr val="002060"/>
                </a:solidFill>
                <a:latin typeface="Times New Roman" panose="02020603050405020304" pitchFamily="18" charset="0"/>
                <a:cs typeface="Times New Roman" panose="02020603050405020304" pitchFamily="18" charset="0"/>
              </a:rPr>
              <a:t>Активный </a:t>
            </a:r>
            <a:r>
              <a:rPr lang="ru-RU" sz="2000" dirty="0">
                <a:solidFill>
                  <a:srgbClr val="002060"/>
                </a:solidFill>
                <a:latin typeface="Times New Roman" panose="02020603050405020304" pitchFamily="18" charset="0"/>
                <a:cs typeface="Times New Roman" panose="02020603050405020304" pitchFamily="18" charset="0"/>
              </a:rPr>
              <a:t>отдых на свежем воздухе — отличная альтернатива гаджетам. </a:t>
            </a:r>
            <a:endParaRPr lang="ru-RU" sz="2000" dirty="0" smtClean="0">
              <a:solidFill>
                <a:srgbClr val="002060"/>
              </a:solidFill>
              <a:latin typeface="Times New Roman" panose="02020603050405020304" pitchFamily="18" charset="0"/>
              <a:cs typeface="Times New Roman" panose="02020603050405020304" pitchFamily="18" charset="0"/>
            </a:endParaRPr>
          </a:p>
          <a:p>
            <a:pPr algn="just"/>
            <a:r>
              <a:rPr lang="ru-RU" sz="2000" dirty="0" smtClean="0">
                <a:solidFill>
                  <a:srgbClr val="002060"/>
                </a:solidFill>
                <a:latin typeface="Times New Roman" panose="02020603050405020304" pitchFamily="18" charset="0"/>
                <a:cs typeface="Times New Roman" panose="02020603050405020304" pitchFamily="18" charset="0"/>
              </a:rPr>
              <a:t>Живое </a:t>
            </a:r>
            <a:r>
              <a:rPr lang="ru-RU" sz="2000" dirty="0">
                <a:solidFill>
                  <a:srgbClr val="002060"/>
                </a:solidFill>
                <a:latin typeface="Times New Roman" panose="02020603050405020304" pitchFamily="18" charset="0"/>
                <a:cs typeface="Times New Roman" panose="02020603050405020304" pitchFamily="18" charset="0"/>
              </a:rPr>
              <a:t>общение, навыки взаимодействия со сверстниками — это то, </a:t>
            </a:r>
            <a:endParaRPr lang="ru-RU" sz="2000" dirty="0" smtClean="0">
              <a:solidFill>
                <a:srgbClr val="002060"/>
              </a:solidFill>
              <a:latin typeface="Times New Roman" panose="02020603050405020304" pitchFamily="18" charset="0"/>
              <a:cs typeface="Times New Roman" panose="02020603050405020304" pitchFamily="18" charset="0"/>
            </a:endParaRPr>
          </a:p>
          <a:p>
            <a:pPr algn="just"/>
            <a:r>
              <a:rPr lang="ru-RU" sz="2000" dirty="0" smtClean="0">
                <a:solidFill>
                  <a:srgbClr val="002060"/>
                </a:solidFill>
                <a:latin typeface="Times New Roman" panose="02020603050405020304" pitchFamily="18" charset="0"/>
                <a:cs typeface="Times New Roman" panose="02020603050405020304" pitchFamily="18" charset="0"/>
              </a:rPr>
              <a:t>чему </a:t>
            </a:r>
            <a:r>
              <a:rPr lang="ru-RU" sz="2000" dirty="0">
                <a:solidFill>
                  <a:srgbClr val="002060"/>
                </a:solidFill>
                <a:latin typeface="Times New Roman" panose="02020603050405020304" pitchFamily="18" charset="0"/>
                <a:cs typeface="Times New Roman" panose="02020603050405020304" pitchFamily="18" charset="0"/>
              </a:rPr>
              <a:t>полезно научиться в любом возрасте. </a:t>
            </a:r>
            <a:endParaRPr lang="ru-RU" sz="2000" dirty="0" smtClean="0">
              <a:solidFill>
                <a:srgbClr val="002060"/>
              </a:solidFill>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ru-RU" sz="2000" dirty="0" smtClean="0">
                <a:solidFill>
                  <a:srgbClr val="002060"/>
                </a:solidFill>
                <a:latin typeface="Times New Roman" panose="02020603050405020304" pitchFamily="18" charset="0"/>
                <a:cs typeface="Times New Roman" panose="02020603050405020304" pitchFamily="18" charset="0"/>
              </a:rPr>
              <a:t>Укрепление здоровья и хорошего настроения детей;</a:t>
            </a:r>
          </a:p>
          <a:p>
            <a:pPr marL="285750" indent="-285750" algn="just">
              <a:buFont typeface="Arial" panose="020B0604020202020204" pitchFamily="34" charset="0"/>
              <a:buChar char="•"/>
            </a:pPr>
            <a:r>
              <a:rPr lang="ru-RU" sz="2000" dirty="0" smtClean="0">
                <a:solidFill>
                  <a:srgbClr val="002060"/>
                </a:solidFill>
                <a:latin typeface="Times New Roman" panose="02020603050405020304" pitchFamily="18" charset="0"/>
                <a:cs typeface="Times New Roman" panose="02020603050405020304" pitchFamily="18" charset="0"/>
              </a:rPr>
              <a:t>Улучшение взаимоотношений в семье;</a:t>
            </a:r>
          </a:p>
          <a:p>
            <a:pPr marL="285750" indent="-285750" algn="just">
              <a:buFont typeface="Arial" panose="020B0604020202020204" pitchFamily="34" charset="0"/>
              <a:buChar char="•"/>
            </a:pPr>
            <a:r>
              <a:rPr lang="ru-RU" sz="2000" dirty="0" smtClean="0">
                <a:solidFill>
                  <a:srgbClr val="002060"/>
                </a:solidFill>
                <a:latin typeface="Times New Roman" panose="02020603050405020304" pitchFamily="18" charset="0"/>
                <a:cs typeface="Times New Roman" panose="02020603050405020304" pitchFamily="18" charset="0"/>
              </a:rPr>
              <a:t>Оптимизировать двигательную активность детей;</a:t>
            </a:r>
          </a:p>
          <a:p>
            <a:pPr marL="285750" indent="-285750" algn="just">
              <a:buFont typeface="Arial" panose="020B0604020202020204" pitchFamily="34" charset="0"/>
              <a:buChar char="•"/>
            </a:pPr>
            <a:r>
              <a:rPr lang="ru-RU" sz="2000" dirty="0" smtClean="0">
                <a:solidFill>
                  <a:srgbClr val="002060"/>
                </a:solidFill>
                <a:latin typeface="Times New Roman" panose="02020603050405020304" pitchFamily="18" charset="0"/>
                <a:cs typeface="Times New Roman" panose="02020603050405020304" pitchFamily="18" charset="0"/>
              </a:rPr>
              <a:t>Оказывать закаливающее воздействие на организм  в естественных условиях.</a:t>
            </a:r>
            <a:endParaRPr lang="ru-RU" b="1"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ru-RU"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4568" y="3429000"/>
            <a:ext cx="4674096" cy="296220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descr="https://e7.pngegg.com/pngimages/146/361/png-clipart-insect-drawing-insect-animals-photograph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28694" y="2492896"/>
            <a:ext cx="1584176" cy="104907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30" y="-171400"/>
            <a:ext cx="2457450" cy="2414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3491880" y="404664"/>
            <a:ext cx="1911549"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Цели:</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133824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567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39551" y="1628800"/>
            <a:ext cx="8177693"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dirty="0" smtClean="0">
                <a:solidFill>
                  <a:srgbClr val="002060"/>
                </a:solidFill>
                <a:latin typeface="Times New Roman" panose="02020603050405020304" pitchFamily="18" charset="0"/>
                <a:cs typeface="Times New Roman" panose="02020603050405020304" pitchFamily="18" charset="0"/>
              </a:rPr>
              <a:t>Налейте </a:t>
            </a:r>
            <a:r>
              <a:rPr lang="ru-RU" dirty="0">
                <a:solidFill>
                  <a:srgbClr val="002060"/>
                </a:solidFill>
                <a:latin typeface="Times New Roman" panose="02020603050405020304" pitchFamily="18" charset="0"/>
                <a:cs typeface="Times New Roman" panose="02020603050405020304" pitchFamily="18" charset="0"/>
              </a:rPr>
              <a:t>в таз воду, добавьте пенящееся средство и положите кукольные платья. В это время развивается мелкая моторика, ребенок получает хороший урок домоводства. Малыш с детских лет научится любить домашние дела, если представить их как увлекательную деятельность</a:t>
            </a:r>
            <a:r>
              <a:rPr lang="ru-RU" dirty="0" smtClean="0">
                <a:solidFill>
                  <a:srgbClr val="002060"/>
                </a:solidFill>
                <a:latin typeface="Times New Roman" panose="02020603050405020304" pitchFamily="18" charset="0"/>
                <a:cs typeface="Times New Roman" panose="02020603050405020304" pitchFamily="18" charset="0"/>
              </a:rPr>
              <a:t>. </a:t>
            </a:r>
            <a:endParaRPr lang="ru-RU" dirty="0">
              <a:solidFill>
                <a:srgbClr val="002060"/>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899592" y="188640"/>
            <a:ext cx="7817653"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1. Увлекательная стирка. </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2560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1840" y="3140968"/>
            <a:ext cx="3052580" cy="30525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9231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567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23528" y="1720840"/>
            <a:ext cx="8496944" cy="193899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ru-RU" sz="2000" dirty="0" smtClean="0">
                <a:solidFill>
                  <a:srgbClr val="002060"/>
                </a:solidFill>
                <a:latin typeface="Times New Roman" panose="02020603050405020304" pitchFamily="18" charset="0"/>
                <a:cs typeface="Times New Roman" panose="02020603050405020304" pitchFamily="18" charset="0"/>
              </a:rPr>
              <a:t>       Потребуются </a:t>
            </a:r>
            <a:r>
              <a:rPr lang="ru-RU" sz="2000" dirty="0">
                <a:solidFill>
                  <a:srgbClr val="002060"/>
                </a:solidFill>
                <a:latin typeface="Times New Roman" panose="02020603050405020304" pitchFamily="18" charset="0"/>
                <a:cs typeface="Times New Roman" panose="02020603050405020304" pitchFamily="18" charset="0"/>
              </a:rPr>
              <a:t>прозрачные (пластиковые или стеклянные) стаканчики, краски и кисть. Во все ёмкости налейте сначала прозрачную воду. И предложите ребёнку постепенно заполнять их разными цветами. Обсудите с ним изменение насыщенности и оттенков краски. Следующий шаг – смешивание цветов. Начните с двух красок и постепенно добавляйте новые цвета. Вдохновляйтесь и экспериментируйте</a:t>
            </a:r>
            <a:r>
              <a:rPr lang="ru-RU" sz="2000" dirty="0" smtClean="0">
                <a:solidFill>
                  <a:srgbClr val="002060"/>
                </a:solidFill>
                <a:latin typeface="Times New Roman" panose="02020603050405020304" pitchFamily="18" charset="0"/>
                <a:cs typeface="Times New Roman" panose="02020603050405020304" pitchFamily="18" charset="0"/>
              </a:rPr>
              <a:t>! </a:t>
            </a:r>
            <a:endParaRPr lang="ru-RU" sz="2000" dirty="0">
              <a:solidFill>
                <a:srgbClr val="002060"/>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20108" y="404664"/>
            <a:ext cx="8947449"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 Разноцветные стаканчики.</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27650" name="Picture 2" descr="игры в стаканчики.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613" y="3789040"/>
            <a:ext cx="2817129" cy="28758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0652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567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763688" y="332656"/>
            <a:ext cx="6420347"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3. Водное сражение.</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4" name="Прямоугольник 3"/>
          <p:cNvSpPr/>
          <p:nvPr/>
        </p:nvSpPr>
        <p:spPr>
          <a:xfrm>
            <a:off x="323528" y="1743509"/>
            <a:ext cx="8676456" cy="147732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dirty="0" smtClean="0">
                <a:solidFill>
                  <a:srgbClr val="002060"/>
                </a:solidFill>
                <a:latin typeface="Times New Roman" panose="02020603050405020304" pitchFamily="18" charset="0"/>
                <a:cs typeface="Times New Roman" panose="02020603050405020304" pitchFamily="18" charset="0"/>
              </a:rPr>
              <a:t>   Жарким </a:t>
            </a:r>
            <a:r>
              <a:rPr lang="ru-RU" dirty="0">
                <a:solidFill>
                  <a:srgbClr val="002060"/>
                </a:solidFill>
                <a:latin typeface="Times New Roman" panose="02020603050405020304" pitchFamily="18" charset="0"/>
                <a:cs typeface="Times New Roman" panose="02020603050405020304" pitchFamily="18" charset="0"/>
              </a:rPr>
              <a:t>летним днем можно устроить целое водяное сражение с помощью пластиковых бутылок. Наполните их водой и проделайте дырки в крышке. </a:t>
            </a:r>
            <a:endParaRPr lang="ru-RU" dirty="0" smtClean="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 </a:t>
            </a:r>
            <a:r>
              <a:rPr lang="ru-RU" dirty="0" smtClean="0">
                <a:solidFill>
                  <a:srgbClr val="002060"/>
                </a:solidFill>
                <a:latin typeface="Times New Roman" panose="02020603050405020304" pitchFamily="18" charset="0"/>
                <a:cs typeface="Times New Roman" panose="02020603050405020304" pitchFamily="18" charset="0"/>
              </a:rPr>
              <a:t>     Теперь </a:t>
            </a:r>
            <a:r>
              <a:rPr lang="ru-RU" dirty="0">
                <a:solidFill>
                  <a:srgbClr val="002060"/>
                </a:solidFill>
                <a:latin typeface="Times New Roman" panose="02020603050405020304" pitchFamily="18" charset="0"/>
                <a:cs typeface="Times New Roman" panose="02020603050405020304" pitchFamily="18" charset="0"/>
              </a:rPr>
              <a:t>остается догнать соперника и полить его водой из бутылки. Дача </a:t>
            </a:r>
            <a:r>
              <a:rPr lang="ru-RU" dirty="0" smtClean="0">
                <a:solidFill>
                  <a:srgbClr val="002060"/>
                </a:solidFill>
                <a:latin typeface="Times New Roman" panose="02020603050405020304" pitchFamily="18" charset="0"/>
                <a:cs typeface="Times New Roman" panose="02020603050405020304" pitchFamily="18" charset="0"/>
              </a:rPr>
              <a:t>и частный дом – </a:t>
            </a:r>
            <a:r>
              <a:rPr lang="ru-RU" dirty="0">
                <a:solidFill>
                  <a:srgbClr val="002060"/>
                </a:solidFill>
                <a:latin typeface="Times New Roman" panose="02020603050405020304" pitchFamily="18" charset="0"/>
                <a:cs typeface="Times New Roman" panose="02020603050405020304" pitchFamily="18" charset="0"/>
              </a:rPr>
              <a:t>самое удачное место для таких игр, за ягодными кустами и теплицами хорошо укрываться от «огня</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p:txBody>
      </p:sp>
      <p:pic>
        <p:nvPicPr>
          <p:cNvPr id="26626" name="Picture 2" descr="пистолеты.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57262" y="3429000"/>
            <a:ext cx="3829475" cy="2572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0652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567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39552" y="1997839"/>
            <a:ext cx="8352928"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dirty="0">
                <a:solidFill>
                  <a:srgbClr val="002060"/>
                </a:solidFill>
                <a:latin typeface="Times New Roman" panose="02020603050405020304" pitchFamily="18" charset="0"/>
                <a:cs typeface="Times New Roman" panose="02020603050405020304" pitchFamily="18" charset="0"/>
              </a:rPr>
              <a:t>Проводят в бассейне или природном водоеме. Взрослый говорит слова: карлики или великаны. На слово "карлики" ребята должны сесть в воду по шею, на слово "великаны" - выпрыгнуть из воды. Кто ошибается, выбывает из игры. Оставшийся в воде ребенок становится победителем</a:t>
            </a:r>
            <a:r>
              <a:rPr lang="ru-RU" dirty="0" smtClean="0">
                <a:solidFill>
                  <a:srgbClr val="002060"/>
                </a:solidFill>
                <a:latin typeface="Times New Roman" panose="02020603050405020304" pitchFamily="18" charset="0"/>
                <a:cs typeface="Times New Roman" panose="02020603050405020304" pitchFamily="18" charset="0"/>
              </a:rPr>
              <a:t>.</a:t>
            </a:r>
          </a:p>
        </p:txBody>
      </p:sp>
      <p:sp>
        <p:nvSpPr>
          <p:cNvPr id="3" name="Прямоугольник 2"/>
          <p:cNvSpPr/>
          <p:nvPr/>
        </p:nvSpPr>
        <p:spPr>
          <a:xfrm>
            <a:off x="1403648" y="243513"/>
            <a:ext cx="6912768" cy="1569660"/>
          </a:xfrm>
          <a:prstGeom prst="rect">
            <a:avLst/>
          </a:prstGeom>
        </p:spPr>
        <p:style>
          <a:lnRef idx="1">
            <a:schemeClr val="accent3"/>
          </a:lnRef>
          <a:fillRef idx="2">
            <a:schemeClr val="accent3"/>
          </a:fillRef>
          <a:effectRef idx="1">
            <a:schemeClr val="accent3"/>
          </a:effectRef>
          <a:fontRef idx="minor">
            <a:schemeClr val="dk1"/>
          </a:fontRef>
        </p:style>
        <p:txBody>
          <a:bodyPr wrap="square" lIns="91440" tIns="45720" rIns="91440" bIns="45720">
            <a:spAutoFit/>
          </a:bodyPr>
          <a:lstStyle/>
          <a:p>
            <a:pPr algn="ctr"/>
            <a:r>
              <a:rPr lang="ru-RU" sz="4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4. Групповая </a:t>
            </a:r>
            <a:r>
              <a:rPr lang="ru-RU"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игра </a:t>
            </a:r>
            <a:endParaRPr lang="ru-RU" sz="4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a:p>
            <a:pPr algn="ctr"/>
            <a:r>
              <a:rPr lang="ru-RU" sz="48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Карлики-великаны</a:t>
            </a:r>
            <a:endParaRPr lang="ru-RU" sz="48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31749" name="Picture 5" descr="игры в бассейне.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6331" y="3429000"/>
            <a:ext cx="3119370" cy="2531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79895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descr="H:\ФОТО ЛЕТО 2021 год\Новая папка\IMG_20210702_110329.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912" r="20987"/>
          <a:stretch/>
        </p:blipFill>
        <p:spPr bwMode="auto">
          <a:xfrm>
            <a:off x="2771800" y="0"/>
            <a:ext cx="63722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4" name="Picture 4" descr="https://catherineasquithgallery.com/uploads/posts/2021-03/1614768809_164-p-krasivie-detskie-foni-17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512"/>
            <a:ext cx="9201708"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11484" y="116632"/>
            <a:ext cx="8978740" cy="707886"/>
          </a:xfrm>
          <a:prstGeom prst="rect">
            <a:avLst/>
          </a:prstGeom>
        </p:spPr>
        <p:style>
          <a:lnRef idx="1">
            <a:schemeClr val="accent3"/>
          </a:lnRef>
          <a:fillRef idx="2">
            <a:schemeClr val="accent3"/>
          </a:fillRef>
          <a:effectRef idx="1">
            <a:schemeClr val="accent3"/>
          </a:effectRef>
          <a:fontRef idx="minor">
            <a:schemeClr val="dk1"/>
          </a:fontRef>
        </p:style>
        <p:txBody>
          <a:bodyPr wrap="square" lIns="91440" tIns="45720" rIns="91440" bIns="45720">
            <a:spAutoFit/>
          </a:bodyPr>
          <a:lstStyle/>
          <a:p>
            <a:pPr algn="ctr"/>
            <a:r>
              <a:rPr lang="ru-RU"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Развлечения с мыльными пузырями</a:t>
            </a:r>
            <a:endParaRPr lang="ru-RU" sz="4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extLst>
      <p:ext uri="{BB962C8B-B14F-4D97-AF65-F5344CB8AC3E}">
        <p14:creationId xmlns:p14="http://schemas.microsoft.com/office/powerpoint/2010/main" val="22941591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567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23528" y="1124744"/>
            <a:ext cx="8496944"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lIns="91440" tIns="45720" rIns="91440" bIns="45720">
            <a:spAutoFit/>
          </a:bodyPr>
          <a:lstStyle/>
          <a:p>
            <a:pPr algn="ct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Все предложенные игры можно использовать в семейных развлечениях и праздниках с детьми.</a:t>
            </a:r>
            <a:endPar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extLst>
      <p:ext uri="{BB962C8B-B14F-4D97-AF65-F5344CB8AC3E}">
        <p14:creationId xmlns:p14="http://schemas.microsoft.com/office/powerpoint/2010/main" val="16292313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567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863696" y="1916832"/>
            <a:ext cx="7879016" cy="923330"/>
          </a:xfrm>
          <a:prstGeom prst="rect">
            <a:avLst/>
          </a:prstGeom>
          <a:noFill/>
        </p:spPr>
        <p:txBody>
          <a:bodyPr wrap="none" lIns="91440" tIns="45720" rIns="91440" bIns="45720">
            <a:spAutoFit/>
          </a:bodyPr>
          <a:lstStyle/>
          <a:p>
            <a:pPr algn="ctr"/>
            <a:r>
              <a:rPr lang="ru-R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Спасибо за внимание!</a:t>
            </a:r>
            <a:endParaRPr lang="ru-RU"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296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3429000"/>
            <a:ext cx="3829050" cy="257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3" descr="игры в бассейне.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576" y="3441540"/>
            <a:ext cx="2973713" cy="2413238"/>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9289" y="88032"/>
            <a:ext cx="18415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7065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5035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descr="https://arhlib.ru/wp-content/uploads/2020/09/oblozhk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0741" y="2520191"/>
            <a:ext cx="5902427" cy="384838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80541" y="188640"/>
            <a:ext cx="8582927" cy="646331"/>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Подвижные игры на свежем воздухе</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6" name="TextBox 5"/>
          <p:cNvSpPr txBox="1"/>
          <p:nvPr/>
        </p:nvSpPr>
        <p:spPr>
          <a:xfrm>
            <a:off x="539552" y="1196752"/>
            <a:ext cx="8266623"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000" dirty="0" smtClean="0">
                <a:latin typeface="Times New Roman" panose="02020603050405020304" pitchFamily="18" charset="0"/>
                <a:cs typeface="Times New Roman" panose="02020603050405020304" pitchFamily="18" charset="0"/>
              </a:rPr>
              <a:t>        </a:t>
            </a:r>
            <a:r>
              <a:rPr lang="ru-RU" sz="2000" dirty="0" smtClean="0">
                <a:solidFill>
                  <a:srgbClr val="002060"/>
                </a:solidFill>
                <a:latin typeface="Times New Roman" panose="02020603050405020304" pitchFamily="18" charset="0"/>
                <a:cs typeface="Times New Roman" panose="02020603050405020304" pitchFamily="18" charset="0"/>
              </a:rPr>
              <a:t>Хорошо развивают координацию, благотворно влияют на вестибулярный аппарат, стимулируют кровообращение, укрепляют сердечно-сосудистую  систему,  способствуют формированию правильной осанки и повышению иммунитета к заболеванию.</a:t>
            </a:r>
            <a:endParaRPr lang="ru-RU" sz="2000" dirty="0">
              <a:solidFill>
                <a:srgbClr val="002060"/>
              </a:solidFill>
              <a:latin typeface="Times New Roman" panose="02020603050405020304" pitchFamily="18" charset="0"/>
              <a:cs typeface="Times New Roman" panose="02020603050405020304" pitchFamily="18" charset="0"/>
            </a:endParaRPr>
          </a:p>
        </p:txBody>
      </p:sp>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285698">
            <a:off x="278439" y="2866506"/>
            <a:ext cx="1714233" cy="151503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2985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01913" y="1268760"/>
            <a:ext cx="8568952"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fontAlgn="base"/>
            <a:r>
              <a:rPr lang="ru-RU" dirty="0" smtClean="0">
                <a:solidFill>
                  <a:srgbClr val="002060"/>
                </a:solidFill>
                <a:latin typeface="Times New Roman" panose="02020603050405020304" pitchFamily="18" charset="0"/>
                <a:cs typeface="Times New Roman" panose="02020603050405020304" pitchFamily="18" charset="0"/>
              </a:rPr>
              <a:t>        Выбирается </a:t>
            </a:r>
            <a:r>
              <a:rPr lang="ru-RU" dirty="0">
                <a:solidFill>
                  <a:srgbClr val="002060"/>
                </a:solidFill>
                <a:latin typeface="Times New Roman" panose="02020603050405020304" pitchFamily="18" charset="0"/>
                <a:cs typeface="Times New Roman" panose="02020603050405020304" pitchFamily="18" charset="0"/>
              </a:rPr>
              <a:t>ведущий, все остальные садятся напротив него. В качестве «колечка» нужно найти мелкий предмет: пуговку, камешек, кольцо и т.п. Игроки складывают ладошки «лодочкой». «Колечко» прячется в «лодочке» ведущего и он проводит руками по слегка приоткрытым «лодочкам» игроков, незаметно подбрасывая колечко одному из них. Главное, делать все очень профессионально, по-актерски, чтобы никто из сидящих не догадался в какой именно момент «колечко» из рук ведущего перекочевало в ладошки счастливца-игрока. Тот, у кого оказалось колечко, тоже должен сохранять интригу… После того, как все игроки пройдут процедуру, ведущий произносит: «Колечко-колечко, выйди на крылечко». В этот момент тот, у кого действительно оказалось «колечко», должен быстро встать и выбежать вперед, чтобы остальные не успели его поймать. Если у него получилось, он становится новым ведущим</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243300" y="260648"/>
            <a:ext cx="6657400"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1. Колечко – колечко.</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9224" name="Picture 8" descr="https://illustrators.ru/uploads/illustration/image/1336841/main_P1016397.JPG"/>
          <p:cNvPicPr>
            <a:picLocks noChangeAspect="1" noChangeArrowheads="1"/>
          </p:cNvPicPr>
          <p:nvPr/>
        </p:nvPicPr>
        <p:blipFill rotWithShape="1">
          <a:blip r:embed="rId3">
            <a:extLst>
              <a:ext uri="{28A0092B-C50C-407E-A947-70E740481C1C}">
                <a14:useLocalDpi xmlns:a14="http://schemas.microsoft.com/office/drawing/2010/main" val="0"/>
              </a:ext>
            </a:extLst>
          </a:blip>
          <a:srcRect l="4075" t="41910" r="50000" b="4591"/>
          <a:stretch/>
        </p:blipFill>
        <p:spPr bwMode="auto">
          <a:xfrm>
            <a:off x="3635896" y="4373889"/>
            <a:ext cx="3062050" cy="23899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6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871500" y="260648"/>
            <a:ext cx="7401000"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 Море </a:t>
            </a:r>
            <a:r>
              <a:rPr lang="ru-RU"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волнуется раз…</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3" name="Прямоугольник 2"/>
          <p:cNvSpPr/>
          <p:nvPr/>
        </p:nvSpPr>
        <p:spPr>
          <a:xfrm>
            <a:off x="395536" y="1412776"/>
            <a:ext cx="8352928" cy="258532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dirty="0" smtClean="0">
                <a:solidFill>
                  <a:srgbClr val="002060"/>
                </a:solidFill>
                <a:latin typeface="Times New Roman" panose="02020603050405020304" pitchFamily="18" charset="0"/>
                <a:cs typeface="Times New Roman" panose="02020603050405020304" pitchFamily="18" charset="0"/>
              </a:rPr>
              <a:t>       Ведущий </a:t>
            </a:r>
            <a:r>
              <a:rPr lang="ru-RU" dirty="0">
                <a:solidFill>
                  <a:srgbClr val="002060"/>
                </a:solidFill>
                <a:latin typeface="Times New Roman" panose="02020603050405020304" pitchFamily="18" charset="0"/>
                <a:cs typeface="Times New Roman" panose="02020603050405020304" pitchFamily="18" charset="0"/>
              </a:rPr>
              <a:t>поворачивается спиной к игрокам и произносит: «Море волнуется раз, море волнуется два, море волнуется три, морская фигура на месте замри!» Остальные в это время хаотично двигаются и изображают руками движение волн. На слове «Замри!» все дети застывают в задуманных позах. Ведущий оборачивается, подходит к любому из играющих и дотрагивается до него со словами «Отомри!». Выбранный игрок должен показать задуманную фигуру в движении так, чтобы ее можно было угадать. Если ведущий угадывает фигуру, он подходит к следующему игроку и продолжает угадывать. Тот, чья фигура не будет разгадана, становится новым ведущим. </a:t>
            </a:r>
          </a:p>
        </p:txBody>
      </p:sp>
      <p:pic>
        <p:nvPicPr>
          <p:cNvPr id="10241"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7664" y="4185739"/>
            <a:ext cx="5652120" cy="204195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1672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73409" y="476672"/>
            <a:ext cx="8081379"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3. Хищники </a:t>
            </a:r>
            <a:r>
              <a:rPr lang="ru-RU"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и Травоядные</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3" name="Прямоугольник 2"/>
          <p:cNvSpPr/>
          <p:nvPr/>
        </p:nvSpPr>
        <p:spPr>
          <a:xfrm>
            <a:off x="317037" y="1628800"/>
            <a:ext cx="8509926"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dirty="0" smtClean="0">
                <a:solidFill>
                  <a:srgbClr val="002060"/>
                </a:solidFill>
                <a:latin typeface="Times New Roman" panose="02020603050405020304" pitchFamily="18" charset="0"/>
                <a:cs typeface="Times New Roman" panose="02020603050405020304" pitchFamily="18" charset="0"/>
              </a:rPr>
              <a:t>          Среди </a:t>
            </a:r>
            <a:r>
              <a:rPr lang="ru-RU" dirty="0">
                <a:solidFill>
                  <a:srgbClr val="002060"/>
                </a:solidFill>
                <a:latin typeface="Times New Roman" panose="02020603050405020304" pitchFamily="18" charset="0"/>
                <a:cs typeface="Times New Roman" panose="02020603050405020304" pitchFamily="18" charset="0"/>
              </a:rPr>
              <a:t>игроков выбирается хищник: по желанию или по жребию. Остальные — травоядные. Хищник чертит большой круг (около 2-2,5 м диаметром). В процессе игры ему нужно поймать как можно больше травоядных и посадить их в свое логово — в круг. Выйти из круга пленники могут только в одном случае — если кто-то из травоядных, гуляющих на воле, дотронется рукой до вытянутой руки пойманного. Задача хищника непроста: ему нужно не только ловить новых травоядных, но и не позволять «свободным» освобождать уже схваченных. Игра заканчивается, когда в круге окажутся все травоядные, либо все будут на свободе.</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548516">
            <a:off x="3647640" y="4118001"/>
            <a:ext cx="1932916" cy="170830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1672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80811" y="188640"/>
            <a:ext cx="8401018" cy="769441"/>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just"/>
            <a:r>
              <a:rPr lang="ru-RU" sz="4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4. Тише </a:t>
            </a:r>
            <a:r>
              <a:rPr lang="ru-RU" sz="4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едешь — дальше будешь</a:t>
            </a:r>
            <a:endParaRPr lang="ru-RU" sz="4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3" name="Прямоугольник 2"/>
          <p:cNvSpPr/>
          <p:nvPr/>
        </p:nvSpPr>
        <p:spPr>
          <a:xfrm>
            <a:off x="480811" y="1397675"/>
            <a:ext cx="8401018" cy="203132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dirty="0" smtClean="0">
                <a:solidFill>
                  <a:srgbClr val="002060"/>
                </a:solidFill>
                <a:latin typeface="Times New Roman" panose="02020603050405020304" pitchFamily="18" charset="0"/>
                <a:cs typeface="Times New Roman" panose="02020603050405020304" pitchFamily="18" charset="0"/>
              </a:rPr>
              <a:t>      ХОД ИГРЫ:</a:t>
            </a:r>
          </a:p>
          <a:p>
            <a:pPr algn="just"/>
            <a:r>
              <a:rPr lang="ru-RU" dirty="0">
                <a:solidFill>
                  <a:srgbClr val="002060"/>
                </a:solidFill>
                <a:latin typeface="Times New Roman" panose="02020603050405020304" pitchFamily="18" charset="0"/>
                <a:cs typeface="Times New Roman" panose="02020603050405020304" pitchFamily="18" charset="0"/>
              </a:rPr>
              <a:t> </a:t>
            </a:r>
            <a:r>
              <a:rPr lang="ru-RU" dirty="0" smtClean="0">
                <a:solidFill>
                  <a:srgbClr val="002060"/>
                </a:solidFill>
                <a:latin typeface="Times New Roman" panose="02020603050405020304" pitchFamily="18" charset="0"/>
                <a:cs typeface="Times New Roman" panose="02020603050405020304" pitchFamily="18" charset="0"/>
              </a:rPr>
              <a:t>     Чертят </a:t>
            </a:r>
            <a:r>
              <a:rPr lang="ru-RU" dirty="0">
                <a:solidFill>
                  <a:srgbClr val="002060"/>
                </a:solidFill>
                <a:latin typeface="Times New Roman" panose="02020603050405020304" pitchFamily="18" charset="0"/>
                <a:cs typeface="Times New Roman" panose="02020603050405020304" pitchFamily="18" charset="0"/>
              </a:rPr>
              <a:t>линии старта и финиша. Все участники стоят на старте, водящий – спиной к ним на линии финиша. Водящий говорит: «Тише едешь, дальше будешь, стоп!», можно в любом темпе. Пока он говорит, участники стараются добежать до него. После слова «стоп», все замирают и не шевелятся. Если шевельнулся – выбываешь. Задача участников добежать до водящего и дотронуться до него, пока он не сказал «стоп».</a:t>
            </a:r>
          </a:p>
        </p:txBody>
      </p:sp>
      <p:pic>
        <p:nvPicPr>
          <p:cNvPr id="12290" name="Picture 2" descr="http://rastishka.by/wp-content/uploads/2017/07/igry-leto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3545873"/>
            <a:ext cx="4152503" cy="27683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1672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39552" y="1268760"/>
            <a:ext cx="8352928"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dirty="0" smtClean="0">
                <a:solidFill>
                  <a:srgbClr val="002060"/>
                </a:solidFill>
                <a:latin typeface="Times New Roman" panose="02020603050405020304" pitchFamily="18" charset="0"/>
                <a:cs typeface="Times New Roman" panose="02020603050405020304" pitchFamily="18" charset="0"/>
              </a:rPr>
              <a:t>ХОД ИГРЫ: </a:t>
            </a:r>
          </a:p>
          <a:p>
            <a:pPr algn="just"/>
            <a:r>
              <a:rPr lang="ru-RU" dirty="0" smtClean="0">
                <a:solidFill>
                  <a:srgbClr val="002060"/>
                </a:solidFill>
                <a:latin typeface="Times New Roman" panose="02020603050405020304" pitchFamily="18" charset="0"/>
                <a:cs typeface="Times New Roman" panose="02020603050405020304" pitchFamily="18" charset="0"/>
              </a:rPr>
              <a:t>Дети </a:t>
            </a:r>
            <a:r>
              <a:rPr lang="ru-RU" dirty="0">
                <a:solidFill>
                  <a:srgbClr val="002060"/>
                </a:solidFill>
                <a:latin typeface="Times New Roman" panose="02020603050405020304" pitchFamily="18" charset="0"/>
                <a:cs typeface="Times New Roman" panose="02020603050405020304" pitchFamily="18" charset="0"/>
              </a:rPr>
              <a:t>становятся в круг, произносят хором слова, сопровождая их движениями</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Я летала, я летала, устали не знала</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(Плавно взмахивают руками</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Села, посидела, опять полетела</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(Опускаются на одно колено</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Я подруг себе нашла, весело нам было</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(Плавные взмахи руками</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Хоровод </a:t>
            </a:r>
            <a:r>
              <a:rPr lang="ru-RU" dirty="0" smtClean="0">
                <a:solidFill>
                  <a:srgbClr val="002060"/>
                </a:solidFill>
                <a:latin typeface="Times New Roman" panose="02020603050405020304" pitchFamily="18" charset="0"/>
                <a:cs typeface="Times New Roman" panose="02020603050405020304" pitchFamily="18" charset="0"/>
              </a:rPr>
              <a:t>кругом </a:t>
            </a:r>
            <a:r>
              <a:rPr lang="ru-RU" dirty="0">
                <a:solidFill>
                  <a:srgbClr val="002060"/>
                </a:solidFill>
                <a:latin typeface="Times New Roman" panose="02020603050405020304" pitchFamily="18" charset="0"/>
                <a:cs typeface="Times New Roman" panose="02020603050405020304" pitchFamily="18" charset="0"/>
              </a:rPr>
              <a:t>вела, солнышко светило</a:t>
            </a:r>
            <a:r>
              <a:rPr lang="ru-RU" dirty="0" smtClean="0">
                <a:solidFill>
                  <a:srgbClr val="002060"/>
                </a:solidFill>
                <a:latin typeface="Times New Roman" panose="02020603050405020304" pitchFamily="18" charset="0"/>
                <a:cs typeface="Times New Roman" panose="02020603050405020304" pitchFamily="18" charset="0"/>
              </a:rPr>
              <a:t>.</a:t>
            </a:r>
            <a:endParaRPr lang="ru-RU" dirty="0">
              <a:solidFill>
                <a:srgbClr val="002060"/>
              </a:solidFill>
              <a:latin typeface="Times New Roman" panose="02020603050405020304" pitchFamily="18" charset="0"/>
              <a:cs typeface="Times New Roman" panose="02020603050405020304" pitchFamily="18" charset="0"/>
            </a:endParaRPr>
          </a:p>
          <a:p>
            <a:pPr algn="just"/>
            <a:r>
              <a:rPr lang="ru-RU" dirty="0">
                <a:solidFill>
                  <a:srgbClr val="002060"/>
                </a:solidFill>
                <a:latin typeface="Times New Roman" panose="02020603050405020304" pitchFamily="18" charset="0"/>
                <a:cs typeface="Times New Roman" panose="02020603050405020304" pitchFamily="18" charset="0"/>
              </a:rPr>
              <a:t>(Водят </a:t>
            </a:r>
            <a:r>
              <a:rPr lang="ru-RU" dirty="0" smtClean="0">
                <a:solidFill>
                  <a:srgbClr val="002060"/>
                </a:solidFill>
                <a:latin typeface="Times New Roman" panose="02020603050405020304" pitchFamily="18" charset="0"/>
                <a:cs typeface="Times New Roman" panose="02020603050405020304" pitchFamily="18" charset="0"/>
              </a:rPr>
              <a:t>хоровод</a:t>
            </a:r>
            <a:r>
              <a:rPr lang="ru-RU" dirty="0">
                <a:solidFill>
                  <a:srgbClr val="002060"/>
                </a:solidFill>
                <a:latin typeface="Times New Roman" panose="02020603050405020304" pitchFamily="18" charset="0"/>
                <a:cs typeface="Times New Roman" panose="02020603050405020304" pitchFamily="18" charset="0"/>
              </a:rPr>
              <a:t>.)</a:t>
            </a:r>
          </a:p>
        </p:txBody>
      </p:sp>
      <p:sp>
        <p:nvSpPr>
          <p:cNvPr id="3" name="Прямоугольник 2"/>
          <p:cNvSpPr/>
          <p:nvPr/>
        </p:nvSpPr>
        <p:spPr>
          <a:xfrm>
            <a:off x="1339288" y="101424"/>
            <a:ext cx="6465424"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5. Песенка стрекозы.</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1331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3993160"/>
            <a:ext cx="2584450" cy="257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1672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801359" y="260648"/>
            <a:ext cx="5352747" cy="923330"/>
          </a:xfrm>
          <a:prstGeom prst="rect">
            <a:avLst/>
          </a:prstGeom>
        </p:spPr>
        <p:style>
          <a:lnRef idx="1">
            <a:schemeClr val="accent3"/>
          </a:lnRef>
          <a:fillRef idx="2">
            <a:schemeClr val="accent3"/>
          </a:fillRef>
          <a:effectRef idx="1">
            <a:schemeClr val="accent3"/>
          </a:effectRef>
          <a:fontRef idx="minor">
            <a:schemeClr val="dk1"/>
          </a:fontRef>
        </p:style>
        <p:txBody>
          <a:bodyPr wrap="none" lIns="91440" tIns="45720" rIns="91440" bIns="45720">
            <a:spAutoFit/>
          </a:bodyPr>
          <a:lstStyle/>
          <a:p>
            <a:pPr algn="ctr"/>
            <a:r>
              <a:rPr lang="ru-R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Игры с мячом. </a:t>
            </a:r>
            <a:endParaRPr lang="ru-RU"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433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936" y="2708920"/>
            <a:ext cx="3300127" cy="356794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95536" y="1455167"/>
            <a:ext cx="8100900" cy="9233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ru-RU" dirty="0">
                <a:solidFill>
                  <a:srgbClr val="002060"/>
                </a:solidFill>
                <a:latin typeface="Times New Roman" panose="02020603050405020304" pitchFamily="18" charset="0"/>
                <a:cs typeface="Times New Roman" panose="02020603050405020304" pitchFamily="18" charset="0"/>
              </a:rPr>
              <a:t>Игры с мячом развивают физические способности ребёнка, ловкость, скорость реакции и просто являются замечательным способом весело провести прогулку и </a:t>
            </a:r>
            <a:r>
              <a:rPr lang="ru-RU" dirty="0" smtClean="0">
                <a:solidFill>
                  <a:srgbClr val="002060"/>
                </a:solidFill>
                <a:latin typeface="Times New Roman" panose="02020603050405020304" pitchFamily="18" charset="0"/>
                <a:cs typeface="Times New Roman" panose="02020603050405020304" pitchFamily="18" charset="0"/>
              </a:rPr>
              <a:t>сплачивают </a:t>
            </a:r>
            <a:r>
              <a:rPr lang="ru-RU" dirty="0">
                <a:solidFill>
                  <a:srgbClr val="002060"/>
                </a:solidFill>
                <a:latin typeface="Times New Roman" panose="02020603050405020304" pitchFamily="18" charset="0"/>
                <a:cs typeface="Times New Roman" panose="02020603050405020304" pitchFamily="18" charset="0"/>
              </a:rPr>
              <a:t>детский </a:t>
            </a:r>
            <a:r>
              <a:rPr lang="ru-RU" dirty="0" smtClean="0">
                <a:solidFill>
                  <a:srgbClr val="002060"/>
                </a:solidFill>
                <a:latin typeface="Times New Roman" panose="02020603050405020304" pitchFamily="18" charset="0"/>
                <a:cs typeface="Times New Roman" panose="02020603050405020304" pitchFamily="18" charset="0"/>
              </a:rPr>
              <a:t>коллектив и их родителей.</a:t>
            </a:r>
            <a:endParaRPr lang="ru-RU" dirty="0">
              <a:solidFill>
                <a:srgbClr val="002060"/>
              </a:solidFill>
              <a:latin typeface="Times New Roman" panose="02020603050405020304" pitchFamily="18" charset="0"/>
              <a:cs typeface="Times New Roman" panose="02020603050405020304" pitchFamily="18" charset="0"/>
            </a:endParaRP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2320" y="-192087"/>
            <a:ext cx="18415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167282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317</TotalTime>
  <Words>1944</Words>
  <Application>Microsoft Office PowerPoint</Application>
  <PresentationFormat>Экран (4:3)</PresentationFormat>
  <Paragraphs>92</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143</cp:revision>
  <dcterms:created xsi:type="dcterms:W3CDTF">2021-07-11T09:17:01Z</dcterms:created>
  <dcterms:modified xsi:type="dcterms:W3CDTF">2021-07-11T14:55:12Z</dcterms:modified>
</cp:coreProperties>
</file>