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66" r:id="rId4"/>
    <p:sldId id="258" r:id="rId5"/>
    <p:sldId id="273" r:id="rId6"/>
    <p:sldId id="267" r:id="rId7"/>
    <p:sldId id="268" r:id="rId8"/>
    <p:sldId id="269" r:id="rId9"/>
    <p:sldId id="270" r:id="rId10"/>
    <p:sldId id="271" r:id="rId11"/>
    <p:sldId id="274" r:id="rId12"/>
    <p:sldId id="272" r:id="rId13"/>
    <p:sldId id="27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00" autoAdjust="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090C09FC-86DA-4F50-B69B-9B3E4C022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62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824E12F7-B24F-422E-8D3A-264E976DCB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80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smtClean="0">
                <a:latin typeface="+mn-lt"/>
              </a:defRPr>
            </a:lvl1pPr>
          </a:lstStyle>
          <a:p>
            <a:pPr>
              <a:defRPr/>
            </a:pPr>
            <a:fld id="{34DE861A-3983-47CB-93BF-870C66892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876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E0531-2327-4BE2-AA7E-FE6085DD0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9552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6BEE5-3FFE-4B6C-A106-510109DFE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0368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50444-3E41-4DC8-99B5-7693832EF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839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4883F-DB8C-4CAB-A568-F0F45DC6A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46103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450B2-8C36-42CA-B6FF-B0610B4AA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39706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C2E5B-91DE-4602-B705-840AFB06A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35618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CF03F-B6E0-46B9-99AC-A76B4A08E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06311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E5DB3-587C-46DB-A44A-94D6DB8D21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9548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B68E8-ECA1-490F-8E4C-69E1208E9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7530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67A09-DDF9-4D10-9B4C-64023D528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67902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/>
            </a:lvl1pPr>
          </a:lstStyle>
          <a:p>
            <a:pPr>
              <a:defRPr/>
            </a:pPr>
            <a:fld id="{BEAB466C-8432-4EB7-863C-2D16BFF20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3693368"/>
          </a:xfrm>
        </p:spPr>
        <p:txBody>
          <a:bodyPr/>
          <a:lstStyle/>
          <a:p>
            <a:pPr algn="r"/>
            <a:endParaRPr lang="ru-RU" sz="1600" dirty="0" smtClean="0">
              <a:solidFill>
                <a:schemeClr val="tx2"/>
              </a:solidFill>
            </a:endParaRPr>
          </a:p>
          <a:p>
            <a:pPr algn="r"/>
            <a:endParaRPr lang="ru-RU" sz="1600" dirty="0">
              <a:solidFill>
                <a:schemeClr val="tx2"/>
              </a:solidFill>
            </a:endParaRPr>
          </a:p>
          <a:p>
            <a:pPr algn="r"/>
            <a:r>
              <a:rPr lang="ru-RU" sz="1600" dirty="0" smtClean="0">
                <a:solidFill>
                  <a:schemeClr val="tx2"/>
                </a:solidFill>
              </a:rPr>
              <a:t>Выполнила: старший воспитатель </a:t>
            </a:r>
          </a:p>
          <a:p>
            <a:pPr algn="r"/>
            <a:r>
              <a:rPr lang="ru-RU" sz="1600" dirty="0" smtClean="0">
                <a:solidFill>
                  <a:schemeClr val="tx2"/>
                </a:solidFill>
              </a:rPr>
              <a:t>Филиппова Л.П.</a:t>
            </a:r>
          </a:p>
          <a:p>
            <a:pPr algn="r"/>
            <a:endParaRPr lang="ru-RU" sz="1600" dirty="0">
              <a:solidFill>
                <a:schemeClr val="tx2"/>
              </a:solidFill>
            </a:endParaRPr>
          </a:p>
          <a:p>
            <a:pPr algn="r"/>
            <a:endParaRPr lang="ru-RU" sz="1600" dirty="0" smtClean="0">
              <a:solidFill>
                <a:schemeClr val="tx2"/>
              </a:solidFill>
            </a:endParaRPr>
          </a:p>
          <a:p>
            <a:pPr algn="r"/>
            <a:endParaRPr lang="ru-RU" sz="1600" dirty="0">
              <a:solidFill>
                <a:schemeClr val="tx2"/>
              </a:solidFill>
            </a:endParaRPr>
          </a:p>
          <a:p>
            <a:pPr algn="r"/>
            <a:endParaRPr lang="ru-RU" sz="1600" dirty="0" smtClean="0">
              <a:solidFill>
                <a:schemeClr val="tx2"/>
              </a:solidFill>
            </a:endParaRPr>
          </a:p>
          <a:p>
            <a:r>
              <a:rPr lang="ru-RU" sz="1600" dirty="0" smtClean="0">
                <a:solidFill>
                  <a:schemeClr val="tx2"/>
                </a:solidFill>
              </a:rPr>
              <a:t>Нижний </a:t>
            </a:r>
            <a:r>
              <a:rPr lang="ru-RU" sz="1600" dirty="0" smtClean="0">
                <a:solidFill>
                  <a:schemeClr val="tx2"/>
                </a:solidFill>
              </a:rPr>
              <a:t>Н</a:t>
            </a:r>
            <a:r>
              <a:rPr lang="ru-RU" sz="1600" dirty="0" smtClean="0">
                <a:solidFill>
                  <a:schemeClr val="tx2"/>
                </a:solidFill>
              </a:rPr>
              <a:t>овгород</a:t>
            </a:r>
          </a:p>
          <a:p>
            <a:r>
              <a:rPr lang="ru-RU" sz="1600" dirty="0" smtClean="0">
                <a:solidFill>
                  <a:schemeClr val="tx2"/>
                </a:solidFill>
              </a:rPr>
              <a:t>2021год</a:t>
            </a:r>
            <a:endParaRPr lang="ru-RU" sz="1600" dirty="0" smtClean="0">
              <a:solidFill>
                <a:schemeClr val="tx2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 bwMode="auto">
          <a:xfrm>
            <a:off x="683568" y="404664"/>
            <a:ext cx="7848600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Муниципальное бюджетное дошкольное образовательное учреждение «Детский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сад № 87»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«Кейс-технологии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в образовательной деятельности ДОУ»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400" dirty="0">
                <a:solidFill>
                  <a:schemeClr val="accent4"/>
                </a:solidFill>
              </a:rPr>
              <a:t> Кейс с добавлением внешней проблемы</a:t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43607" y="692696"/>
            <a:ext cx="7864027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•Направлен на: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умение воспитанников аргументировано отстаивать </a:t>
            </a:r>
            <a:r>
              <a:rPr lang="ru-RU" sz="1400" dirty="0" smtClean="0">
                <a:solidFill>
                  <a:schemeClr val="accent4"/>
                </a:solidFill>
              </a:rPr>
              <a:t>свое </a:t>
            </a:r>
            <a:r>
              <a:rPr lang="ru-RU" sz="1400" dirty="0">
                <a:solidFill>
                  <a:schemeClr val="accent4"/>
                </a:solidFill>
              </a:rPr>
              <a:t>мнение;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 предлагать  различные  варианты  решений  в </a:t>
            </a:r>
            <a:r>
              <a:rPr lang="ru-RU" sz="1400" dirty="0" smtClean="0">
                <a:solidFill>
                  <a:schemeClr val="accent4"/>
                </a:solidFill>
              </a:rPr>
              <a:t>обстоятельствах </a:t>
            </a:r>
            <a:r>
              <a:rPr lang="ru-RU" sz="1400" dirty="0">
                <a:solidFill>
                  <a:schemeClr val="accent4"/>
                </a:solidFill>
              </a:rPr>
              <a:t>форс-мажор;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способность вести конструктивный диалог;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способность выбирать актуальные решения. 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4"/>
                </a:solidFill>
              </a:rPr>
              <a:t>Направлен </a:t>
            </a:r>
            <a:r>
              <a:rPr lang="ru-RU" sz="1400" dirty="0">
                <a:solidFill>
                  <a:schemeClr val="accent4"/>
                </a:solidFill>
              </a:rPr>
              <a:t>на проявление способности не только </a:t>
            </a:r>
            <a:r>
              <a:rPr lang="ru-RU" sz="1400" dirty="0" smtClean="0">
                <a:solidFill>
                  <a:schemeClr val="accent4"/>
                </a:solidFill>
              </a:rPr>
              <a:t>сопереживать  </a:t>
            </a:r>
            <a:r>
              <a:rPr lang="ru-RU" sz="1400" dirty="0">
                <a:solidFill>
                  <a:schemeClr val="accent4"/>
                </a:solidFill>
              </a:rPr>
              <a:t>печальному  образу,  но  и  видеть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с</a:t>
            </a:r>
            <a:r>
              <a:rPr lang="ru-RU" sz="1400" dirty="0" smtClean="0">
                <a:solidFill>
                  <a:schemeClr val="accent4"/>
                </a:solidFill>
              </a:rPr>
              <a:t>итуацию </a:t>
            </a:r>
            <a:r>
              <a:rPr lang="ru-RU" sz="1400" dirty="0">
                <a:solidFill>
                  <a:schemeClr val="accent4"/>
                </a:solidFill>
              </a:rPr>
              <a:t>с разных сторон; </a:t>
            </a:r>
            <a:r>
              <a:rPr lang="ru-RU" sz="1400" dirty="0" smtClean="0">
                <a:solidFill>
                  <a:schemeClr val="accent4"/>
                </a:solidFill>
              </a:rPr>
              <a:t>способность  </a:t>
            </a:r>
            <a:r>
              <a:rPr lang="ru-RU" sz="1400" dirty="0">
                <a:solidFill>
                  <a:schemeClr val="accent4"/>
                </a:solidFill>
              </a:rPr>
              <a:t>анализировать,  строить  </a:t>
            </a:r>
            <a:r>
              <a:rPr lang="ru-RU" sz="1400" dirty="0" smtClean="0">
                <a:solidFill>
                  <a:schemeClr val="accent4"/>
                </a:solidFill>
              </a:rPr>
              <a:t>гипотез предполагать.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Ситуация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smtClean="0">
                <a:solidFill>
                  <a:schemeClr val="accent4"/>
                </a:solidFill>
              </a:rPr>
              <a:t>Однажды  </a:t>
            </a:r>
            <a:r>
              <a:rPr lang="ru-RU" sz="1400" dirty="0">
                <a:solidFill>
                  <a:schemeClr val="accent4"/>
                </a:solidFill>
              </a:rPr>
              <a:t>девочка  Нина  собралась  пойти  с </a:t>
            </a:r>
            <a:r>
              <a:rPr lang="ru-RU" sz="1400" dirty="0" smtClean="0">
                <a:solidFill>
                  <a:schemeClr val="accent4"/>
                </a:solidFill>
              </a:rPr>
              <a:t>бабушкой  </a:t>
            </a:r>
            <a:r>
              <a:rPr lang="ru-RU" sz="1400" dirty="0">
                <a:solidFill>
                  <a:schemeClr val="accent4"/>
                </a:solidFill>
              </a:rPr>
              <a:t>в  магазин.  Они  подошли  к  этому  очень </a:t>
            </a:r>
            <a:r>
              <a:rPr lang="ru-RU" sz="1400" dirty="0" smtClean="0">
                <a:solidFill>
                  <a:schemeClr val="accent4"/>
                </a:solidFill>
              </a:rPr>
              <a:t>ответственно</a:t>
            </a:r>
            <a:r>
              <a:rPr lang="ru-RU" sz="1400" dirty="0">
                <a:solidFill>
                  <a:schemeClr val="accent4"/>
                </a:solidFill>
              </a:rPr>
              <a:t>. Бабушка проверила, каких продуктов </a:t>
            </a:r>
            <a:r>
              <a:rPr lang="ru-RU" sz="1400" dirty="0" smtClean="0">
                <a:solidFill>
                  <a:schemeClr val="accent4"/>
                </a:solidFill>
              </a:rPr>
              <a:t>не  </a:t>
            </a:r>
            <a:r>
              <a:rPr lang="ru-RU" sz="1400" dirty="0">
                <a:solidFill>
                  <a:schemeClr val="accent4"/>
                </a:solidFill>
              </a:rPr>
              <a:t>хватает,  составила  список  продуктов,  и </a:t>
            </a:r>
            <a:r>
              <a:rPr lang="ru-RU" sz="1400" dirty="0" smtClean="0">
                <a:solidFill>
                  <a:schemeClr val="accent4"/>
                </a:solidFill>
              </a:rPr>
              <a:t>попросила  </a:t>
            </a:r>
            <a:r>
              <a:rPr lang="ru-RU" sz="1400" dirty="0">
                <a:solidFill>
                  <a:schemeClr val="accent4"/>
                </a:solidFill>
              </a:rPr>
              <a:t>Нину  взять  его  с  собой.  Когда  они </a:t>
            </a:r>
            <a:r>
              <a:rPr lang="ru-RU" sz="1400" dirty="0" smtClean="0">
                <a:solidFill>
                  <a:schemeClr val="accent4"/>
                </a:solidFill>
              </a:rPr>
              <a:t>пришли  </a:t>
            </a:r>
            <a:r>
              <a:rPr lang="ru-RU" sz="1400" dirty="0">
                <a:solidFill>
                  <a:schemeClr val="accent4"/>
                </a:solidFill>
              </a:rPr>
              <a:t>в  магазин,  то  обнаружили,  что  бабушка </a:t>
            </a:r>
            <a:r>
              <a:rPr lang="ru-RU" sz="1400" dirty="0" smtClean="0">
                <a:solidFill>
                  <a:schemeClr val="accent4"/>
                </a:solidFill>
              </a:rPr>
              <a:t>забыла </a:t>
            </a:r>
            <a:r>
              <a:rPr lang="ru-RU" sz="1400" dirty="0">
                <a:solidFill>
                  <a:schemeClr val="accent4"/>
                </a:solidFill>
              </a:rPr>
              <a:t>очки и прочитать список не может.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• Момент проблемного включения детей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Что дальше делать в такой ситуации?</a:t>
            </a:r>
            <a:endParaRPr lang="ru-RU" sz="14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ru-RU" sz="14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6631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400" dirty="0" smtClean="0">
                <a:solidFill>
                  <a:schemeClr val="accent4"/>
                </a:solidFill>
              </a:rPr>
              <a:t>Ролевое </a:t>
            </a:r>
            <a:r>
              <a:rPr lang="ru-RU" sz="2400" dirty="0">
                <a:solidFill>
                  <a:schemeClr val="accent4"/>
                </a:solidFill>
              </a:rPr>
              <a:t>проектирование</a:t>
            </a:r>
            <a:r>
              <a:rPr lang="ru-RU" sz="2400" dirty="0" smtClean="0">
                <a:solidFill>
                  <a:schemeClr val="accent4"/>
                </a:solidFill>
              </a:rPr>
              <a:t/>
            </a:r>
            <a:br>
              <a:rPr lang="ru-RU" sz="2400" dirty="0" smtClean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3" y="692696"/>
            <a:ext cx="8368082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•Ролевое проектирование – это вид кейс-технологии, способствующий расширению социального и коммуникативного опыта дошкольников посредством проигрывания заданных ролей.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Цель: на основе заданной роли оценить поступки и поведение участников предложенной ситуации.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Важной особенностью данной технологии является: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умение дошкольников принять на себя роль;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умение спроектировать принятую роль в соответствии </a:t>
            </a:r>
            <a:r>
              <a:rPr lang="ru-RU" sz="1400" dirty="0" smtClean="0">
                <a:solidFill>
                  <a:schemeClr val="accent4"/>
                </a:solidFill>
              </a:rPr>
              <a:t>с </a:t>
            </a:r>
            <a:r>
              <a:rPr lang="ru-RU" sz="1400" dirty="0">
                <a:solidFill>
                  <a:schemeClr val="accent4"/>
                </a:solidFill>
              </a:rPr>
              <a:t>заданными характеристиками;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ролевое взаимодействие</a:t>
            </a:r>
            <a:r>
              <a:rPr lang="ru-RU" sz="1400" dirty="0" smtClean="0">
                <a:solidFill>
                  <a:schemeClr val="accent4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b="1" dirty="0">
                <a:solidFill>
                  <a:schemeClr val="accent4"/>
                </a:solidFill>
              </a:rPr>
              <a:t>Этапы кейс-технологии и деятельность детей в процессе ролевого </a:t>
            </a:r>
            <a:r>
              <a:rPr lang="ru-RU" sz="1400" b="1" dirty="0" smtClean="0">
                <a:solidFill>
                  <a:schemeClr val="accent4"/>
                </a:solidFill>
              </a:rPr>
              <a:t>проектирования</a:t>
            </a:r>
          </a:p>
          <a:p>
            <a:pPr marL="0" indent="0">
              <a:buNone/>
            </a:pPr>
            <a:endParaRPr lang="ru-RU" sz="1400" b="1" dirty="0">
              <a:solidFill>
                <a:schemeClr val="accent4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>
              <a:latin typeface="Arial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>
              <a:latin typeface="Arial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ru-RU" sz="1400" dirty="0">
              <a:latin typeface="Arial"/>
            </a:endParaRPr>
          </a:p>
          <a:p>
            <a:pPr marL="0" indent="0">
              <a:buNone/>
            </a:pPr>
            <a:endParaRPr lang="ru-RU" sz="1400" dirty="0">
              <a:solidFill>
                <a:schemeClr val="accent4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391771"/>
              </p:ext>
            </p:extLst>
          </p:nvPr>
        </p:nvGraphicFramePr>
        <p:xfrm>
          <a:off x="1475656" y="3573016"/>
          <a:ext cx="6096000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3647728"/>
              </a:tblGrid>
              <a:tr h="5181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Этапы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Деятельность детей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Знакомство с ситуацией, ее особенностями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Воспринимают предложенную ситуацию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Актуализация знаний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Объединяются парами, распределяют роли, взаимодействуют, сотрудничают, договариваются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«Мозговой штурм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Осуществляют поисковую деятельность.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Презентация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Представляют свои роли, осуществляют презентацию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Рефлексия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Candara"/>
                        </a:rPr>
                        <a:t>Анализируют, делают выводы.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31299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dirty="0" smtClean="0">
                <a:solidFill>
                  <a:schemeClr val="accent4"/>
                </a:solidFill>
              </a:rPr>
              <a:t> Вывод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692696"/>
            <a:ext cx="8280920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Таким  образом,  кейсы,  которые  предлагает </a:t>
            </a:r>
            <a:r>
              <a:rPr lang="ru-RU" sz="1600" dirty="0" smtClean="0">
                <a:solidFill>
                  <a:schemeClr val="accent4"/>
                </a:solidFill>
              </a:rPr>
              <a:t>воспитатель</a:t>
            </a:r>
            <a:r>
              <a:rPr lang="ru-RU" sz="1600" dirty="0">
                <a:solidFill>
                  <a:schemeClr val="accent4"/>
                </a:solidFill>
              </a:rPr>
              <a:t>,  должны  не  просто  дать  детям </a:t>
            </a:r>
            <a:r>
              <a:rPr lang="ru-RU" sz="1600" dirty="0" smtClean="0">
                <a:solidFill>
                  <a:schemeClr val="accent4"/>
                </a:solidFill>
              </a:rPr>
              <a:t>информацию</a:t>
            </a:r>
            <a:r>
              <a:rPr lang="ru-RU" sz="1600" dirty="0">
                <a:solidFill>
                  <a:schemeClr val="accent4"/>
                </a:solidFill>
              </a:rPr>
              <a:t>,  а  погрузить  в  атмосферу </a:t>
            </a:r>
            <a:r>
              <a:rPr lang="ru-RU" sz="1600" dirty="0" smtClean="0">
                <a:solidFill>
                  <a:schemeClr val="accent4"/>
                </a:solidFill>
              </a:rPr>
              <a:t>происходящего</a:t>
            </a:r>
            <a:r>
              <a:rPr lang="ru-RU" sz="1600" dirty="0">
                <a:solidFill>
                  <a:schemeClr val="accent4"/>
                </a:solidFill>
              </a:rPr>
              <a:t>,  стимулировать  к  общению.  Диалог </a:t>
            </a:r>
            <a:r>
              <a:rPr lang="ru-RU" sz="1600" dirty="0" smtClean="0">
                <a:solidFill>
                  <a:schemeClr val="accent4"/>
                </a:solidFill>
              </a:rPr>
              <a:t>должен  </a:t>
            </a:r>
            <a:r>
              <a:rPr lang="ru-RU" sz="1600" dirty="0">
                <a:solidFill>
                  <a:schemeClr val="accent4"/>
                </a:solidFill>
              </a:rPr>
              <a:t>быть  конструктивным.  При  этом  следует </a:t>
            </a:r>
            <a:r>
              <a:rPr lang="ru-RU" sz="1600" dirty="0" smtClean="0">
                <a:solidFill>
                  <a:schemeClr val="accent4"/>
                </a:solidFill>
              </a:rPr>
              <a:t>принимать  </a:t>
            </a:r>
            <a:r>
              <a:rPr lang="ru-RU" sz="1600" dirty="0">
                <a:solidFill>
                  <a:schemeClr val="accent4"/>
                </a:solidFill>
              </a:rPr>
              <a:t>любой  детский  ответ,  даже </a:t>
            </a:r>
            <a:r>
              <a:rPr lang="ru-RU" sz="1600" dirty="0" err="1" smtClean="0">
                <a:solidFill>
                  <a:schemeClr val="accent4"/>
                </a:solidFill>
              </a:rPr>
              <a:t>суперфантастический</a:t>
            </a:r>
            <a:r>
              <a:rPr lang="ru-RU" sz="1600" dirty="0">
                <a:solidFill>
                  <a:schemeClr val="accent4"/>
                </a:solidFill>
              </a:rPr>
              <a:t>.  Важно  научить  </a:t>
            </a:r>
            <a:r>
              <a:rPr lang="ru-RU" sz="1600" dirty="0" smtClean="0">
                <a:solidFill>
                  <a:schemeClr val="accent4"/>
                </a:solidFill>
              </a:rPr>
              <a:t>дошкольников аргументировать  </a:t>
            </a:r>
            <a:r>
              <a:rPr lang="ru-RU" sz="1600" dirty="0">
                <a:solidFill>
                  <a:schemeClr val="accent4"/>
                </a:solidFill>
              </a:rPr>
              <a:t>свое  мнение  и  из  большого </a:t>
            </a:r>
            <a:r>
              <a:rPr lang="ru-RU" sz="1600" dirty="0" smtClean="0">
                <a:solidFill>
                  <a:schemeClr val="accent4"/>
                </a:solidFill>
              </a:rPr>
              <a:t>количества </a:t>
            </a:r>
            <a:r>
              <a:rPr lang="ru-RU" sz="1600" dirty="0">
                <a:solidFill>
                  <a:schemeClr val="accent4"/>
                </a:solidFill>
              </a:rPr>
              <a:t>идей выбрать уместные и актуальные.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Педагог  может  брать  идеи  для  кейсов  из  реальных </a:t>
            </a:r>
            <a:r>
              <a:rPr lang="ru-RU" sz="1600" dirty="0" smtClean="0">
                <a:solidFill>
                  <a:schemeClr val="accent4"/>
                </a:solidFill>
              </a:rPr>
              <a:t>жизненных  </a:t>
            </a:r>
            <a:r>
              <a:rPr lang="ru-RU" sz="1600" dirty="0">
                <a:solidFill>
                  <a:schemeClr val="accent4"/>
                </a:solidFill>
              </a:rPr>
              <a:t>ситуаций,  рассказов  коллег,  родителей, </a:t>
            </a:r>
            <a:r>
              <a:rPr lang="ru-RU" sz="1600" dirty="0" smtClean="0">
                <a:solidFill>
                  <a:schemeClr val="accent4"/>
                </a:solidFill>
              </a:rPr>
              <a:t>произведений  </a:t>
            </a:r>
            <a:r>
              <a:rPr lang="ru-RU" sz="1600" dirty="0">
                <a:solidFill>
                  <a:schemeClr val="accent4"/>
                </a:solidFill>
              </a:rPr>
              <a:t>художественной  литературы,  песен,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мультфильмов  с  проблемным  содержанием.  Можно </a:t>
            </a:r>
            <a:r>
              <a:rPr lang="ru-RU" sz="1600" dirty="0" smtClean="0">
                <a:solidFill>
                  <a:schemeClr val="accent4"/>
                </a:solidFill>
              </a:rPr>
              <a:t>воспользоваться  </a:t>
            </a:r>
            <a:r>
              <a:rPr lang="ru-RU" sz="1600" dirty="0">
                <a:solidFill>
                  <a:schemeClr val="accent4"/>
                </a:solidFill>
              </a:rPr>
              <a:t>и  готовыми  идеями  детей  для </a:t>
            </a:r>
            <a:r>
              <a:rPr lang="ru-RU" sz="1600" dirty="0" smtClean="0">
                <a:solidFill>
                  <a:schemeClr val="accent4"/>
                </a:solidFill>
              </a:rPr>
              <a:t>кейсов </a:t>
            </a:r>
            <a:r>
              <a:rPr lang="ru-RU" sz="1600" dirty="0">
                <a:solidFill>
                  <a:schemeClr val="accent4"/>
                </a:solidFill>
              </a:rPr>
              <a:t>в своих вопросах, поступках, игре. </a:t>
            </a:r>
          </a:p>
          <a:p>
            <a:pPr marL="0" indent="0">
              <a:buNone/>
            </a:pPr>
            <a:endParaRPr lang="ru-RU" sz="1600" dirty="0">
              <a:solidFill>
                <a:schemeClr val="accent4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353377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64076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400" dirty="0">
                <a:solidFill>
                  <a:schemeClr val="accent4"/>
                </a:solidFill>
              </a:rPr>
              <a:t>Список литературы  </a:t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692696"/>
            <a:ext cx="8280920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accent4"/>
                </a:solidFill>
              </a:rPr>
              <a:t>1.Долгоруков</a:t>
            </a:r>
            <a:r>
              <a:rPr lang="ru-RU" sz="1600" dirty="0">
                <a:solidFill>
                  <a:schemeClr val="accent4"/>
                </a:solidFill>
              </a:rPr>
              <a:t>, А. Метод </a:t>
            </a:r>
            <a:r>
              <a:rPr lang="ru-RU" sz="1600" dirty="0" err="1">
                <a:solidFill>
                  <a:schemeClr val="accent4"/>
                </a:solidFill>
              </a:rPr>
              <a:t>case-study</a:t>
            </a:r>
            <a:r>
              <a:rPr lang="ru-RU" sz="1600" dirty="0">
                <a:solidFill>
                  <a:schemeClr val="accent4"/>
                </a:solidFill>
              </a:rPr>
              <a:t> как современная технология профессионально-ориентированного обучения/ URL:http://www.evolkov.net/case/case.study.html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2. Земскова А. С. Использование кейс-метода в образовательном процессе // Совет ректоров. – 2008. – № 8. – С. 12-16.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3. Кейс-метод. Окно в мир ситуационной методики обучения (</a:t>
            </a:r>
            <a:r>
              <a:rPr lang="ru-RU" sz="1600" dirty="0" err="1">
                <a:solidFill>
                  <a:schemeClr val="accent4"/>
                </a:solidFill>
              </a:rPr>
              <a:t>case-study</a:t>
            </a:r>
            <a:r>
              <a:rPr lang="ru-RU" sz="1600" dirty="0">
                <a:solidFill>
                  <a:schemeClr val="accent4"/>
                </a:solidFill>
              </a:rPr>
              <a:t>). [Электронный ресурс] / Доступ: http://www.casemethod.ru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4. </a:t>
            </a:r>
            <a:r>
              <a:rPr lang="ru-RU" sz="1600" dirty="0" err="1">
                <a:solidFill>
                  <a:schemeClr val="accent4"/>
                </a:solidFill>
              </a:rPr>
              <a:t>Сурмин</a:t>
            </a:r>
            <a:r>
              <a:rPr lang="ru-RU" sz="1600" dirty="0">
                <a:solidFill>
                  <a:schemeClr val="accent4"/>
                </a:solidFill>
              </a:rPr>
              <a:t>, Ю. Что такое CASE-метод? Взгляд теоретика и практика. / URL: http://www.casemethod.ru/about.php?id_submenu=1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5. Федянин Н., Давиденко В. Чем «кейс» отличается от чемоданчика? – Обучение за рубежом, 2000,  №7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6. </a:t>
            </a:r>
            <a:r>
              <a:rPr lang="ru-RU" sz="1600" dirty="0" err="1">
                <a:solidFill>
                  <a:schemeClr val="accent4"/>
                </a:solidFill>
              </a:rPr>
              <a:t>Шимутина</a:t>
            </a:r>
            <a:r>
              <a:rPr lang="ru-RU" sz="1600" dirty="0">
                <a:solidFill>
                  <a:schemeClr val="accent4"/>
                </a:solidFill>
              </a:rPr>
              <a:t> Е. Н. Использование кейс-технологий в учебном процессе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7. http://www.psylist.net/pedagogika/inovacii.htm Педагогические технологии и инновации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8. http://www.ido.edu.ru/ffec/psych/ps13.html Развивающие педагогические технологии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 </a:t>
            </a:r>
          </a:p>
          <a:p>
            <a:pPr marL="0" indent="0">
              <a:buNone/>
            </a:pPr>
            <a:endParaRPr lang="ru-RU" sz="16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74871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002587" cy="5715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accent4"/>
                </a:solidFill>
              </a:rPr>
              <a:t>Вв</a:t>
            </a:r>
            <a:r>
              <a:rPr lang="ru-RU" sz="2800" dirty="0" smtClean="0">
                <a:solidFill>
                  <a:schemeClr val="accent4"/>
                </a:solidFill>
              </a:rPr>
              <a:t>едение</a:t>
            </a:r>
            <a:r>
              <a:rPr lang="ru-RU" dirty="0" smtClean="0">
                <a:solidFill>
                  <a:schemeClr val="accent4"/>
                </a:solidFill>
              </a:rPr>
              <a:t>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980728"/>
            <a:ext cx="8496944" cy="5544616"/>
          </a:xfrm>
        </p:spPr>
        <p:txBody>
          <a:bodyPr/>
          <a:lstStyle/>
          <a:p>
            <a:r>
              <a:rPr lang="ru-RU" dirty="0">
                <a:solidFill>
                  <a:schemeClr val="accent4"/>
                </a:solidFill>
              </a:rPr>
              <a:t> </a:t>
            </a:r>
            <a:r>
              <a:rPr lang="ru-RU" sz="1600" dirty="0">
                <a:solidFill>
                  <a:schemeClr val="accent4"/>
                </a:solidFill>
              </a:rPr>
              <a:t>Что такое кейс и кейс-технология? </a:t>
            </a:r>
          </a:p>
          <a:p>
            <a:r>
              <a:rPr lang="ru-RU" sz="1600" b="1" dirty="0" smtClean="0">
                <a:solidFill>
                  <a:schemeClr val="accent4"/>
                </a:solidFill>
              </a:rPr>
              <a:t>Кейс </a:t>
            </a:r>
            <a:r>
              <a:rPr lang="ru-RU" sz="1600" dirty="0" smtClean="0">
                <a:solidFill>
                  <a:schemeClr val="accent4"/>
                </a:solidFill>
              </a:rPr>
              <a:t> </a:t>
            </a:r>
            <a:r>
              <a:rPr lang="ru-RU" sz="1600" dirty="0">
                <a:solidFill>
                  <a:schemeClr val="accent4"/>
                </a:solidFill>
              </a:rPr>
              <a:t>–  в  переводе  с  англ.  «</a:t>
            </a:r>
            <a:r>
              <a:rPr lang="ru-RU" sz="1600" dirty="0" err="1">
                <a:solidFill>
                  <a:schemeClr val="accent4"/>
                </a:solidFill>
              </a:rPr>
              <a:t>case</a:t>
            </a:r>
            <a:r>
              <a:rPr lang="ru-RU" sz="1600" dirty="0">
                <a:solidFill>
                  <a:schemeClr val="accent4"/>
                </a:solidFill>
              </a:rPr>
              <a:t>»  -  ситуация, </a:t>
            </a:r>
            <a:r>
              <a:rPr lang="ru-RU" sz="1600" dirty="0" smtClean="0">
                <a:solidFill>
                  <a:schemeClr val="accent4"/>
                </a:solidFill>
              </a:rPr>
              <a:t>обстоятельства</a:t>
            </a:r>
            <a:r>
              <a:rPr lang="ru-RU" sz="1600" dirty="0">
                <a:solidFill>
                  <a:schemeClr val="accent4"/>
                </a:solidFill>
              </a:rPr>
              <a:t>. </a:t>
            </a:r>
            <a:r>
              <a:rPr lang="ru-RU" sz="1600" dirty="0" smtClean="0">
                <a:solidFill>
                  <a:schemeClr val="accent4"/>
                </a:solidFill>
              </a:rPr>
              <a:t>Кейс  </a:t>
            </a:r>
            <a:r>
              <a:rPr lang="ru-RU" sz="1600" dirty="0">
                <a:solidFill>
                  <a:schemeClr val="accent4"/>
                </a:solidFill>
              </a:rPr>
              <a:t>–  это  строящее  на  реальных  фактах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описание  проблемной  ситуации,  которая </a:t>
            </a:r>
            <a:r>
              <a:rPr lang="ru-RU" sz="1600" dirty="0" smtClean="0">
                <a:solidFill>
                  <a:schemeClr val="accent4"/>
                </a:solidFill>
              </a:rPr>
              <a:t>требует  </a:t>
            </a:r>
            <a:r>
              <a:rPr lang="ru-RU" sz="1600" dirty="0">
                <a:solidFill>
                  <a:schemeClr val="accent4"/>
                </a:solidFill>
              </a:rPr>
              <a:t>решения.  В  каждом  случае  есть  пакет </a:t>
            </a:r>
            <a:r>
              <a:rPr lang="ru-RU" sz="1600" dirty="0" smtClean="0">
                <a:solidFill>
                  <a:schemeClr val="accent4"/>
                </a:solidFill>
              </a:rPr>
              <a:t>(</a:t>
            </a:r>
            <a:r>
              <a:rPr lang="ru-RU" sz="1600" dirty="0">
                <a:solidFill>
                  <a:schemeClr val="accent4"/>
                </a:solidFill>
              </a:rPr>
              <a:t>кейс) заданий, не имеющих точного решения, и </a:t>
            </a:r>
            <a:r>
              <a:rPr lang="ru-RU" sz="1600" dirty="0" smtClean="0">
                <a:solidFill>
                  <a:schemeClr val="accent4"/>
                </a:solidFill>
              </a:rPr>
              <a:t>требуется </a:t>
            </a:r>
            <a:r>
              <a:rPr lang="ru-RU" sz="1600" dirty="0">
                <a:solidFill>
                  <a:schemeClr val="accent4"/>
                </a:solidFill>
              </a:rPr>
              <a:t>в сложившихся условиях предложить </a:t>
            </a:r>
            <a:r>
              <a:rPr lang="ru-RU" sz="1600" dirty="0" smtClean="0">
                <a:solidFill>
                  <a:schemeClr val="accent4"/>
                </a:solidFill>
              </a:rPr>
              <a:t>определенный </a:t>
            </a:r>
            <a:r>
              <a:rPr lang="ru-RU" sz="1600" dirty="0">
                <a:solidFill>
                  <a:schemeClr val="accent4"/>
                </a:solidFill>
              </a:rPr>
              <a:t>вариант действий. </a:t>
            </a:r>
            <a:endParaRPr lang="ru-RU" sz="1600" dirty="0" smtClean="0">
              <a:solidFill>
                <a:schemeClr val="accent4"/>
              </a:solidFill>
            </a:endParaRPr>
          </a:p>
          <a:p>
            <a:r>
              <a:rPr lang="ru-RU" sz="1600" b="1" dirty="0">
                <a:solidFill>
                  <a:schemeClr val="accent4"/>
                </a:solidFill>
              </a:rPr>
              <a:t>Кейс-технология</a:t>
            </a:r>
            <a:r>
              <a:rPr lang="ru-RU" sz="1600" dirty="0">
                <a:solidFill>
                  <a:schemeClr val="accent4"/>
                </a:solidFill>
              </a:rPr>
              <a:t> – это интерактивная технология для краткосрочного обучения, на основе реальных или вымышленных ситуаций, направленная не столько на освоение знаний, сколько на формирование новых качеств и умений. 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4"/>
                </a:solidFill>
              </a:rPr>
              <a:t>Главное ее предназначение </a:t>
            </a:r>
            <a:r>
              <a:rPr lang="ru-RU" sz="1600" dirty="0">
                <a:solidFill>
                  <a:schemeClr val="accent4"/>
                </a:solidFill>
              </a:rPr>
              <a:t>– развивать способность анализировать различные проблемы и находить их решение, а также умение работать с </a:t>
            </a:r>
            <a:r>
              <a:rPr lang="ru-RU" sz="1600" dirty="0" smtClean="0">
                <a:solidFill>
                  <a:schemeClr val="accent4"/>
                </a:solidFill>
              </a:rPr>
              <a:t>информацией.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4"/>
                </a:solidFill>
              </a:rPr>
              <a:t>Сущность  </a:t>
            </a:r>
            <a:r>
              <a:rPr lang="ru-RU" sz="1600" dirty="0">
                <a:solidFill>
                  <a:schemeClr val="accent4"/>
                </a:solidFill>
              </a:rPr>
              <a:t>кейс-технологий </a:t>
            </a:r>
            <a:r>
              <a:rPr lang="ru-RU" sz="1600" dirty="0" smtClean="0">
                <a:solidFill>
                  <a:schemeClr val="accent4"/>
                </a:solidFill>
              </a:rPr>
              <a:t> анализ  </a:t>
            </a:r>
            <a:r>
              <a:rPr lang="ru-RU" sz="1600" dirty="0">
                <a:solidFill>
                  <a:schemeClr val="accent4"/>
                </a:solidFill>
              </a:rPr>
              <a:t>проблемной  ситуации</a:t>
            </a:r>
            <a:r>
              <a:rPr lang="ru-RU" sz="1600" dirty="0" smtClean="0">
                <a:solidFill>
                  <a:schemeClr val="accent4"/>
                </a:solidFill>
              </a:rPr>
              <a:t>.</a:t>
            </a:r>
          </a:p>
          <a:p>
            <a:r>
              <a:rPr lang="ru-RU" sz="1600" b="1" dirty="0" smtClean="0">
                <a:solidFill>
                  <a:schemeClr val="accent4"/>
                </a:solidFill>
              </a:rPr>
              <a:t>Для </a:t>
            </a:r>
            <a:r>
              <a:rPr lang="ru-RU" sz="1600" b="1" dirty="0">
                <a:solidFill>
                  <a:schemeClr val="accent4"/>
                </a:solidFill>
              </a:rPr>
              <a:t>чего нужен кейс? </a:t>
            </a:r>
            <a:endParaRPr lang="ru-RU" sz="1600" b="1" dirty="0" smtClean="0">
              <a:solidFill>
                <a:schemeClr val="accent4"/>
              </a:solidFill>
            </a:endParaRPr>
          </a:p>
          <a:p>
            <a:pPr marL="0" lvl="0" indent="0">
              <a:buClr>
                <a:srgbClr val="808080"/>
              </a:buClr>
              <a:buNone/>
            </a:pPr>
            <a:r>
              <a:rPr lang="ru-RU" sz="1600" dirty="0">
                <a:solidFill>
                  <a:schemeClr val="accent4"/>
                </a:solidFill>
              </a:rPr>
              <a:t>Кейс  дает  возможность  приблизиться  к практике,  встать  на  позицию  человека,  </a:t>
            </a:r>
            <a:r>
              <a:rPr lang="ru-RU" sz="1600" dirty="0" smtClean="0">
                <a:solidFill>
                  <a:schemeClr val="accent4"/>
                </a:solidFill>
              </a:rPr>
              <a:t>реально принимающего  </a:t>
            </a:r>
            <a:r>
              <a:rPr lang="ru-RU" sz="1600" dirty="0">
                <a:solidFill>
                  <a:schemeClr val="accent4"/>
                </a:solidFill>
              </a:rPr>
              <a:t>решения,  учиться  на  ошибках  других</a:t>
            </a:r>
          </a:p>
          <a:p>
            <a:r>
              <a:rPr lang="ru-RU" sz="1600" dirty="0"/>
              <a:t/>
            </a:r>
            <a:br>
              <a:rPr lang="ru-RU" sz="1600" dirty="0"/>
            </a:br>
            <a:endParaRPr lang="ru-RU" sz="1600" dirty="0" smtClean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002587" cy="5715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4"/>
                </a:solidFill>
              </a:rPr>
              <a:t> </a:t>
            </a:r>
            <a:r>
              <a:rPr lang="ru-RU" sz="2800" b="1" dirty="0">
                <a:solidFill>
                  <a:schemeClr val="accent4"/>
                </a:solidFill>
              </a:rPr>
              <a:t>ВИДЫ КЕЙСОВ </a:t>
            </a:r>
            <a:endParaRPr lang="ru-RU" sz="2800" b="1" dirty="0" smtClean="0">
              <a:solidFill>
                <a:schemeClr val="accent4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980728"/>
            <a:ext cx="8496944" cy="5544616"/>
          </a:xfrm>
        </p:spPr>
        <p:txBody>
          <a:bodyPr/>
          <a:lstStyle/>
          <a:p>
            <a:r>
              <a:rPr lang="ru-RU" sz="1800" b="1" dirty="0">
                <a:solidFill>
                  <a:schemeClr val="accent4"/>
                </a:solidFill>
              </a:rPr>
              <a:t>фото-кейс;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кейс-иллюстрации;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анализ </a:t>
            </a:r>
            <a:r>
              <a:rPr lang="ru-RU" sz="1800" b="1" dirty="0">
                <a:solidFill>
                  <a:schemeClr val="accent4"/>
                </a:solidFill>
              </a:rPr>
              <a:t>конкретных ситуаций</a:t>
            </a:r>
            <a:r>
              <a:rPr lang="ru-RU" sz="1800" b="1" dirty="0" smtClean="0">
                <a:solidFill>
                  <a:schemeClr val="accent4"/>
                </a:solidFill>
              </a:rPr>
              <a:t>;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проигрывание </a:t>
            </a:r>
            <a:r>
              <a:rPr lang="ru-RU" sz="1800" b="1" dirty="0">
                <a:solidFill>
                  <a:schemeClr val="accent4"/>
                </a:solidFill>
              </a:rPr>
              <a:t>ролей (ролевое проектирование</a:t>
            </a:r>
            <a:r>
              <a:rPr lang="ru-RU" sz="1800" b="1" dirty="0" smtClean="0">
                <a:solidFill>
                  <a:schemeClr val="accent4"/>
                </a:solidFill>
              </a:rPr>
              <a:t>).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4"/>
                </a:solidFill>
              </a:rPr>
              <a:t>Требования к </a:t>
            </a:r>
            <a:r>
              <a:rPr lang="ru-RU" sz="2800" b="1" dirty="0" smtClean="0">
                <a:solidFill>
                  <a:schemeClr val="accent4"/>
                </a:solidFill>
              </a:rPr>
              <a:t>кейсу</a:t>
            </a:r>
          </a:p>
          <a:p>
            <a:r>
              <a:rPr lang="ru-RU" sz="1800" b="1" dirty="0" smtClean="0">
                <a:solidFill>
                  <a:schemeClr val="accent4"/>
                </a:solidFill>
              </a:rPr>
              <a:t>соответствовать </a:t>
            </a:r>
            <a:r>
              <a:rPr lang="ru-RU" sz="1800" b="1" dirty="0">
                <a:solidFill>
                  <a:schemeClr val="accent4"/>
                </a:solidFill>
              </a:rPr>
              <a:t>четко поставленной цели создания;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иллюстрировать типичные ситуации реальной жизни;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быть актуальным;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развивать аналитическое мышление;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иметь соответствующий уровень трудности;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провоцировать дискуссию;</a:t>
            </a:r>
          </a:p>
          <a:p>
            <a:r>
              <a:rPr lang="ru-RU" sz="1800" b="1" dirty="0">
                <a:solidFill>
                  <a:schemeClr val="accent4"/>
                </a:solidFill>
              </a:rPr>
              <a:t>иметь несколько решений</a:t>
            </a:r>
            <a:r>
              <a:rPr lang="ru-RU" sz="1800" dirty="0"/>
              <a:t>.</a:t>
            </a:r>
          </a:p>
          <a:p>
            <a:pPr marL="0" indent="0">
              <a:buNone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6422369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93610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b="1" dirty="0">
                <a:solidFill>
                  <a:schemeClr val="accent4"/>
                </a:solidFill>
              </a:rPr>
              <a:t>Пример работы над фото-кейсом: 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000" b="1" dirty="0">
                <a:solidFill>
                  <a:schemeClr val="accent4"/>
                </a:solidFill>
              </a:rPr>
              <a:t>На первом этапе </a:t>
            </a:r>
            <a:r>
              <a:rPr lang="ru-RU" sz="2000" dirty="0">
                <a:solidFill>
                  <a:schemeClr val="accent4"/>
                </a:solidFill>
              </a:rPr>
              <a:t>знакомим детей с кейс-иллюстрацией </a:t>
            </a:r>
            <a:r>
              <a:rPr lang="ru-RU" sz="2000" dirty="0" smtClean="0">
                <a:solidFill>
                  <a:schemeClr val="accent4"/>
                </a:solidFill>
              </a:rPr>
              <a:t>  или фото-кейсом</a:t>
            </a: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707904" y="1052736"/>
            <a:ext cx="5256584" cy="5589240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accent4"/>
                </a:solidFill>
              </a:rPr>
              <a:t>Педагог </a:t>
            </a:r>
            <a:r>
              <a:rPr lang="ru-RU" sz="1600" dirty="0">
                <a:solidFill>
                  <a:schemeClr val="accent4"/>
                </a:solidFill>
              </a:rPr>
              <a:t>предлагает детям сформулировать проблему </a:t>
            </a:r>
            <a:r>
              <a:rPr lang="ru-RU" sz="1600" dirty="0" smtClean="0">
                <a:solidFill>
                  <a:schemeClr val="accent4"/>
                </a:solidFill>
              </a:rPr>
              <a:t>исходя </a:t>
            </a:r>
            <a:r>
              <a:rPr lang="ru-RU" sz="1600" dirty="0">
                <a:solidFill>
                  <a:schemeClr val="accent4"/>
                </a:solidFill>
              </a:rPr>
              <a:t>из данной фотографии: Мальчики перебегают </a:t>
            </a:r>
            <a:r>
              <a:rPr lang="ru-RU" sz="1600" dirty="0" smtClean="0">
                <a:solidFill>
                  <a:schemeClr val="accent4"/>
                </a:solidFill>
              </a:rPr>
              <a:t>дорогу  </a:t>
            </a:r>
            <a:r>
              <a:rPr lang="ru-RU" sz="1600" dirty="0">
                <a:solidFill>
                  <a:schemeClr val="accent4"/>
                </a:solidFill>
              </a:rPr>
              <a:t>в  неположенном  месте,  они  нарушают </a:t>
            </a:r>
            <a:r>
              <a:rPr lang="ru-RU" sz="1600" dirty="0" smtClean="0">
                <a:solidFill>
                  <a:schemeClr val="accent4"/>
                </a:solidFill>
              </a:rPr>
              <a:t>правила  </a:t>
            </a:r>
            <a:r>
              <a:rPr lang="ru-RU" sz="1600" dirty="0">
                <a:solidFill>
                  <a:schemeClr val="accent4"/>
                </a:solidFill>
              </a:rPr>
              <a:t>дорожного  движения.  Какие  последствия </a:t>
            </a:r>
            <a:r>
              <a:rPr lang="ru-RU" sz="1600" dirty="0" smtClean="0">
                <a:solidFill>
                  <a:schemeClr val="accent4"/>
                </a:solidFill>
              </a:rPr>
              <a:t>могут </a:t>
            </a:r>
            <a:r>
              <a:rPr lang="ru-RU" sz="1600" dirty="0">
                <a:solidFill>
                  <a:schemeClr val="accent4"/>
                </a:solidFill>
              </a:rPr>
              <a:t>быть? Затем  задают  вопрос  для </a:t>
            </a:r>
            <a:r>
              <a:rPr lang="ru-RU" sz="1600" dirty="0" smtClean="0">
                <a:solidFill>
                  <a:schemeClr val="accent4"/>
                </a:solidFill>
              </a:rPr>
              <a:t>проведения  </a:t>
            </a:r>
            <a:r>
              <a:rPr lang="ru-RU" sz="1600" dirty="0">
                <a:solidFill>
                  <a:schemeClr val="accent4"/>
                </a:solidFill>
              </a:rPr>
              <a:t>«мозгового </a:t>
            </a:r>
            <a:r>
              <a:rPr lang="ru-RU" sz="1600" dirty="0" smtClean="0">
                <a:solidFill>
                  <a:schemeClr val="accent4"/>
                </a:solidFill>
              </a:rPr>
              <a:t>штурма</a:t>
            </a:r>
            <a:r>
              <a:rPr lang="ru-RU" sz="1600" dirty="0">
                <a:solidFill>
                  <a:schemeClr val="accent4"/>
                </a:solidFill>
              </a:rPr>
              <a:t>»:  Что  мальчики  не  учли,  переходя  дорогу  в </a:t>
            </a:r>
            <a:r>
              <a:rPr lang="ru-RU" sz="1600" dirty="0" smtClean="0">
                <a:solidFill>
                  <a:schemeClr val="accent4"/>
                </a:solidFill>
              </a:rPr>
              <a:t>неположенном  </a:t>
            </a:r>
            <a:r>
              <a:rPr lang="ru-RU" sz="1600" dirty="0">
                <a:solidFill>
                  <a:schemeClr val="accent4"/>
                </a:solidFill>
              </a:rPr>
              <a:t>месте?  Как  найти  выход  из  данной </a:t>
            </a:r>
            <a:r>
              <a:rPr lang="ru-RU" sz="1600" dirty="0" smtClean="0">
                <a:solidFill>
                  <a:schemeClr val="accent4"/>
                </a:solidFill>
              </a:rPr>
              <a:t>проблемной </a:t>
            </a:r>
            <a:r>
              <a:rPr lang="ru-RU" sz="1600" dirty="0">
                <a:solidFill>
                  <a:schemeClr val="accent4"/>
                </a:solidFill>
              </a:rPr>
              <a:t>ситуации</a:t>
            </a:r>
            <a:r>
              <a:rPr lang="ru-RU" sz="1600" dirty="0" smtClean="0">
                <a:solidFill>
                  <a:schemeClr val="accent4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Дети проводят анализ данной проблемной ситуации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и высказывают свои предположение в виде полных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ответов на вопросы</a:t>
            </a:r>
            <a:r>
              <a:rPr lang="ru-RU" sz="1600" dirty="0" smtClean="0">
                <a:solidFill>
                  <a:schemeClr val="accent4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4"/>
                </a:solidFill>
              </a:rPr>
              <a:t>На втором этапе </a:t>
            </a:r>
            <a:r>
              <a:rPr lang="ru-RU" sz="1600" dirty="0">
                <a:solidFill>
                  <a:schemeClr val="accent4"/>
                </a:solidFill>
              </a:rPr>
              <a:t>дети примеряют поступки мальчиков </a:t>
            </a:r>
            <a:r>
              <a:rPr lang="ru-RU" sz="1600" dirty="0" smtClean="0">
                <a:solidFill>
                  <a:schemeClr val="accent4"/>
                </a:solidFill>
              </a:rPr>
              <a:t>на </a:t>
            </a:r>
            <a:r>
              <a:rPr lang="ru-RU" sz="1600" dirty="0">
                <a:solidFill>
                  <a:schemeClr val="accent4"/>
                </a:solidFill>
              </a:rPr>
              <a:t>себя, выбирают самое оптимальное правильное решение. </a:t>
            </a:r>
            <a:endParaRPr lang="ru-RU" sz="16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На </a:t>
            </a:r>
            <a:r>
              <a:rPr lang="ru-RU" sz="1600" b="1" dirty="0">
                <a:solidFill>
                  <a:schemeClr val="accent4"/>
                </a:solidFill>
              </a:rPr>
              <a:t>третьем этапе </a:t>
            </a:r>
            <a:r>
              <a:rPr lang="ru-RU" sz="1600" dirty="0">
                <a:solidFill>
                  <a:schemeClr val="accent4"/>
                </a:solidFill>
              </a:rPr>
              <a:t>дети делают вывод, что переходить </a:t>
            </a:r>
            <a:r>
              <a:rPr lang="ru-RU" sz="1600" dirty="0" smtClean="0">
                <a:solidFill>
                  <a:schemeClr val="accent4"/>
                </a:solidFill>
              </a:rPr>
              <a:t>дорогу </a:t>
            </a:r>
            <a:r>
              <a:rPr lang="ru-RU" sz="1600" dirty="0">
                <a:solidFill>
                  <a:schemeClr val="accent4"/>
                </a:solidFill>
              </a:rPr>
              <a:t>надо только по пешеходному переходу «зебре».</a:t>
            </a:r>
            <a:endParaRPr lang="ru-RU" sz="1600" dirty="0" smtClean="0">
              <a:solidFill>
                <a:schemeClr val="accent4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" y="908720"/>
            <a:ext cx="360045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87307"/>
            <a:ext cx="224642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93610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b="1" dirty="0">
                <a:solidFill>
                  <a:schemeClr val="accent4"/>
                </a:solidFill>
              </a:rPr>
              <a:t>Пример работы над фото-кейсом: 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000" b="1" dirty="0">
                <a:solidFill>
                  <a:schemeClr val="accent4"/>
                </a:solidFill>
              </a:rPr>
              <a:t>На первом этапе </a:t>
            </a:r>
            <a:r>
              <a:rPr lang="ru-RU" sz="2000" dirty="0">
                <a:solidFill>
                  <a:schemeClr val="accent4"/>
                </a:solidFill>
              </a:rPr>
              <a:t>знакомим детей с </a:t>
            </a:r>
            <a:r>
              <a:rPr lang="ru-RU" sz="2000" dirty="0" smtClean="0">
                <a:solidFill>
                  <a:schemeClr val="accent4"/>
                </a:solidFill>
              </a:rPr>
              <a:t>фото-кейсом</a:t>
            </a: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788024" y="1052736"/>
            <a:ext cx="4176464" cy="5616624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accent4"/>
                </a:solidFill>
              </a:rPr>
              <a:t>Педагог </a:t>
            </a:r>
            <a:r>
              <a:rPr lang="ru-RU" sz="1600" dirty="0">
                <a:solidFill>
                  <a:schemeClr val="accent4"/>
                </a:solidFill>
              </a:rPr>
              <a:t>предлагает детям сформулировать проблему </a:t>
            </a:r>
            <a:r>
              <a:rPr lang="ru-RU" sz="1600" dirty="0" smtClean="0">
                <a:solidFill>
                  <a:schemeClr val="accent4"/>
                </a:solidFill>
              </a:rPr>
              <a:t>исходя </a:t>
            </a:r>
            <a:r>
              <a:rPr lang="ru-RU" sz="1600" dirty="0">
                <a:solidFill>
                  <a:schemeClr val="accent4"/>
                </a:solidFill>
              </a:rPr>
              <a:t>из данной фотографии: </a:t>
            </a:r>
            <a:r>
              <a:rPr lang="ru-RU" sz="1600" dirty="0" smtClean="0">
                <a:solidFill>
                  <a:schemeClr val="accent4"/>
                </a:solidFill>
              </a:rPr>
              <a:t>Саша  не ест  суп.  Почему он не ест?  Затем  </a:t>
            </a:r>
            <a:r>
              <a:rPr lang="ru-RU" sz="1600" dirty="0">
                <a:solidFill>
                  <a:schemeClr val="accent4"/>
                </a:solidFill>
              </a:rPr>
              <a:t>задают  вопрос  для </a:t>
            </a:r>
            <a:r>
              <a:rPr lang="ru-RU" sz="1600" dirty="0" smtClean="0">
                <a:solidFill>
                  <a:schemeClr val="accent4"/>
                </a:solidFill>
              </a:rPr>
              <a:t>проведения  </a:t>
            </a:r>
            <a:r>
              <a:rPr lang="ru-RU" sz="1600" dirty="0">
                <a:solidFill>
                  <a:schemeClr val="accent4"/>
                </a:solidFill>
              </a:rPr>
              <a:t>«мозгового </a:t>
            </a:r>
            <a:r>
              <a:rPr lang="ru-RU" sz="1600" dirty="0" smtClean="0">
                <a:solidFill>
                  <a:schemeClr val="accent4"/>
                </a:solidFill>
              </a:rPr>
              <a:t>штурма</a:t>
            </a:r>
            <a:r>
              <a:rPr lang="ru-RU" sz="1600" dirty="0">
                <a:solidFill>
                  <a:schemeClr val="accent4"/>
                </a:solidFill>
              </a:rPr>
              <a:t>»:  </a:t>
            </a:r>
            <a:r>
              <a:rPr lang="ru-RU" sz="1600" dirty="0" smtClean="0">
                <a:solidFill>
                  <a:schemeClr val="accent4"/>
                </a:solidFill>
              </a:rPr>
              <a:t> Как помочь  Саше? Как  </a:t>
            </a:r>
            <a:r>
              <a:rPr lang="ru-RU" sz="1600" dirty="0">
                <a:solidFill>
                  <a:schemeClr val="accent4"/>
                </a:solidFill>
              </a:rPr>
              <a:t>найти  выход  из  данной </a:t>
            </a:r>
            <a:r>
              <a:rPr lang="ru-RU" sz="1600" dirty="0" smtClean="0">
                <a:solidFill>
                  <a:schemeClr val="accent4"/>
                </a:solidFill>
              </a:rPr>
              <a:t>проблемной </a:t>
            </a:r>
            <a:r>
              <a:rPr lang="ru-RU" sz="1600" dirty="0">
                <a:solidFill>
                  <a:schemeClr val="accent4"/>
                </a:solidFill>
              </a:rPr>
              <a:t>ситуации</a:t>
            </a:r>
            <a:r>
              <a:rPr lang="ru-RU" sz="1600" dirty="0" smtClean="0">
                <a:solidFill>
                  <a:schemeClr val="accent4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Дети проводят анализ данной проблемной ситуации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и высказывают свои предположение в виде полных </a:t>
            </a:r>
            <a:r>
              <a:rPr lang="ru-RU" sz="1600" dirty="0" smtClean="0">
                <a:solidFill>
                  <a:schemeClr val="accent4"/>
                </a:solidFill>
              </a:rPr>
              <a:t>ответов </a:t>
            </a:r>
            <a:r>
              <a:rPr lang="ru-RU" sz="1600" dirty="0">
                <a:solidFill>
                  <a:schemeClr val="accent4"/>
                </a:solidFill>
              </a:rPr>
              <a:t>на вопросы</a:t>
            </a:r>
            <a:r>
              <a:rPr lang="ru-RU" sz="1600" dirty="0" smtClean="0">
                <a:solidFill>
                  <a:schemeClr val="accent4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accent4"/>
                </a:solidFill>
              </a:rPr>
              <a:t>На втором этапе </a:t>
            </a:r>
            <a:r>
              <a:rPr lang="ru-RU" sz="1600" dirty="0">
                <a:solidFill>
                  <a:schemeClr val="accent4"/>
                </a:solidFill>
              </a:rPr>
              <a:t>дети примеряют </a:t>
            </a:r>
            <a:r>
              <a:rPr lang="ru-RU" sz="1600" dirty="0" smtClean="0">
                <a:solidFill>
                  <a:schemeClr val="accent4"/>
                </a:solidFill>
              </a:rPr>
              <a:t>ситуацию на </a:t>
            </a:r>
            <a:r>
              <a:rPr lang="ru-RU" sz="1600" dirty="0">
                <a:solidFill>
                  <a:schemeClr val="accent4"/>
                </a:solidFill>
              </a:rPr>
              <a:t>себя, выбирают самое оптимальное правильное решение. </a:t>
            </a:r>
            <a:endParaRPr lang="ru-RU" sz="16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4"/>
                </a:solidFill>
              </a:rPr>
              <a:t>На </a:t>
            </a:r>
            <a:r>
              <a:rPr lang="ru-RU" sz="1600" b="1" dirty="0">
                <a:solidFill>
                  <a:schemeClr val="accent4"/>
                </a:solidFill>
              </a:rPr>
              <a:t>третьем этапе </a:t>
            </a:r>
            <a:r>
              <a:rPr lang="ru-RU" sz="1600" dirty="0">
                <a:solidFill>
                  <a:schemeClr val="accent4"/>
                </a:solidFill>
              </a:rPr>
              <a:t>дети делают вывод, что </a:t>
            </a:r>
            <a:r>
              <a:rPr lang="ru-RU" sz="1600" dirty="0" smtClean="0">
                <a:solidFill>
                  <a:schemeClr val="accent4"/>
                </a:solidFill>
              </a:rPr>
              <a:t> суп нужно обязательно есть.</a:t>
            </a:r>
            <a:endParaRPr lang="ru-RU" sz="1600" dirty="0" smtClean="0">
              <a:solidFill>
                <a:schemeClr val="accent4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" y="1124744"/>
            <a:ext cx="4534545" cy="2978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31497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936104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b="1" dirty="0">
                <a:solidFill>
                  <a:schemeClr val="accent4"/>
                </a:solidFill>
              </a:rPr>
              <a:t>Пример работы над </a:t>
            </a:r>
            <a:r>
              <a:rPr lang="ru-RU" sz="2400" b="1" dirty="0" smtClean="0">
                <a:solidFill>
                  <a:schemeClr val="accent4"/>
                </a:solidFill>
              </a:rPr>
              <a:t>фото-кейсом: 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r>
              <a:rPr lang="ru-RU" sz="2000" b="1" dirty="0">
                <a:solidFill>
                  <a:schemeClr val="accent4"/>
                </a:solidFill>
              </a:rPr>
              <a:t>На первом этапе </a:t>
            </a:r>
            <a:r>
              <a:rPr lang="ru-RU" sz="2000" dirty="0">
                <a:solidFill>
                  <a:schemeClr val="accent4"/>
                </a:solidFill>
              </a:rPr>
              <a:t>знакомим детей с кейс-иллюстрацией </a:t>
            </a:r>
            <a:r>
              <a:rPr lang="ru-RU" sz="2000" dirty="0" smtClean="0">
                <a:solidFill>
                  <a:schemeClr val="accent4"/>
                </a:solidFill>
              </a:rPr>
              <a:t>  или фото-кейсом</a:t>
            </a: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99992" y="1193369"/>
            <a:ext cx="4464496" cy="5510161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 Что  изображено  на  картинке?  (велосипед, </a:t>
            </a:r>
            <a:r>
              <a:rPr lang="ru-RU" sz="1600" dirty="0" smtClean="0">
                <a:solidFill>
                  <a:schemeClr val="accent4"/>
                </a:solidFill>
              </a:rPr>
              <a:t>машина</a:t>
            </a:r>
            <a:r>
              <a:rPr lang="ru-RU" sz="1600" dirty="0">
                <a:solidFill>
                  <a:schemeClr val="accent4"/>
                </a:solidFill>
              </a:rPr>
              <a:t>,  мальчик  на  асфальте  рядом  с </a:t>
            </a:r>
            <a:r>
              <a:rPr lang="ru-RU" sz="1600" dirty="0" smtClean="0">
                <a:solidFill>
                  <a:schemeClr val="accent4"/>
                </a:solidFill>
              </a:rPr>
              <a:t>автомобилем  </a:t>
            </a:r>
            <a:r>
              <a:rPr lang="ru-RU" sz="1600" dirty="0">
                <a:solidFill>
                  <a:schemeClr val="accent4"/>
                </a:solidFill>
              </a:rPr>
              <a:t>и  велосипедом,  держится  за </a:t>
            </a:r>
            <a:r>
              <a:rPr lang="ru-RU" sz="1600" dirty="0" smtClean="0">
                <a:solidFill>
                  <a:schemeClr val="accent4"/>
                </a:solidFill>
              </a:rPr>
              <a:t>коленку</a:t>
            </a:r>
            <a:r>
              <a:rPr lang="ru-RU" sz="1600" dirty="0">
                <a:solidFill>
                  <a:schemeClr val="accent4"/>
                </a:solidFill>
              </a:rPr>
              <a:t>.)   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* Как вы думаете, что произошло? (ответы детей)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*  А  почему  такая  </a:t>
            </a:r>
            <a:r>
              <a:rPr lang="ru-RU" sz="1600" dirty="0" err="1">
                <a:solidFill>
                  <a:schemeClr val="accent4"/>
                </a:solidFill>
              </a:rPr>
              <a:t>травмоопасная</a:t>
            </a:r>
            <a:r>
              <a:rPr lang="ru-RU" sz="1600" dirty="0">
                <a:solidFill>
                  <a:schemeClr val="accent4"/>
                </a:solidFill>
              </a:rPr>
              <a:t>  ситуация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произошла  с  мальчиком?  (ответы)  Как  нужно </a:t>
            </a:r>
            <a:r>
              <a:rPr lang="ru-RU" sz="1600" dirty="0" smtClean="0">
                <a:solidFill>
                  <a:schemeClr val="accent4"/>
                </a:solidFill>
              </a:rPr>
              <a:t>было  </a:t>
            </a:r>
            <a:r>
              <a:rPr lang="ru-RU" sz="1600" dirty="0">
                <a:solidFill>
                  <a:schemeClr val="accent4"/>
                </a:solidFill>
              </a:rPr>
              <a:t>поступить  мальчику?  (варианты  ответов)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Сформулируйте правило, которое поможет другим </a:t>
            </a:r>
            <a:r>
              <a:rPr lang="ru-RU" sz="1600" dirty="0" smtClean="0">
                <a:solidFill>
                  <a:schemeClr val="accent4"/>
                </a:solidFill>
              </a:rPr>
              <a:t>избежать  </a:t>
            </a:r>
            <a:r>
              <a:rPr lang="ru-RU" sz="1600" dirty="0">
                <a:solidFill>
                  <a:schemeClr val="accent4"/>
                </a:solidFill>
              </a:rPr>
              <a:t>опасной  ситуации,  в  которую  попал </a:t>
            </a:r>
            <a:r>
              <a:rPr lang="ru-RU" sz="1600" dirty="0" smtClean="0">
                <a:solidFill>
                  <a:schemeClr val="accent4"/>
                </a:solidFill>
              </a:rPr>
              <a:t>мальчик</a:t>
            </a:r>
            <a:r>
              <a:rPr lang="ru-RU" sz="1600" dirty="0">
                <a:solidFill>
                  <a:schemeClr val="accent4"/>
                </a:solidFill>
              </a:rPr>
              <a:t>.  (Кататься  на  велосипеде  по  дороге </a:t>
            </a:r>
            <a:r>
              <a:rPr lang="ru-RU" sz="1600" dirty="0" smtClean="0">
                <a:solidFill>
                  <a:schemeClr val="accent4"/>
                </a:solidFill>
              </a:rPr>
              <a:t>одним </a:t>
            </a:r>
            <a:r>
              <a:rPr lang="ru-RU" sz="1600" dirty="0">
                <a:solidFill>
                  <a:schemeClr val="accent4"/>
                </a:solidFill>
              </a:rPr>
              <a:t>детям нельзя! Дорогу переезжать нельзя - 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accent4"/>
                </a:solidFill>
              </a:rPr>
              <a:t>нужно  перейти  пешком  с  велосипедом  через </a:t>
            </a:r>
            <a:r>
              <a:rPr lang="ru-RU" sz="1600" dirty="0" smtClean="0">
                <a:solidFill>
                  <a:schemeClr val="accent4"/>
                </a:solidFill>
              </a:rPr>
              <a:t>дорогу</a:t>
            </a:r>
            <a:r>
              <a:rPr lang="ru-RU" sz="1600" dirty="0">
                <a:solidFill>
                  <a:schemeClr val="accent4"/>
                </a:solidFill>
              </a:rPr>
              <a:t>.)</a:t>
            </a:r>
            <a:endParaRPr lang="ru-RU" sz="1600" dirty="0" smtClean="0">
              <a:solidFill>
                <a:schemeClr val="accent4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87307"/>
            <a:ext cx="224642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077309" cy="303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25778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dirty="0" smtClean="0">
                <a:solidFill>
                  <a:schemeClr val="accent4"/>
                </a:solidFill>
              </a:rPr>
              <a:t/>
            </a:r>
            <a:br>
              <a:rPr lang="ru-RU" sz="2400" dirty="0" smtClean="0">
                <a:solidFill>
                  <a:schemeClr val="accent4"/>
                </a:solidFill>
              </a:rPr>
            </a:br>
            <a:r>
              <a:rPr lang="ru-RU" sz="2400" b="1" dirty="0" smtClean="0">
                <a:solidFill>
                  <a:schemeClr val="accent4"/>
                </a:solidFill>
              </a:rPr>
              <a:t>Кейс- «анализ конкретной ситуации» 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536" y="692696"/>
            <a:ext cx="8496944" cy="5904656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>
                <a:solidFill>
                  <a:schemeClr val="accent4"/>
                </a:solidFill>
              </a:rPr>
              <a:t> </a:t>
            </a:r>
            <a:r>
              <a:rPr lang="ru-RU" sz="1600" b="1" dirty="0">
                <a:solidFill>
                  <a:schemeClr val="accent4"/>
                </a:solidFill>
              </a:rPr>
              <a:t>«Случай во время обеда»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    Наступило время обеда. Дежурные накрыли на стол. Помощник воспитателя разлила по тарелкам суп. Все стали обедать. Только Вова сидел грустный.  Оказалось, что у него нет ложки</a:t>
            </a:r>
            <a:r>
              <a:rPr lang="ru-RU" sz="1400" dirty="0" smtClean="0">
                <a:solidFill>
                  <a:schemeClr val="accent4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4"/>
                </a:solidFill>
              </a:rPr>
              <a:t>Вопросы: Почему  Вова сидел грустный?  Как поступили бы вы на  месте Вовы? Как исправить ситуацию? Давайте придумаем схему  для дежурных,  как они должны накрывать на стол </a:t>
            </a:r>
            <a:r>
              <a:rPr lang="ru-RU" sz="1600" dirty="0" smtClean="0">
                <a:solidFill>
                  <a:schemeClr val="accent4"/>
                </a:solidFill>
              </a:rPr>
              <a:t>«</a:t>
            </a:r>
            <a:r>
              <a:rPr lang="ru-RU" sz="1600" b="1" dirty="0" smtClean="0">
                <a:solidFill>
                  <a:schemeClr val="accent4"/>
                </a:solidFill>
              </a:rPr>
              <a:t>Случай на улице»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4"/>
                </a:solidFill>
              </a:rPr>
              <a:t>Воспитатель</a:t>
            </a:r>
            <a:r>
              <a:rPr lang="ru-RU" sz="1400" dirty="0">
                <a:solidFill>
                  <a:schemeClr val="accent4"/>
                </a:solidFill>
              </a:rPr>
              <a:t>:  -  Ребята,  я  сегодня  слышала  как </a:t>
            </a:r>
            <a:r>
              <a:rPr lang="ru-RU" sz="1400" dirty="0" smtClean="0">
                <a:solidFill>
                  <a:schemeClr val="accent4"/>
                </a:solidFill>
              </a:rPr>
              <a:t>мама  </a:t>
            </a:r>
            <a:r>
              <a:rPr lang="ru-RU" sz="1400" dirty="0">
                <a:solidFill>
                  <a:schemeClr val="accent4"/>
                </a:solidFill>
              </a:rPr>
              <a:t>ругала  девочку  на  улице:  «Ты  умная </a:t>
            </a:r>
            <a:r>
              <a:rPr lang="ru-RU" sz="1400" dirty="0" smtClean="0">
                <a:solidFill>
                  <a:schemeClr val="accent4"/>
                </a:solidFill>
              </a:rPr>
              <a:t>девочка</a:t>
            </a:r>
            <a:r>
              <a:rPr lang="ru-RU" sz="1400" dirty="0">
                <a:solidFill>
                  <a:schemeClr val="accent4"/>
                </a:solidFill>
              </a:rPr>
              <a:t>, но сегодня проявила себя не с лучшей </a:t>
            </a:r>
            <a:r>
              <a:rPr lang="ru-RU" sz="1400" dirty="0" smtClean="0">
                <a:solidFill>
                  <a:schemeClr val="accent4"/>
                </a:solidFill>
              </a:rPr>
              <a:t>стороны</a:t>
            </a:r>
            <a:r>
              <a:rPr lang="ru-RU" sz="1400" dirty="0">
                <a:solidFill>
                  <a:schemeClr val="accent4"/>
                </a:solidFill>
              </a:rPr>
              <a:t>!  Ты  могла  бы  попасть  под  колеса </a:t>
            </a:r>
            <a:r>
              <a:rPr lang="ru-RU" sz="1400" dirty="0" smtClean="0">
                <a:solidFill>
                  <a:schemeClr val="accent4"/>
                </a:solidFill>
              </a:rPr>
              <a:t>автомобиля</a:t>
            </a:r>
            <a:r>
              <a:rPr lang="ru-RU" sz="1400" dirty="0">
                <a:solidFill>
                  <a:schemeClr val="accent4"/>
                </a:solidFill>
              </a:rPr>
              <a:t>!  Твой  мяч  лопнул,  но  можно </a:t>
            </a:r>
            <a:r>
              <a:rPr lang="ru-RU" sz="1400" dirty="0" smtClean="0">
                <a:solidFill>
                  <a:schemeClr val="accent4"/>
                </a:solidFill>
              </a:rPr>
              <a:t>купить  </a:t>
            </a:r>
            <a:r>
              <a:rPr lang="ru-RU" sz="1400" dirty="0">
                <a:solidFill>
                  <a:schemeClr val="accent4"/>
                </a:solidFill>
              </a:rPr>
              <a:t>в  магазине  другой,  а  вот  свою  жизнь </a:t>
            </a:r>
            <a:r>
              <a:rPr lang="ru-RU" sz="1400" dirty="0" smtClean="0">
                <a:solidFill>
                  <a:schemeClr val="accent4"/>
                </a:solidFill>
              </a:rPr>
              <a:t>уже </a:t>
            </a:r>
            <a:r>
              <a:rPr lang="ru-RU" sz="1400" dirty="0">
                <a:solidFill>
                  <a:schemeClr val="accent4"/>
                </a:solidFill>
              </a:rPr>
              <a:t>нигде не купишь!» </a:t>
            </a:r>
            <a:endParaRPr lang="ru-RU" sz="14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Вопросы: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 Какие  неправильные  действия  совершила </a:t>
            </a:r>
            <a:r>
              <a:rPr lang="ru-RU" sz="1400" dirty="0" smtClean="0">
                <a:solidFill>
                  <a:schemeClr val="accent4"/>
                </a:solidFill>
              </a:rPr>
              <a:t>девочка</a:t>
            </a:r>
            <a:r>
              <a:rPr lang="ru-RU" sz="1400" dirty="0">
                <a:solidFill>
                  <a:schemeClr val="accent4"/>
                </a:solidFill>
              </a:rPr>
              <a:t>?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-К чему приводят игры рядом с дорогой?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Как нужно было поступить девочке?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 -Придумайте  правило,  которое  напоминало </a:t>
            </a:r>
            <a:r>
              <a:rPr lang="ru-RU" sz="1400" dirty="0" smtClean="0">
                <a:solidFill>
                  <a:schemeClr val="accent4"/>
                </a:solidFill>
              </a:rPr>
              <a:t>бы </a:t>
            </a:r>
            <a:r>
              <a:rPr lang="ru-RU" sz="1400" dirty="0">
                <a:solidFill>
                  <a:schemeClr val="accent4"/>
                </a:solidFill>
              </a:rPr>
              <a:t>о том, что рядом с дорогой играть опасно.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(Ответы,  правило:  «Рядом  с  дорогой  играть </a:t>
            </a:r>
            <a:r>
              <a:rPr lang="ru-RU" sz="1400" dirty="0" smtClean="0">
                <a:solidFill>
                  <a:schemeClr val="accent4"/>
                </a:solidFill>
              </a:rPr>
              <a:t>опасно</a:t>
            </a:r>
            <a:r>
              <a:rPr lang="ru-RU" sz="1400" dirty="0">
                <a:solidFill>
                  <a:schemeClr val="accent4"/>
                </a:solidFill>
              </a:rPr>
              <a:t>!  Или  «Играть  нужно  на  специальной </a:t>
            </a:r>
            <a:r>
              <a:rPr lang="ru-RU" sz="1400" dirty="0" smtClean="0">
                <a:solidFill>
                  <a:schemeClr val="accent4"/>
                </a:solidFill>
              </a:rPr>
              <a:t>площадке  </a:t>
            </a:r>
            <a:r>
              <a:rPr lang="ru-RU" sz="1400" dirty="0">
                <a:solidFill>
                  <a:schemeClr val="accent4"/>
                </a:solidFill>
              </a:rPr>
              <a:t>для  игр,  которая  будет  далеко  от </a:t>
            </a:r>
            <a:r>
              <a:rPr lang="ru-RU" sz="1400" dirty="0" smtClean="0">
                <a:solidFill>
                  <a:schemeClr val="accent4"/>
                </a:solidFill>
              </a:rPr>
              <a:t>дороги</a:t>
            </a:r>
            <a:r>
              <a:rPr lang="ru-RU" sz="1400" dirty="0">
                <a:solidFill>
                  <a:schemeClr val="accent4"/>
                </a:solidFill>
              </a:rPr>
              <a:t>»)</a:t>
            </a:r>
          </a:p>
        </p:txBody>
      </p:sp>
    </p:spTree>
    <p:extLst>
      <p:ext uri="{BB962C8B-B14F-4D97-AF65-F5344CB8AC3E}">
        <p14:creationId xmlns:p14="http://schemas.microsoft.com/office/powerpoint/2010/main" val="2550654008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dirty="0" smtClean="0">
                <a:solidFill>
                  <a:schemeClr val="accent4"/>
                </a:solidFill>
              </a:rPr>
              <a:t/>
            </a:r>
            <a:br>
              <a:rPr lang="ru-RU" sz="2400" dirty="0" smtClean="0">
                <a:solidFill>
                  <a:schemeClr val="accent4"/>
                </a:solidFill>
              </a:rPr>
            </a:br>
            <a:r>
              <a:rPr lang="ru-RU" sz="2400" b="1" dirty="0" smtClean="0">
                <a:solidFill>
                  <a:schemeClr val="accent4"/>
                </a:solidFill>
              </a:rPr>
              <a:t>Кейс- прогнозирование 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10691" y="692696"/>
            <a:ext cx="8496944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Направлен на: 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 умение детей отличать реальную и воображаемую </a:t>
            </a:r>
            <a:r>
              <a:rPr lang="ru-RU" sz="1400" dirty="0" smtClean="0">
                <a:solidFill>
                  <a:schemeClr val="accent4"/>
                </a:solidFill>
              </a:rPr>
              <a:t>ситуацию</a:t>
            </a:r>
            <a:r>
              <a:rPr lang="ru-RU" sz="1400" dirty="0">
                <a:solidFill>
                  <a:schemeClr val="accent4"/>
                </a:solidFill>
              </a:rPr>
              <a:t>;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-умение  строить  логические  и  обоснованные </a:t>
            </a:r>
            <a:r>
              <a:rPr lang="ru-RU" sz="1400" dirty="0" smtClean="0">
                <a:solidFill>
                  <a:schemeClr val="accent4"/>
                </a:solidFill>
              </a:rPr>
              <a:t>прогнозы</a:t>
            </a:r>
            <a:r>
              <a:rPr lang="ru-RU" sz="1400" dirty="0">
                <a:solidFill>
                  <a:schemeClr val="accent4"/>
                </a:solidFill>
              </a:rPr>
              <a:t>;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-умение  видеть  и  анализировать  варианты </a:t>
            </a:r>
            <a:r>
              <a:rPr lang="ru-RU" sz="1400" dirty="0" smtClean="0">
                <a:solidFill>
                  <a:schemeClr val="accent4"/>
                </a:solidFill>
              </a:rPr>
              <a:t>возможных  </a:t>
            </a:r>
            <a:r>
              <a:rPr lang="ru-RU" sz="1400" dirty="0">
                <a:solidFill>
                  <a:schemeClr val="accent4"/>
                </a:solidFill>
              </a:rPr>
              <a:t>последствий  в  </a:t>
            </a:r>
            <a:r>
              <a:rPr lang="ru-RU" sz="1400" dirty="0" smtClean="0">
                <a:solidFill>
                  <a:schemeClr val="accent4"/>
                </a:solidFill>
              </a:rPr>
              <a:t>условиях неопределенности</a:t>
            </a:r>
            <a:r>
              <a:rPr lang="ru-RU" sz="1400" dirty="0">
                <a:solidFill>
                  <a:schemeClr val="accent4"/>
                </a:solidFill>
              </a:rPr>
              <a:t>;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-развитие критического мышления; 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-умение  включаться  в  коллективное  решение </a:t>
            </a:r>
            <a:r>
              <a:rPr lang="ru-RU" sz="1400" dirty="0" smtClean="0">
                <a:solidFill>
                  <a:schemeClr val="accent4"/>
                </a:solidFill>
              </a:rPr>
              <a:t> сложных </a:t>
            </a:r>
            <a:r>
              <a:rPr lang="ru-RU" sz="1400" dirty="0">
                <a:solidFill>
                  <a:schemeClr val="accent4"/>
                </a:solidFill>
              </a:rPr>
              <a:t>задач</a:t>
            </a:r>
            <a:r>
              <a:rPr lang="ru-RU" sz="1400" dirty="0" smtClean="0">
                <a:solidFill>
                  <a:schemeClr val="accent4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4"/>
                </a:solidFill>
              </a:rPr>
              <a:t> Ситуация:  Одна  </a:t>
            </a:r>
            <a:r>
              <a:rPr lang="ru-RU" sz="1400" dirty="0">
                <a:solidFill>
                  <a:schemeClr val="accent4"/>
                </a:solidFill>
              </a:rPr>
              <a:t>девочка  любила  бабочек.  Она </a:t>
            </a:r>
            <a:r>
              <a:rPr lang="ru-RU" sz="1400" dirty="0" smtClean="0">
                <a:solidFill>
                  <a:schemeClr val="accent4"/>
                </a:solidFill>
              </a:rPr>
              <a:t>любовалась  </a:t>
            </a:r>
            <a:r>
              <a:rPr lang="ru-RU" sz="1400" dirty="0">
                <a:solidFill>
                  <a:schemeClr val="accent4"/>
                </a:solidFill>
              </a:rPr>
              <a:t>ими  в  книгах,  на  картинах.  С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нетерпением ждала весны, чтобы как можно раньше </a:t>
            </a:r>
            <a:r>
              <a:rPr lang="ru-RU" sz="1400" dirty="0" smtClean="0">
                <a:solidFill>
                  <a:schemeClr val="accent4"/>
                </a:solidFill>
              </a:rPr>
              <a:t>заметить </a:t>
            </a:r>
            <a:r>
              <a:rPr lang="ru-RU" sz="1400" dirty="0">
                <a:solidFill>
                  <a:schemeClr val="accent4"/>
                </a:solidFill>
              </a:rPr>
              <a:t>их пробуждение. 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Девочка узнавала о бабочках все самое интересное и </a:t>
            </a:r>
            <a:r>
              <a:rPr lang="ru-RU" sz="1400" dirty="0" smtClean="0">
                <a:solidFill>
                  <a:schemeClr val="accent4"/>
                </a:solidFill>
              </a:rPr>
              <a:t>очень  </a:t>
            </a:r>
            <a:r>
              <a:rPr lang="ru-RU" sz="1400" dirty="0">
                <a:solidFill>
                  <a:schemeClr val="accent4"/>
                </a:solidFill>
              </a:rPr>
              <a:t>любила  их  рисовать.  </a:t>
            </a:r>
            <a:endParaRPr lang="ru-RU" sz="14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4"/>
                </a:solidFill>
              </a:rPr>
              <a:t>Однажды  </a:t>
            </a:r>
            <a:r>
              <a:rPr lang="ru-RU" sz="1400" dirty="0">
                <a:solidFill>
                  <a:schemeClr val="accent4"/>
                </a:solidFill>
              </a:rPr>
              <a:t>зимой  она </a:t>
            </a:r>
            <a:r>
              <a:rPr lang="ru-RU" sz="1400" dirty="0" smtClean="0">
                <a:solidFill>
                  <a:schemeClr val="accent4"/>
                </a:solidFill>
              </a:rPr>
              <a:t>размечталась</a:t>
            </a:r>
            <a:r>
              <a:rPr lang="ru-RU" sz="1400" dirty="0">
                <a:solidFill>
                  <a:schemeClr val="accent4"/>
                </a:solidFill>
              </a:rPr>
              <a:t>: «Как было бы здорово, если бы было </a:t>
            </a:r>
            <a:r>
              <a:rPr lang="ru-RU" sz="1400" dirty="0" smtClean="0">
                <a:solidFill>
                  <a:schemeClr val="accent4"/>
                </a:solidFill>
              </a:rPr>
              <a:t>вечное </a:t>
            </a:r>
            <a:r>
              <a:rPr lang="ru-RU" sz="1400" dirty="0">
                <a:solidFill>
                  <a:schemeClr val="accent4"/>
                </a:solidFill>
              </a:rPr>
              <a:t>лето, и все бабочки мира оказались тут, у нас </a:t>
            </a:r>
            <a:r>
              <a:rPr lang="ru-RU" sz="1400" dirty="0" smtClean="0">
                <a:solidFill>
                  <a:schemeClr val="accent4"/>
                </a:solidFill>
              </a:rPr>
              <a:t>в </a:t>
            </a:r>
            <a:r>
              <a:rPr lang="ru-RU" sz="1400" dirty="0">
                <a:solidFill>
                  <a:schemeClr val="accent4"/>
                </a:solidFill>
              </a:rPr>
              <a:t>саду!»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• Момент проблемного включения детей </a:t>
            </a:r>
            <a:r>
              <a:rPr lang="ru-RU" sz="1400" dirty="0" smtClean="0">
                <a:solidFill>
                  <a:schemeClr val="accent4"/>
                </a:solidFill>
              </a:rPr>
              <a:t>Представьте  </a:t>
            </a:r>
            <a:r>
              <a:rPr lang="ru-RU" sz="1400" dirty="0">
                <a:solidFill>
                  <a:schemeClr val="accent4"/>
                </a:solidFill>
              </a:rPr>
              <a:t>себе,  что  желание  девочки  сбылось.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Будет ли это здорово? (ответы детей)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4" y="692696"/>
            <a:ext cx="1323975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8823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6632"/>
            <a:ext cx="9108504" cy="360040"/>
          </a:xfrm>
        </p:spPr>
        <p:txBody>
          <a:bodyPr/>
          <a:lstStyle/>
          <a:p>
            <a:pPr algn="ctr"/>
            <a:r>
              <a:rPr lang="ru-RU" sz="2400" dirty="0">
                <a:solidFill>
                  <a:schemeClr val="accent4"/>
                </a:solidFill>
              </a:rPr>
              <a:t> </a:t>
            </a:r>
            <a:r>
              <a:rPr lang="ru-RU" sz="2400" dirty="0" smtClean="0">
                <a:solidFill>
                  <a:schemeClr val="accent4"/>
                </a:solidFill>
              </a:rPr>
              <a:t/>
            </a:r>
            <a:br>
              <a:rPr lang="ru-RU" sz="2400" dirty="0" smtClean="0">
                <a:solidFill>
                  <a:schemeClr val="accent4"/>
                </a:solidFill>
              </a:rPr>
            </a:br>
            <a:r>
              <a:rPr lang="ru-RU" sz="2400" b="1" dirty="0" smtClean="0">
                <a:solidFill>
                  <a:schemeClr val="accent4"/>
                </a:solidFill>
              </a:rPr>
              <a:t>Кейс-неоднозначная ситуация </a:t>
            </a:r>
            <a:r>
              <a:rPr lang="ru-RU" sz="2400" dirty="0">
                <a:solidFill>
                  <a:schemeClr val="accent4"/>
                </a:solidFill>
              </a:rPr>
              <a:t/>
            </a:r>
            <a:br>
              <a:rPr lang="ru-RU" sz="2400" dirty="0">
                <a:solidFill>
                  <a:schemeClr val="accent4"/>
                </a:solidFill>
              </a:rPr>
            </a:br>
            <a:endParaRPr lang="ru-RU" sz="2000" dirty="0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10691" y="692696"/>
            <a:ext cx="8496944" cy="5904656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Направлен на проявление способности не только </a:t>
            </a:r>
            <a:r>
              <a:rPr lang="ru-RU" sz="1400" dirty="0" smtClean="0">
                <a:solidFill>
                  <a:schemeClr val="accent4"/>
                </a:solidFill>
              </a:rPr>
              <a:t>сопереживать  </a:t>
            </a:r>
            <a:r>
              <a:rPr lang="ru-RU" sz="1400" dirty="0">
                <a:solidFill>
                  <a:schemeClr val="accent4"/>
                </a:solidFill>
              </a:rPr>
              <a:t>печальному  образу,  но  и  видеть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с</a:t>
            </a:r>
            <a:r>
              <a:rPr lang="ru-RU" sz="1400" dirty="0" smtClean="0">
                <a:solidFill>
                  <a:schemeClr val="accent4"/>
                </a:solidFill>
              </a:rPr>
              <a:t>итуацию </a:t>
            </a:r>
            <a:r>
              <a:rPr lang="ru-RU" sz="1400" dirty="0">
                <a:solidFill>
                  <a:schemeClr val="accent4"/>
                </a:solidFill>
              </a:rPr>
              <a:t>с разных сторон; </a:t>
            </a:r>
            <a:r>
              <a:rPr lang="ru-RU" sz="1400" dirty="0" smtClean="0">
                <a:solidFill>
                  <a:schemeClr val="accent4"/>
                </a:solidFill>
              </a:rPr>
              <a:t>способность  </a:t>
            </a:r>
            <a:r>
              <a:rPr lang="ru-RU" sz="1400" dirty="0">
                <a:solidFill>
                  <a:schemeClr val="accent4"/>
                </a:solidFill>
              </a:rPr>
              <a:t>анализировать,  строить  </a:t>
            </a:r>
            <a:r>
              <a:rPr lang="ru-RU" sz="1400" dirty="0" smtClean="0">
                <a:solidFill>
                  <a:schemeClr val="accent4"/>
                </a:solidFill>
              </a:rPr>
              <a:t>гипотез предполагать.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 </a:t>
            </a:r>
            <a:r>
              <a:rPr lang="ru-RU" sz="1400" dirty="0" err="1" smtClean="0">
                <a:solidFill>
                  <a:schemeClr val="accent4"/>
                </a:solidFill>
              </a:rPr>
              <a:t>Ситация</a:t>
            </a:r>
            <a:r>
              <a:rPr lang="ru-RU" sz="1400" dirty="0" smtClean="0">
                <a:solidFill>
                  <a:schemeClr val="accent4"/>
                </a:solidFill>
              </a:rPr>
              <a:t>: Воспитатель  </a:t>
            </a:r>
            <a:r>
              <a:rPr lang="ru-RU" sz="1400" dirty="0">
                <a:solidFill>
                  <a:schemeClr val="accent4"/>
                </a:solidFill>
              </a:rPr>
              <a:t>демонстрирует  детям </a:t>
            </a:r>
            <a:r>
              <a:rPr lang="ru-RU" sz="1400" dirty="0" smtClean="0">
                <a:solidFill>
                  <a:schemeClr val="accent4"/>
                </a:solidFill>
              </a:rPr>
              <a:t>мультипликационный  </a:t>
            </a:r>
            <a:r>
              <a:rPr lang="ru-RU" sz="1400" dirty="0">
                <a:solidFill>
                  <a:schemeClr val="accent4"/>
                </a:solidFill>
              </a:rPr>
              <a:t>фильм  «Винни  Пух  и  день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забот</a:t>
            </a:r>
            <a:r>
              <a:rPr lang="ru-RU" sz="1400" dirty="0" smtClean="0">
                <a:solidFill>
                  <a:schemeClr val="accent4"/>
                </a:solidFill>
              </a:rPr>
              <a:t>». Особое  </a:t>
            </a:r>
            <a:r>
              <a:rPr lang="ru-RU" sz="1400" dirty="0">
                <a:solidFill>
                  <a:schemeClr val="accent4"/>
                </a:solidFill>
              </a:rPr>
              <a:t>внимание  уделяет  фрагменту,  где </a:t>
            </a:r>
            <a:r>
              <a:rPr lang="ru-RU" sz="1400" dirty="0" smtClean="0">
                <a:solidFill>
                  <a:schemeClr val="accent4"/>
                </a:solidFill>
              </a:rPr>
              <a:t>Ослик </a:t>
            </a:r>
            <a:r>
              <a:rPr lang="ru-RU" sz="1400" dirty="0" err="1">
                <a:solidFill>
                  <a:schemeClr val="accent4"/>
                </a:solidFill>
              </a:rPr>
              <a:t>Иа</a:t>
            </a:r>
            <a:r>
              <a:rPr lang="ru-RU" sz="1400" dirty="0">
                <a:solidFill>
                  <a:schemeClr val="accent4"/>
                </a:solidFill>
              </a:rPr>
              <a:t> находится в печали, жалуется Винни Пуху </a:t>
            </a:r>
            <a:r>
              <a:rPr lang="ru-RU" sz="1400" dirty="0" smtClean="0">
                <a:solidFill>
                  <a:schemeClr val="accent4"/>
                </a:solidFill>
              </a:rPr>
              <a:t>на  </a:t>
            </a:r>
            <a:r>
              <a:rPr lang="ru-RU" sz="1400" dirty="0">
                <a:solidFill>
                  <a:schemeClr val="accent4"/>
                </a:solidFill>
              </a:rPr>
              <a:t>то,  что  он  бедный  и  несчастный,  что  никто  не </a:t>
            </a:r>
            <a:r>
              <a:rPr lang="ru-RU" sz="1400" dirty="0" smtClean="0">
                <a:solidFill>
                  <a:schemeClr val="accent4"/>
                </a:solidFill>
              </a:rPr>
              <a:t>пришел  </a:t>
            </a:r>
            <a:r>
              <a:rPr lang="ru-RU" sz="1400" dirty="0">
                <a:solidFill>
                  <a:schemeClr val="accent4"/>
                </a:solidFill>
              </a:rPr>
              <a:t>его  поздравить  с  днем  рождения,  на </a:t>
            </a:r>
            <a:r>
              <a:rPr lang="ru-RU" sz="1400" dirty="0" smtClean="0">
                <a:solidFill>
                  <a:schemeClr val="accent4"/>
                </a:solidFill>
              </a:rPr>
              <a:t>отсутствие </a:t>
            </a:r>
            <a:r>
              <a:rPr lang="ru-RU" sz="1400" dirty="0">
                <a:solidFill>
                  <a:schemeClr val="accent4"/>
                </a:solidFill>
              </a:rPr>
              <a:t>именинного пирога.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• Момент проблемного включения </a:t>
            </a:r>
            <a:r>
              <a:rPr lang="ru-RU" sz="1400" dirty="0" smtClean="0">
                <a:solidFill>
                  <a:schemeClr val="accent4"/>
                </a:solidFill>
              </a:rPr>
              <a:t>детей.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accent4"/>
                </a:solidFill>
              </a:rPr>
              <a:t>Кто </a:t>
            </a:r>
            <a:r>
              <a:rPr lang="ru-RU" sz="1400" dirty="0">
                <a:solidFill>
                  <a:schemeClr val="accent4"/>
                </a:solidFill>
              </a:rPr>
              <a:t>виноват в том, что Ослик </a:t>
            </a:r>
            <a:r>
              <a:rPr lang="ru-RU" sz="1400" dirty="0" err="1">
                <a:solidFill>
                  <a:schemeClr val="accent4"/>
                </a:solidFill>
              </a:rPr>
              <a:t>Иа</a:t>
            </a:r>
            <a:r>
              <a:rPr lang="ru-RU" sz="1400" dirty="0">
                <a:solidFill>
                  <a:schemeClr val="accent4"/>
                </a:solidFill>
              </a:rPr>
              <a:t> такой грустный? </a:t>
            </a:r>
            <a:endParaRPr lang="ru-RU" sz="14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Цель  воспитателя  –  побудить  детей  видеть  не </a:t>
            </a:r>
            <a:r>
              <a:rPr lang="ru-RU" sz="1400" dirty="0" smtClean="0">
                <a:solidFill>
                  <a:schemeClr val="accent4"/>
                </a:solidFill>
              </a:rPr>
              <a:t>только </a:t>
            </a:r>
            <a:r>
              <a:rPr lang="ru-RU" sz="1400" dirty="0">
                <a:solidFill>
                  <a:schemeClr val="accent4"/>
                </a:solidFill>
              </a:rPr>
              <a:t>поверхностный, но и глубинный характер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проблемы.  В  данном  случае  важно  не  только </a:t>
            </a:r>
            <a:r>
              <a:rPr lang="ru-RU" sz="1400" dirty="0" smtClean="0">
                <a:solidFill>
                  <a:schemeClr val="accent4"/>
                </a:solidFill>
              </a:rPr>
              <a:t>посочувствовать  </a:t>
            </a:r>
            <a:r>
              <a:rPr lang="ru-RU" sz="1400" dirty="0">
                <a:solidFill>
                  <a:schemeClr val="accent4"/>
                </a:solidFill>
              </a:rPr>
              <a:t>печальному  образу  Ослика  </a:t>
            </a:r>
            <a:r>
              <a:rPr lang="ru-RU" sz="1400" dirty="0" err="1">
                <a:solidFill>
                  <a:schemeClr val="accent4"/>
                </a:solidFill>
              </a:rPr>
              <a:t>Иа</a:t>
            </a:r>
            <a:r>
              <a:rPr lang="ru-RU" sz="1400" dirty="0">
                <a:solidFill>
                  <a:schemeClr val="accent4"/>
                </a:solidFill>
              </a:rPr>
              <a:t>, </a:t>
            </a:r>
          </a:p>
          <a:p>
            <a:pPr marL="0" indent="0">
              <a:buNone/>
            </a:pPr>
            <a:r>
              <a:rPr lang="ru-RU" sz="1400" dirty="0">
                <a:solidFill>
                  <a:schemeClr val="accent4"/>
                </a:solidFill>
              </a:rPr>
              <a:t>но  и  разобраться  в  причине  того,  почему  так </a:t>
            </a:r>
            <a:r>
              <a:rPr lang="ru-RU" sz="1400" dirty="0" smtClean="0">
                <a:solidFill>
                  <a:schemeClr val="accent4"/>
                </a:solidFill>
              </a:rPr>
              <a:t>вышло </a:t>
            </a:r>
            <a:r>
              <a:rPr lang="ru-RU" sz="1400" dirty="0">
                <a:solidFill>
                  <a:schemeClr val="accent4"/>
                </a:solidFill>
              </a:rPr>
              <a:t>и как это можно было избежать. </a:t>
            </a:r>
            <a:endParaRPr lang="ru-RU" sz="1400" dirty="0" smtClean="0">
              <a:solidFill>
                <a:schemeClr val="accent4"/>
              </a:solidFill>
            </a:endParaRPr>
          </a:p>
          <a:p>
            <a:pPr marL="0" indent="0">
              <a:buNone/>
            </a:pPr>
            <a:endParaRPr lang="ru-RU" sz="1400" dirty="0">
              <a:solidFill>
                <a:schemeClr val="accent4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4470" y="4149080"/>
            <a:ext cx="2699370" cy="255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68156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Презентация учебного курса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учебного курса</Template>
  <TotalTime>114</TotalTime>
  <Words>1299</Words>
  <Application>Microsoft Office PowerPoint</Application>
  <PresentationFormat>Экран (4:3)</PresentationFormat>
  <Paragraphs>140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Презентация учебного курса</vt:lpstr>
      <vt:lpstr> Муниципальное бюджетное дошкольное образовательное учреждение «Детский сад № 87»   «Кейс-технологии  в образовательной деятельности ДОУ»</vt:lpstr>
      <vt:lpstr>Введение </vt:lpstr>
      <vt:lpstr> ВИДЫ КЕЙСОВ </vt:lpstr>
      <vt:lpstr> Пример работы над фото-кейсом:  На первом этапе знакомим детей с кейс-иллюстрацией   или фото-кейсом</vt:lpstr>
      <vt:lpstr> Пример работы над фото-кейсом:  На первом этапе знакомим детей с фото-кейсом</vt:lpstr>
      <vt:lpstr> Пример работы над фото-кейсом:  На первом этапе знакомим детей с кейс-иллюстрацией   или фото-кейсом</vt:lpstr>
      <vt:lpstr>  Кейс- «анализ конкретной ситуации»  </vt:lpstr>
      <vt:lpstr>  Кейс- прогнозирование  </vt:lpstr>
      <vt:lpstr>  Кейс-неоднозначная ситуация  </vt:lpstr>
      <vt:lpstr>   Кейс с добавлением внешней проблемы </vt:lpstr>
      <vt:lpstr>  Ролевое проектирование </vt:lpstr>
      <vt:lpstr>    Вывод </vt:lpstr>
      <vt:lpstr>  Список литературы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учебного курса</dc:title>
  <dc:creator>87</dc:creator>
  <cp:lastModifiedBy>87</cp:lastModifiedBy>
  <cp:revision>11</cp:revision>
  <dcterms:created xsi:type="dcterms:W3CDTF">2021-03-22T11:10:07Z</dcterms:created>
  <dcterms:modified xsi:type="dcterms:W3CDTF">2021-03-22T13:08:04Z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