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2"/>
    <p:sldMasterId id="2147483674" r:id="rId3"/>
  </p:sldMasterIdLst>
  <p:notesMasterIdLst>
    <p:notesMasterId r:id="rId18"/>
  </p:notesMasterIdLst>
  <p:sldIdLst>
    <p:sldId id="257" r:id="rId4"/>
    <p:sldId id="258" r:id="rId5"/>
    <p:sldId id="269" r:id="rId6"/>
    <p:sldId id="270" r:id="rId7"/>
    <p:sldId id="272" r:id="rId8"/>
    <p:sldId id="274" r:id="rId9"/>
    <p:sldId id="275" r:id="rId10"/>
    <p:sldId id="277" r:id="rId11"/>
    <p:sldId id="280" r:id="rId12"/>
    <p:sldId id="279" r:id="rId13"/>
    <p:sldId id="281" r:id="rId14"/>
    <p:sldId id="266" r:id="rId15"/>
    <p:sldId id="267" r:id="rId16"/>
    <p:sldId id="268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>
      <p:cViewPr varScale="1">
        <p:scale>
          <a:sx n="78" d="100"/>
          <a:sy n="78" d="100"/>
        </p:scale>
        <p:origin x="1338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2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39956C-1727-44B4-AC11-69081DDDEDF8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A500F7-EE76-48C8-9A19-4444F2A51A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0878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 algn="r" defTabSz="914400">
              <a:buNone/>
            </a:pPr>
            <a:fld id="{81331B57-0BE5-4F82-AA58-76F53EFF3ADA}" type="datetime8">
              <a:rPr lang="en-US" sz="1200" b="0" i="0">
                <a:latin typeface="Calibri"/>
                <a:ea typeface="+mn-ea"/>
                <a:cs typeface="+mn-cs"/>
              </a:rPr>
              <a:t>3/26/2015 9:10 AM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0" y="8685213"/>
            <a:ext cx="6172200" cy="457200"/>
          </a:xfrm>
        </p:spPr>
        <p:txBody>
          <a:bodyPr/>
          <a:lstStyle/>
          <a:p>
            <a:pPr algn="l" defTabSz="914400">
              <a:buNone/>
            </a:pPr>
            <a:r>
              <a:rPr lang="en-US" sz="500" b="0" i="0">
                <a:solidFill>
                  <a:srgbClr val="000000"/>
                </a:solidFill>
                <a:latin typeface="Trebuchet MS"/>
                <a:ea typeface="+mn-ea"/>
                <a:cs typeface="+mn-cs"/>
              </a:rPr>
              <a:t>© Корпорация Майкрософт (Microsoft Corporation), 2007. Все права защищены. Microsoft, Windows, Windows Vista и другие названия продуктов являются или могут являться зарегистрированными товарными знаками и/или товарными знаками в США и/или других странах.</a:t>
            </a:r>
          </a:p>
          <a:p>
            <a:pPr algn="l" defTabSz="914400">
              <a:buNone/>
            </a:pPr>
            <a:r>
              <a:rPr lang="en-US" sz="500" b="0" i="0">
                <a:solidFill>
                  <a:srgbClr val="000000"/>
                </a:solidFill>
                <a:latin typeface="Trebuchet MS"/>
                <a:ea typeface="+mn-ea"/>
                <a:cs typeface="+mn-cs"/>
              </a:rPr>
              <a:t>Информация приведена в этом документе только в демонстрационных целях и не отражает точку зрения представителей корпорации Майкрософт на момент составления данной презентации.  Поскольку корпорация Майкрософт вынуждена учитывать меняющиеся рыночные условия, она не гарантирует точность информации, указанной после составления этой презентации, а также не берет на себя подобной обязанности.  </a:t>
            </a:r>
            <a:br>
              <a:rPr lang="en-US" sz="500" b="0" i="0">
                <a:solidFill>
                  <a:srgbClr val="000000"/>
                </a:solidFill>
                <a:latin typeface="Trebuchet MS"/>
                <a:ea typeface="+mn-ea"/>
                <a:cs typeface="+mn-cs"/>
              </a:rPr>
            </a:br>
            <a:r>
              <a:rPr lang="en-US" sz="500" b="0" i="0">
                <a:solidFill>
                  <a:srgbClr val="000000"/>
                </a:solidFill>
                <a:latin typeface="Trebuchet MS"/>
                <a:ea typeface="+mn-ea"/>
                <a:cs typeface="+mn-cs"/>
              </a:rPr>
              <a:t>КОРПОРАЦИЯ МАЙКРОСОФТ НЕ ДАЕТ НИКАКИХ ЯВНЫХ, ПОДРАЗУМЕВАЕМЫХ ИЛИ ЗАКРЕПЛЕННЫХ ЗАКОНОДАТЕЛЬСТВОМ ГАРАНТИЙ В ОТНОШЕНИИ СВЕДЕНИЙ ИЗ ЭТОЙ ПРЕЗЕНТАЦИИ.</a:t>
            </a:r>
          </a:p>
          <a:p>
            <a:pPr algn="l" defTabSz="914400">
              <a:buNone/>
            </a:pPr>
            <a:endParaRPr lang="en-US" sz="500" dirty="0" smtClean="0">
              <a:latin typeface="Trebuchet M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6172199" y="8685213"/>
            <a:ext cx="684213" cy="457200"/>
          </a:xfrm>
        </p:spPr>
        <p:txBody>
          <a:bodyPr/>
          <a:lstStyle/>
          <a:p>
            <a:pPr algn="r" defTabSz="914400">
              <a:buNone/>
            </a:pPr>
            <a:fld id="{EC87E0CF-87F6-4B58-B8B8-DCAB2DAAF3CA}" type="slidenum">
              <a:rPr lang="en-US" sz="1200" b="0" i="0">
                <a:latin typeface="Calibri"/>
                <a:ea typeface="+mn-ea"/>
                <a:cs typeface="+mn-cs"/>
              </a:rPr>
              <a:t>1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885049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 algn="r" defTabSz="914400">
              <a:buNone/>
            </a:pPr>
            <a:fld id="{81331B57-0BE5-4F82-AA58-76F53EFF3ADA}" type="datetime8">
              <a:rPr lang="en-US" sz="1200" b="0" i="0">
                <a:latin typeface="Calibri"/>
                <a:ea typeface="+mn-ea"/>
                <a:cs typeface="+mn-cs"/>
              </a:rPr>
              <a:t>3/26/2015 9:10 AM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 defTabSz="914400">
              <a:buNone/>
            </a:pPr>
            <a:r>
              <a:rPr lang="en-US" sz="1200" b="0" i="0">
                <a:solidFill>
                  <a:srgbClr val="000000"/>
                </a:solidFill>
                <a:latin typeface="Trebuchet MS"/>
                <a:ea typeface="+mn-ea"/>
                <a:cs typeface="+mn-cs"/>
              </a:rPr>
              <a:t>© Корпорация Майкрософт (Microsoft Corporation), 2007. Все права защищены. Microsoft, Windows, Windows Vista и другие названия продуктов являются или могут являться зарегистрированными товарными знаками и/или товарными знаками в США и/или других странах.</a:t>
            </a:r>
          </a:p>
          <a:p>
            <a:pPr algn="l" defTabSz="914400">
              <a:buNone/>
            </a:pPr>
            <a:r>
              <a:rPr lang="en-US" sz="1200" b="0" i="0">
                <a:solidFill>
                  <a:srgbClr val="000000"/>
                </a:solidFill>
                <a:latin typeface="Trebuchet MS"/>
                <a:ea typeface="+mn-ea"/>
                <a:cs typeface="+mn-cs"/>
              </a:rPr>
              <a:t>Информация приведена в этом документе только в демонстрационных целях и не отражает точку зрения представителей корпорации Майкрософт на момент составления данной презентации.  Поскольку корпорация Майкрософт вынуждена учитывать меняющиеся рыночные условия, она не гарантирует точность информации, указанной после составления этой презентации, а также не берет на себя подобной обязанности.  </a:t>
            </a:r>
            <a:br>
              <a:rPr lang="en-US" sz="1200" b="0" i="0">
                <a:solidFill>
                  <a:srgbClr val="000000"/>
                </a:solidFill>
                <a:latin typeface="Trebuchet MS"/>
                <a:ea typeface="+mn-ea"/>
                <a:cs typeface="+mn-cs"/>
              </a:rPr>
            </a:br>
            <a:r>
              <a:rPr lang="en-US" sz="1200" b="0" i="0">
                <a:solidFill>
                  <a:srgbClr val="000000"/>
                </a:solidFill>
                <a:latin typeface="Trebuchet MS"/>
                <a:ea typeface="+mn-ea"/>
                <a:cs typeface="+mn-cs"/>
              </a:rPr>
              <a:t>КОРПОРАЦИЯ МАЙКРОСОФТ НЕ ДАЕТ НИКАКИХ ЯВНЫХ, ПОДРАЗУМЕВАЕМЫХ ИЛИ ЗАКРЕПЛЕННЫХ ЗАКОНОДАТЕЛЬСТВОМ ГАРАНТИЙ В ОТНОШЕНИИ СВЕДЕНИЙ ИЗ ЭТОЙ ПРЕЗЕНТАЦИИ.</a:t>
            </a:r>
          </a:p>
          <a:p>
            <a:pPr algn="l" defTabSz="914400">
              <a:buNone/>
            </a:pPr>
            <a:endParaRPr lang="en-US" dirty="0" smtClean="0">
              <a:latin typeface="Trebuchet M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 defTabSz="914400">
              <a:buNone/>
            </a:pPr>
            <a:fld id="{EC87E0CF-87F6-4B58-B8B8-DCAB2DAAF3CA}" type="slidenum">
              <a:rPr lang="en-US" sz="1200" b="0" i="0">
                <a:latin typeface="Calibri"/>
                <a:ea typeface="+mn-ea"/>
                <a:cs typeface="+mn-cs"/>
              </a:rPr>
              <a:t>2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321318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 algn="r" defTabSz="914400">
              <a:buNone/>
            </a:pPr>
            <a:fld id="{81331B57-0BE5-4F82-AA58-76F53EFF3ADA}" type="datetime8">
              <a:rPr lang="en-US" sz="1200" b="0" i="0">
                <a:latin typeface="Calibri"/>
                <a:ea typeface="+mn-ea"/>
                <a:cs typeface="+mn-cs"/>
              </a:rPr>
              <a:t>3/26/2015 9:10 AM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 defTabSz="914400">
              <a:buNone/>
            </a:pPr>
            <a:r>
              <a:rPr lang="en-US" sz="1200" b="0" i="0">
                <a:solidFill>
                  <a:srgbClr val="000000"/>
                </a:solidFill>
                <a:latin typeface="Trebuchet MS"/>
                <a:ea typeface="+mn-ea"/>
                <a:cs typeface="+mn-cs"/>
              </a:rPr>
              <a:t>© Корпорация Майкрософт (Microsoft Corporation), 2007. Все права защищены. Microsoft, Windows, Windows Vista и другие названия продуктов являются или могут являться зарегистрированными товарными знаками и/или товарными знаками в США и/или других странах.</a:t>
            </a:r>
          </a:p>
          <a:p>
            <a:pPr algn="l" defTabSz="914400">
              <a:buNone/>
            </a:pPr>
            <a:r>
              <a:rPr lang="en-US" sz="1200" b="0" i="0">
                <a:solidFill>
                  <a:srgbClr val="000000"/>
                </a:solidFill>
                <a:latin typeface="Trebuchet MS"/>
                <a:ea typeface="+mn-ea"/>
                <a:cs typeface="+mn-cs"/>
              </a:rPr>
              <a:t>Информация приведена в этом документе только в демонстрационных целях и не отражает точку зрения представителей корпорации Майкрософт на момент составления данной презентации.  Поскольку корпорация Майкрософт вынуждена учитывать меняющиеся рыночные условия, она не гарантирует точность информации, указанной после составления этой презентации, а также не берет на себя подобной обязанности.  </a:t>
            </a:r>
            <a:br>
              <a:rPr lang="en-US" sz="1200" b="0" i="0">
                <a:solidFill>
                  <a:srgbClr val="000000"/>
                </a:solidFill>
                <a:latin typeface="Trebuchet MS"/>
                <a:ea typeface="+mn-ea"/>
                <a:cs typeface="+mn-cs"/>
              </a:rPr>
            </a:br>
            <a:r>
              <a:rPr lang="en-US" sz="1200" b="0" i="0">
                <a:solidFill>
                  <a:srgbClr val="000000"/>
                </a:solidFill>
                <a:latin typeface="Trebuchet MS"/>
                <a:ea typeface="+mn-ea"/>
                <a:cs typeface="+mn-cs"/>
              </a:rPr>
              <a:t>КОРПОРАЦИЯ МАЙКРОСОФТ НЕ ДАЕТ НИКАКИХ ЯВНЫХ, ПОДРАЗУМЕВАЕМЫХ ИЛИ ЗАКРЕПЛЕННЫХ ЗАКОНОДАТЕЛЬСТВОМ ГАРАНТИЙ В ОТНОШЕНИИ СВЕДЕНИЙ ИЗ ЭТОЙ ПРЕЗЕНТАЦИИ.</a:t>
            </a:r>
          </a:p>
          <a:p>
            <a:pPr algn="l" defTabSz="914400">
              <a:buNone/>
            </a:pPr>
            <a:endParaRPr lang="en-US" dirty="0" smtClean="0">
              <a:latin typeface="Trebuchet M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 defTabSz="914400">
              <a:buNone/>
            </a:pPr>
            <a:fld id="{EC87E0CF-87F6-4B58-B8B8-DCAB2DAAF3CA}" type="slidenum">
              <a:rPr lang="en-US" sz="1200" b="0" i="0">
                <a:latin typeface="Calibri"/>
                <a:ea typeface="+mn-ea"/>
                <a:cs typeface="+mn-cs"/>
              </a:rPr>
              <a:t>12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872511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 algn="r" defTabSz="914400">
              <a:buNone/>
            </a:pPr>
            <a:fld id="{81331B57-0BE5-4F82-AA58-76F53EFF3ADA}" type="datetime8">
              <a:rPr lang="en-US" sz="1200" b="0" i="0">
                <a:latin typeface="Calibri"/>
                <a:ea typeface="+mn-ea"/>
                <a:cs typeface="+mn-cs"/>
              </a:rPr>
              <a:t>3/26/2015 9:10 AM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 defTabSz="914400">
              <a:buNone/>
            </a:pPr>
            <a:r>
              <a:rPr lang="en-US" sz="1200" b="0" i="0">
                <a:solidFill>
                  <a:srgbClr val="000000"/>
                </a:solidFill>
                <a:latin typeface="Trebuchet MS"/>
                <a:ea typeface="+mn-ea"/>
                <a:cs typeface="+mn-cs"/>
              </a:rPr>
              <a:t>© Корпорация Майкрософт (Microsoft Corporation), 2007. Все права защищены. Microsoft, Windows, Windows Vista и другие названия продуктов являются или могут являться зарегистрированными товарными знаками и/или товарными знаками в США и/или других странах.</a:t>
            </a:r>
          </a:p>
          <a:p>
            <a:pPr algn="l" defTabSz="914400">
              <a:buNone/>
            </a:pPr>
            <a:r>
              <a:rPr lang="en-US" sz="1200" b="0" i="0">
                <a:solidFill>
                  <a:srgbClr val="000000"/>
                </a:solidFill>
                <a:latin typeface="Trebuchet MS"/>
                <a:ea typeface="+mn-ea"/>
                <a:cs typeface="+mn-cs"/>
              </a:rPr>
              <a:t>Информация приведена в этом документе только в демонстрационных целях и не отражает точку зрения представителей корпорации Майкрософт на момент составления данной презентации.  Поскольку корпорация Майкрософт вынуждена учитывать меняющиеся рыночные условия, она не гарантирует точность информации, указанной после составления этой презентации, а также не берет на себя подобной обязанности.  </a:t>
            </a:r>
            <a:br>
              <a:rPr lang="en-US" sz="1200" b="0" i="0">
                <a:solidFill>
                  <a:srgbClr val="000000"/>
                </a:solidFill>
                <a:latin typeface="Trebuchet MS"/>
                <a:ea typeface="+mn-ea"/>
                <a:cs typeface="+mn-cs"/>
              </a:rPr>
            </a:br>
            <a:r>
              <a:rPr lang="en-US" sz="1200" b="0" i="0">
                <a:solidFill>
                  <a:srgbClr val="000000"/>
                </a:solidFill>
                <a:latin typeface="Trebuchet MS"/>
                <a:ea typeface="+mn-ea"/>
                <a:cs typeface="+mn-cs"/>
              </a:rPr>
              <a:t>КОРПОРАЦИЯ МАЙКРОСОФТ НЕ ДАЕТ НИКАКИХ ЯВНЫХ, ПОДРАЗУМЕВАЕМЫХ ИЛИ ЗАКРЕПЛЕННЫХ ЗАКОНОДАТЕЛЬСТВОМ ГАРАНТИЙ В ОТНОШЕНИИ СВЕДЕНИЙ ИЗ ЭТОЙ ПРЕЗЕНТАЦИИ.</a:t>
            </a:r>
          </a:p>
          <a:p>
            <a:pPr algn="l" defTabSz="914400">
              <a:buNone/>
            </a:pPr>
            <a:endParaRPr lang="en-US" dirty="0" smtClean="0">
              <a:latin typeface="Trebuchet M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 defTabSz="914400">
              <a:buNone/>
            </a:pPr>
            <a:fld id="{EC87E0CF-87F6-4B58-B8B8-DCAB2DAAF3CA}" type="slidenum">
              <a:rPr lang="en-US" sz="1200" b="0" i="0">
                <a:latin typeface="Calibri"/>
                <a:ea typeface="+mn-ea"/>
                <a:cs typeface="+mn-cs"/>
              </a:rPr>
              <a:t>13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791608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 algn="r" defTabSz="914400">
              <a:buNone/>
            </a:pPr>
            <a:fld id="{81331B57-0BE5-4F82-AA58-76F53EFF3ADA}" type="datetime8">
              <a:rPr lang="en-US" sz="1200" b="0" i="0">
                <a:latin typeface="Calibri"/>
                <a:ea typeface="+mn-ea"/>
                <a:cs typeface="+mn-cs"/>
              </a:rPr>
              <a:t>3/26/2015 9:10 AM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 defTabSz="914400">
              <a:buNone/>
            </a:pPr>
            <a:r>
              <a:rPr lang="en-US" sz="1200" b="0" i="0">
                <a:solidFill>
                  <a:srgbClr val="000000"/>
                </a:solidFill>
                <a:latin typeface="Trebuchet MS"/>
                <a:ea typeface="+mn-ea"/>
                <a:cs typeface="+mn-cs"/>
              </a:rPr>
              <a:t>© Корпорация Майкрософт (Microsoft Corporation), 2007. Все права защищены. Microsoft, Windows, Windows Vista и другие названия продуктов являются или могут являться зарегистрированными товарными знаками и/или товарными знаками в США и/или других странах.</a:t>
            </a:r>
          </a:p>
          <a:p>
            <a:pPr algn="l" defTabSz="914400">
              <a:buNone/>
            </a:pPr>
            <a:r>
              <a:rPr lang="en-US" sz="1200" b="0" i="0">
                <a:solidFill>
                  <a:srgbClr val="000000"/>
                </a:solidFill>
                <a:latin typeface="Trebuchet MS"/>
                <a:ea typeface="+mn-ea"/>
                <a:cs typeface="+mn-cs"/>
              </a:rPr>
              <a:t>Информация приведена в этом документе только в демонстрационных целях и не отражает точку зрения представителей корпорации Майкрософт на момент составления данной презентации.  Поскольку корпорация Майкрософт вынуждена учитывать меняющиеся рыночные условия, она не гарантирует точность информации, указанной после составления этой презентации, а также не берет на себя подобной обязанности.  </a:t>
            </a:r>
            <a:br>
              <a:rPr lang="en-US" sz="1200" b="0" i="0">
                <a:solidFill>
                  <a:srgbClr val="000000"/>
                </a:solidFill>
                <a:latin typeface="Trebuchet MS"/>
                <a:ea typeface="+mn-ea"/>
                <a:cs typeface="+mn-cs"/>
              </a:rPr>
            </a:br>
            <a:r>
              <a:rPr lang="en-US" sz="1200" b="0" i="0">
                <a:solidFill>
                  <a:srgbClr val="000000"/>
                </a:solidFill>
                <a:latin typeface="Trebuchet MS"/>
                <a:ea typeface="+mn-ea"/>
                <a:cs typeface="+mn-cs"/>
              </a:rPr>
              <a:t>КОРПОРАЦИЯ МАЙКРОСОФТ НЕ ДАЕТ НИКАКИХ ЯВНЫХ, ПОДРАЗУМЕВАЕМЫХ ИЛИ ЗАКРЕПЛЕННЫХ ЗАКОНОДАТЕЛЬСТВОМ ГАРАНТИЙ В ОТНОШЕНИИ СВЕДЕНИЙ ИЗ ЭТОЙ ПРЕЗЕНТАЦИИ.</a:t>
            </a:r>
          </a:p>
          <a:p>
            <a:pPr algn="l" defTabSz="914400">
              <a:buNone/>
            </a:pPr>
            <a:endParaRPr lang="en-US" dirty="0" smtClean="0">
              <a:latin typeface="Trebuchet M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 defTabSz="914400">
              <a:buNone/>
            </a:pPr>
            <a:fld id="{EC87E0CF-87F6-4B58-B8B8-DCAB2DAAF3CA}" type="slidenum">
              <a:rPr lang="en-US" sz="1200" b="0" i="0">
                <a:latin typeface="Calibri"/>
                <a:ea typeface="+mn-ea"/>
                <a:cs typeface="+mn-cs"/>
              </a:rPr>
              <a:t>14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022474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30250" y="1905000"/>
            <a:ext cx="7681913" cy="1523495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30249" y="4344988"/>
            <a:ext cx="7681913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Заголовок и объект">
    <p:bg bwMode="black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1pPr>
            <a:lvl2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4pPr>
            <a:lvl5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Заголовок и объект">
    <p:bg bwMode="black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1pPr>
            <a:lvl2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4pPr>
            <a:lvl5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Текст 6"/>
          <p:cNvSpPr>
            <a:spLocks noGrp="1"/>
          </p:cNvSpPr>
          <p:nvPr>
            <p:ph type="body" sz="quarter" idx="11"/>
          </p:nvPr>
        </p:nvSpPr>
        <p:spPr>
          <a:xfrm>
            <a:off x="0" y="6238875"/>
            <a:ext cx="9144001" cy="619125"/>
          </a:xfrm>
          <a:solidFill>
            <a:srgbClr val="FFFF99"/>
          </a:solidFill>
        </p:spPr>
        <p:txBody>
          <a:bodyPr wrap="square" lIns="152394" tIns="76197" rIns="152394" bIns="76197" anchor="b" anchorCtr="0">
            <a:noAutofit/>
          </a:bodyPr>
          <a:lstStyle>
            <a:lvl1pPr algn="r">
              <a:buFont typeface="Arial" pitchFamily="34" charset="0"/>
              <a:buNone/>
              <a:defRPr>
                <a:solidFill>
                  <a:srgbClr val="000000"/>
                </a:solidFill>
                <a:effectLst/>
                <a:latin typeface="+mj-lt"/>
              </a:defRPr>
            </a:lvl1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ролик, видео и прочие особые слайд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white bar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2355850"/>
            <a:ext cx="7623810" cy="162306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vert="horz" lIns="0" tIns="0" rIns="0" bIns="0" rtlCol="0"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 typeface="Arial" pitchFamily="34" charset="0"/>
              <a:buNone/>
              <a:defRPr lang="en-US" sz="6500" b="0" i="1" kern="1200" baseline="0" dirty="0" smtClean="0">
                <a:ln>
                  <a:solidFill>
                    <a:schemeClr val="tx1">
                      <a:alpha val="21000"/>
                    </a:schemeClr>
                  </a:solidFill>
                </a:ln>
                <a:gradFill>
                  <a:gsLst>
                    <a:gs pos="6000">
                      <a:schemeClr val="accent4">
                        <a:lumMod val="75000"/>
                      </a:schemeClr>
                    </a:gs>
                    <a:gs pos="50000">
                      <a:schemeClr val="accent4">
                        <a:lumMod val="50000"/>
                      </a:schemeClr>
                    </a:gs>
                    <a:gs pos="100000">
                      <a:schemeClr val="bg2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139700" dir="16200000" rotWithShape="0">
                    <a:schemeClr val="tx1">
                      <a:alpha val="34000"/>
                    </a:schemeClr>
                  </a:outerShdw>
                </a:effectLst>
                <a:latin typeface="+mn-lt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ru-RU" noProof="0" smtClean="0"/>
              <a:t>щелкните, чтобы…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пользуется для слайдов с кодом программного обеспеч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>
          <a:xfrm>
            <a:off x="722313" y="1905000"/>
            <a:ext cx="8040688" cy="2117503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ролик, видео и прочие особые слайд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white bar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2355850"/>
            <a:ext cx="7623810" cy="162306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vert="horz" lIns="0" tIns="0" rIns="0" bIns="0" rtlCol="0"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 typeface="Arial" pitchFamily="34" charset="0"/>
              <a:buNone/>
              <a:defRPr lang="en-US" sz="6500" b="0" i="1" kern="1200" baseline="0" dirty="0" smtClean="0">
                <a:ln>
                  <a:solidFill>
                    <a:schemeClr val="tx1">
                      <a:alpha val="21000"/>
                    </a:schemeClr>
                  </a:solidFill>
                </a:ln>
                <a:gradFill>
                  <a:gsLst>
                    <a:gs pos="6000">
                      <a:schemeClr val="accent4">
                        <a:lumMod val="75000"/>
                      </a:schemeClr>
                    </a:gs>
                    <a:gs pos="50000">
                      <a:schemeClr val="accent4">
                        <a:lumMod val="50000"/>
                      </a:schemeClr>
                    </a:gs>
                    <a:gs pos="100000">
                      <a:schemeClr val="bg2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139700" dir="16200000" rotWithShape="0">
                    <a:schemeClr val="tx1">
                      <a:alpha val="34000"/>
                    </a:schemeClr>
                  </a:outerShdw>
                </a:effectLst>
                <a:latin typeface="+mn-lt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ru-RU" noProof="0" smtClean="0"/>
              <a:t>щелкните, чтобы…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81000" y="1411553"/>
            <a:ext cx="4114800" cy="1742015"/>
          </a:xfrm>
        </p:spPr>
        <p:txBody>
          <a:bodyPr/>
          <a:lstStyle>
            <a:lvl1pPr marL="339976" indent="-339976">
              <a:lnSpc>
                <a:spcPct val="90000"/>
              </a:lnSpc>
              <a:defRPr sz="2800"/>
            </a:lvl1pPr>
            <a:lvl2pPr marL="673338" indent="-325424">
              <a:lnSpc>
                <a:spcPct val="90000"/>
              </a:lnSpc>
              <a:defRPr sz="2400"/>
            </a:lvl2pPr>
            <a:lvl3pPr marL="953785" indent="-288384">
              <a:lnSpc>
                <a:spcPct val="90000"/>
              </a:lnSpc>
              <a:defRPr sz="2000"/>
            </a:lvl3pPr>
            <a:lvl4pPr marL="1227618" indent="-273833">
              <a:lnSpc>
                <a:spcPct val="90000"/>
              </a:lnSpc>
              <a:defRPr sz="1800"/>
            </a:lvl4pPr>
            <a:lvl5pPr marL="1516002" indent="-280447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11553"/>
            <a:ext cx="4114800" cy="1742015"/>
          </a:xfrm>
        </p:spPr>
        <p:txBody>
          <a:bodyPr/>
          <a:lstStyle>
            <a:lvl1pPr marL="347914" indent="-347914">
              <a:lnSpc>
                <a:spcPct val="90000"/>
              </a:lnSpc>
              <a:defRPr sz="2800"/>
            </a:lvl1pPr>
            <a:lvl2pPr marL="673338" indent="-339976">
              <a:lnSpc>
                <a:spcPct val="90000"/>
              </a:lnSpc>
              <a:defRPr sz="2400"/>
            </a:lvl2pPr>
            <a:lvl3pPr marL="961722" indent="-302936">
              <a:lnSpc>
                <a:spcPct val="90000"/>
              </a:lnSpc>
              <a:defRPr sz="2000"/>
            </a:lvl3pPr>
            <a:lvl4pPr marL="1227618" indent="-265896">
              <a:lnSpc>
                <a:spcPct val="90000"/>
              </a:lnSpc>
              <a:defRPr sz="1800"/>
            </a:lvl4pPr>
            <a:lvl5pPr marL="1516002" indent="-273833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757802"/>
            <a:ext cx="4114800" cy="346249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80999" y="2174875"/>
            <a:ext cx="4114800" cy="1537344"/>
          </a:xfrm>
        </p:spPr>
        <p:txBody>
          <a:bodyPr/>
          <a:lstStyle>
            <a:lvl1pPr marL="281770" indent="-281770">
              <a:defRPr sz="2300"/>
            </a:lvl1pPr>
            <a:lvl2pPr marL="562218" indent="-265896">
              <a:defRPr sz="2000"/>
            </a:lvl2pPr>
            <a:lvl3pPr marL="813562" indent="-243407">
              <a:defRPr sz="1800"/>
            </a:lvl3pPr>
            <a:lvl4pPr marL="1050354" indent="-228856">
              <a:defRPr sz="1700"/>
            </a:lvl4pPr>
            <a:lvl5pPr marL="1279210" indent="-206367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981" y="1757802"/>
            <a:ext cx="4117019" cy="346249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117974" cy="1537344"/>
          </a:xfrm>
        </p:spPr>
        <p:txBody>
          <a:bodyPr/>
          <a:lstStyle>
            <a:lvl1pPr marL="296321" indent="-296321">
              <a:defRPr sz="2300"/>
            </a:lvl1pPr>
            <a:lvl2pPr marL="570155" indent="-273833">
              <a:defRPr sz="2000"/>
            </a:lvl2pPr>
            <a:lvl3pPr marL="821499" indent="-244730">
              <a:defRPr sz="1800"/>
            </a:lvl3pPr>
            <a:lvl4pPr marL="1050354" indent="-236793">
              <a:defRPr sz="1700"/>
            </a:lvl4pPr>
            <a:lvl5pPr marL="1279210" indent="-220919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ALKIN: печать с использованием оттенков серог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412875"/>
            <a:ext cx="8382000" cy="2135969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pic>
        <p:nvPicPr>
          <p:cNvPr id="4" name="Рисунок 3" descr="bottombar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0" y="6299337"/>
            <a:ext cx="9144000" cy="55707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61" r:id="rId12"/>
  </p:sldLayoutIdLst>
  <p:transition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0" cap="none" spc="-150" dirty="0">
          <a:ln w="3175">
            <a:noFill/>
          </a:ln>
          <a:solidFill>
            <a:srgbClr val="005825"/>
          </a:solidFill>
          <a:effectLst/>
          <a:latin typeface="+mj-lt"/>
          <a:ea typeface="+mn-ea"/>
          <a:cs typeface="Arial" pitchFamily="34" charset="0"/>
        </a:defRPr>
      </a:lvl1pPr>
    </p:titleStyle>
    <p:bodyStyle>
      <a:lvl1pPr marL="396875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7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258888" indent="-344488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7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4963" indent="-3460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7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941513" indent="-336550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7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white rectangle.png"/>
          <p:cNvPicPr>
            <a:picLocks noChangeAspect="1"/>
          </p:cNvPicPr>
          <p:nvPr/>
        </p:nvPicPr>
        <p:blipFill>
          <a:blip r:embed="rId4"/>
          <a:srcRect b="10453"/>
          <a:stretch>
            <a:fillRect/>
          </a:stretch>
        </p:blipFill>
        <p:spPr>
          <a:xfrm>
            <a:off x="0" y="1299706"/>
            <a:ext cx="9144000" cy="55582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2" y="1905000"/>
            <a:ext cx="8040688" cy="21082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ransition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0" cap="none" spc="-150" dirty="0">
          <a:ln w="3175">
            <a:noFill/>
          </a:ln>
          <a:solidFill>
            <a:srgbClr val="005825"/>
          </a:solidFill>
          <a:effectLst/>
          <a:latin typeface="+mj-lt"/>
          <a:ea typeface="+mn-ea"/>
          <a:cs typeface="Arial" pitchFamily="34" charset="0"/>
        </a:defRPr>
      </a:lvl1pPr>
    </p:titleStyle>
    <p:bodyStyle>
      <a:lvl1pPr marL="0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30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1pPr>
      <a:lvl2pPr marL="384954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8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2pPr>
      <a:lvl3pPr marL="761970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3pPr>
      <a:lvl4pPr marL="1094009" indent="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4pPr>
      <a:lvl5pPr marL="1426047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crosoft.com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8.png"/><Relationship Id="rId7" Type="http://schemas.openxmlformats.org/officeDocument/2006/relationships/image" Target="../media/image21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microsoft.com/office/2007/relationships/hdphoto" Target="../media/hdphoto1.wdp"/><Relationship Id="rId4" Type="http://schemas.openxmlformats.org/officeDocument/2006/relationships/image" Target="../media/image19.png"/><Relationship Id="rId9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microsoft.com/office/2007/relationships/hdphoto" Target="../media/hdphoto2.wdp"/><Relationship Id="rId7" Type="http://schemas.microsoft.com/office/2007/relationships/hdphoto" Target="../media/hdphoto4.wdp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jpeg"/><Relationship Id="rId5" Type="http://schemas.microsoft.com/office/2007/relationships/hdphoto" Target="../media/hdphoto3.wdp"/><Relationship Id="rId4" Type="http://schemas.openxmlformats.org/officeDocument/2006/relationships/image" Target="../media/image32.jpeg"/><Relationship Id="rId9" Type="http://schemas.microsoft.com/office/2007/relationships/hdphoto" Target="../media/hdphoto5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30250" y="764704"/>
            <a:ext cx="7681913" cy="3096344"/>
          </a:xfrm>
        </p:spPr>
        <p:txBody>
          <a:bodyPr/>
          <a:lstStyle/>
          <a:p>
            <a:pPr lvl="0" algn="ctr" defTabSz="914400">
              <a:lnSpc>
                <a:spcPct val="100000"/>
              </a:lnSpc>
              <a:spcBef>
                <a:spcPts val="0"/>
              </a:spcBef>
            </a:pPr>
            <a:r>
              <a:rPr lang="ru-RU" sz="3600" b="1" i="0" spc="-15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Тема:</a:t>
            </a:r>
            <a:r>
              <a:rPr lang="ru-RU" sz="3600" b="1" i="0" spc="-150" dirty="0" smtClean="0">
                <a:solidFill>
                  <a:srgbClr val="00582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i="1" spc="-150" dirty="0" smtClean="0">
                <a:solidFill>
                  <a:srgbClr val="00582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Всестороннее развитие личности через театральную деятельность</a:t>
            </a:r>
            <a:endParaRPr lang="ru-RU" sz="3600" b="1" i="1" spc="-150" dirty="0">
              <a:solidFill>
                <a:srgbClr val="005825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30249" y="4344988"/>
            <a:ext cx="7681913" cy="1370012"/>
          </a:xfrm>
        </p:spPr>
        <p:txBody>
          <a:bodyPr>
            <a:normAutofit/>
          </a:bodyPr>
          <a:lstStyle/>
          <a:p>
            <a:pPr marL="0" indent="0" algn="l">
              <a:lnSpc>
                <a:spcPct val="90000"/>
              </a:lnSpc>
              <a:spcBef>
                <a:spcPts val="0"/>
              </a:spcBef>
              <a:buNone/>
            </a:pPr>
            <a:endParaRPr lang="ru-RU" b="0" i="0" dirty="0" smtClean="0">
              <a:solidFill>
                <a:srgbClr val="0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333455"/>
            <a:ext cx="5040560" cy="378042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69219" y="404665"/>
            <a:ext cx="7043208" cy="864096"/>
          </a:xfrm>
        </p:spPr>
        <p:txBody>
          <a:bodyPr/>
          <a:lstStyle/>
          <a:p>
            <a:pPr algn="ctr"/>
            <a:r>
              <a:rPr lang="ru-RU" sz="2400" dirty="0" smtClean="0"/>
              <a:t>Формы работы с родителями по </a:t>
            </a:r>
            <a:r>
              <a:rPr lang="ru-RU" sz="2400" dirty="0" err="1" smtClean="0"/>
              <a:t>тетатрализированной</a:t>
            </a:r>
            <a:r>
              <a:rPr lang="ru-RU" sz="2400" dirty="0" smtClean="0"/>
              <a:t> деятельности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0"/>
          </p:nvPr>
        </p:nvSpPr>
        <p:spPr>
          <a:xfrm>
            <a:off x="722049" y="1556792"/>
            <a:ext cx="7690114" cy="2184052"/>
          </a:xfrm>
        </p:spPr>
        <p:txBody>
          <a:bodyPr/>
          <a:lstStyle/>
          <a:p>
            <a:r>
              <a:rPr lang="ru-RU" sz="1800" i="0" dirty="0" smtClean="0">
                <a:solidFill>
                  <a:schemeClr val="tx1"/>
                </a:solidFill>
                <a:effectLst/>
              </a:rPr>
              <a:t>- Советы </a:t>
            </a:r>
            <a:r>
              <a:rPr lang="ru-RU" sz="1800" i="0" dirty="0">
                <a:solidFill>
                  <a:schemeClr val="tx1"/>
                </a:solidFill>
                <a:effectLst/>
              </a:rPr>
              <a:t>родителям по организации театрализованной деятельности </a:t>
            </a:r>
            <a:r>
              <a:rPr lang="ru-RU" sz="1800" i="0" dirty="0" smtClean="0">
                <a:solidFill>
                  <a:schemeClr val="tx1"/>
                </a:solidFill>
                <a:effectLst/>
              </a:rPr>
              <a:t>дома       </a:t>
            </a:r>
          </a:p>
          <a:p>
            <a:endParaRPr lang="ru-RU" sz="1800" i="0">
              <a:solidFill>
                <a:schemeClr val="tx1"/>
              </a:solidFill>
              <a:effectLst/>
            </a:endParaRPr>
          </a:p>
          <a:p>
            <a:r>
              <a:rPr lang="ru-RU" sz="1800" i="0" smtClean="0">
                <a:solidFill>
                  <a:schemeClr val="tx1"/>
                </a:solidFill>
                <a:effectLst/>
              </a:rPr>
              <a:t>-консультации </a:t>
            </a:r>
            <a:r>
              <a:rPr lang="ru-RU" sz="1800" i="0" dirty="0">
                <a:solidFill>
                  <a:schemeClr val="tx1"/>
                </a:solidFill>
                <a:effectLst/>
              </a:rPr>
              <a:t>для родителей «Поиграйте с ребятами в сказку!», «Чаепитие в сказочном лесу» с участием родителей в качестве театральных героев; консультации на темы «Театрально-игровая деятельность – один из самых эффективных способов коррекционного воздействия на ребёнка»; «Влияние пальчикового театра на развитие мелкой моторики»; информация о репертуарах детских театров города; мастерская по изготовлению театрального реквизита; организация семинаров-практикумов «Изготовление театральных кукол», участие в совместных выставках поделок по сказкам; изготовление атрибутов и декораций, изготовление различных видов театра совместно с родителями, проведение театрально-игровой деятельности согласно традициям ДОУ, участие родителей в постановке спектаклей и театрализованных представлениях, викторинах, развлечениях.</a:t>
            </a:r>
          </a:p>
        </p:txBody>
      </p:sp>
    </p:spTree>
    <p:extLst>
      <p:ext uri="{BB962C8B-B14F-4D97-AF65-F5344CB8AC3E}">
        <p14:creationId xmlns:p14="http://schemas.microsoft.com/office/powerpoint/2010/main" val="4172377152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1582855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defTabSz="914400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5400" b="0" i="0" spc="-150" smtClean="0">
                <a:solidFill>
                  <a:srgbClr val="005825"/>
                </a:solidFill>
                <a:effectLst/>
                <a:latin typeface="Calibri"/>
                <a:ea typeface="+mn-ea"/>
                <a:cs typeface="Arial"/>
              </a:rPr>
              <a:t>Заголовок: партнер</a:t>
            </a:r>
            <a:endParaRPr lang="ru-RU" sz="5400" b="0" i="0" spc="-150">
              <a:solidFill>
                <a:srgbClr val="005825"/>
              </a:solidFill>
              <a:effectLst/>
              <a:latin typeface="Calibri"/>
              <a:ea typeface="+mn-ea"/>
              <a:cs typeface="Arial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1293812"/>
          </a:xfrm>
        </p:spPr>
        <p:txBody>
          <a:bodyPr/>
          <a:lstStyle/>
          <a:p>
            <a:pPr marL="0" indent="0" algn="l">
              <a:lnSpc>
                <a:spcPct val="90000"/>
              </a:lnSpc>
              <a:spcBef>
                <a:spcPts val="0"/>
              </a:spcBef>
              <a:buNone/>
            </a:pPr>
            <a:r>
              <a:rPr lang="ru-RU" b="0" i="0" smtClean="0">
                <a:solidFill>
                  <a:srgbClr val="000000"/>
                </a:solidFill>
              </a:rPr>
              <a:t>Имя</a:t>
            </a:r>
          </a:p>
          <a:p>
            <a:pPr marL="0" indent="0" algn="l">
              <a:lnSpc>
                <a:spcPct val="90000"/>
              </a:lnSpc>
              <a:spcBef>
                <a:spcPts val="0"/>
              </a:spcBef>
              <a:buNone/>
            </a:pPr>
            <a:r>
              <a:rPr lang="ru-RU" b="0" i="0" smtClean="0">
                <a:solidFill>
                  <a:srgbClr val="000000"/>
                </a:solidFill>
              </a:rPr>
              <a:t>Должность</a:t>
            </a:r>
          </a:p>
          <a:p>
            <a:pPr marL="0" indent="0" algn="l">
              <a:lnSpc>
                <a:spcPct val="90000"/>
              </a:lnSpc>
              <a:spcBef>
                <a:spcPts val="0"/>
              </a:spcBef>
              <a:buNone/>
            </a:pPr>
            <a:r>
              <a:rPr lang="ru-RU" b="0" i="0" smtClean="0">
                <a:solidFill>
                  <a:srgbClr val="000000"/>
                </a:solidFill>
              </a:rPr>
              <a:t>Организация</a:t>
            </a:r>
            <a:endParaRPr lang="ru-RU" b="0" i="0">
              <a:solidFill>
                <a:srgbClr val="00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 algn="l" defTabSz="914400">
              <a:lnSpc>
                <a:spcPct val="90000"/>
              </a:lnSpc>
              <a:spcBef>
                <a:spcPts val="2400"/>
              </a:spcBef>
              <a:buNone/>
            </a:pPr>
            <a:r>
              <a:rPr lang="ru-RU" sz="9100" smtClean="0"/>
              <a:t>partner</a:t>
            </a:r>
            <a:r>
              <a:rPr lang="ru-RU" sz="10000" b="0" i="1" baseline="0" smtClean="0">
                <a:solidFill>
                  <a:srgbClr val="000000"/>
                </a:solidFill>
                <a:latin typeface="Calibri"/>
                <a:cs typeface="Arial"/>
              </a:rPr>
              <a:t> </a:t>
            </a:r>
            <a:endParaRPr lang="ru-RU" sz="10000" b="0" i="1" baseline="0">
              <a:solidFill>
                <a:srgbClr val="000000"/>
              </a:solidFill>
              <a:latin typeface="Calibri"/>
              <a:cs typeface="Arial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defTabSz="914400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5400" b="0" i="0" spc="-150" smtClean="0">
                <a:solidFill>
                  <a:srgbClr val="005825"/>
                </a:solidFill>
                <a:effectLst/>
                <a:latin typeface="Calibri"/>
                <a:ea typeface="+mn-ea"/>
                <a:cs typeface="Arial"/>
              </a:rPr>
              <a:t>Заголовок: клиент</a:t>
            </a:r>
            <a:endParaRPr lang="ru-RU" sz="5400" b="0" i="0" spc="-150">
              <a:solidFill>
                <a:srgbClr val="005825"/>
              </a:solidFill>
              <a:effectLst/>
              <a:latin typeface="Calibri"/>
              <a:ea typeface="+mn-ea"/>
              <a:cs typeface="Arial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1370012"/>
          </a:xfrm>
        </p:spPr>
        <p:txBody>
          <a:bodyPr/>
          <a:lstStyle/>
          <a:p>
            <a:pPr marL="0" indent="0" algn="l">
              <a:lnSpc>
                <a:spcPct val="90000"/>
              </a:lnSpc>
              <a:spcBef>
                <a:spcPts val="0"/>
              </a:spcBef>
              <a:buNone/>
            </a:pPr>
            <a:r>
              <a:rPr lang="ru-RU" b="0" i="0" smtClean="0">
                <a:solidFill>
                  <a:srgbClr val="000000"/>
                </a:solidFill>
              </a:rPr>
              <a:t>Имя</a:t>
            </a:r>
          </a:p>
          <a:p>
            <a:pPr marL="0" indent="0" algn="l">
              <a:lnSpc>
                <a:spcPct val="90000"/>
              </a:lnSpc>
              <a:spcBef>
                <a:spcPts val="0"/>
              </a:spcBef>
              <a:buNone/>
            </a:pPr>
            <a:r>
              <a:rPr lang="ru-RU" b="0" i="0" smtClean="0">
                <a:solidFill>
                  <a:srgbClr val="000000"/>
                </a:solidFill>
              </a:rPr>
              <a:t>Должность</a:t>
            </a:r>
          </a:p>
          <a:p>
            <a:pPr marL="0" indent="0" algn="l">
              <a:lnSpc>
                <a:spcPct val="90000"/>
              </a:lnSpc>
              <a:spcBef>
                <a:spcPts val="0"/>
              </a:spcBef>
              <a:buNone/>
            </a:pPr>
            <a:r>
              <a:rPr lang="ru-RU" b="0" i="0" smtClean="0">
                <a:solidFill>
                  <a:srgbClr val="000000"/>
                </a:solidFill>
              </a:rPr>
              <a:t>Организация</a:t>
            </a:r>
            <a:endParaRPr lang="ru-RU" b="0" i="0">
              <a:solidFill>
                <a:srgbClr val="00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 algn="l" defTabSz="914400">
              <a:lnSpc>
                <a:spcPct val="90000"/>
              </a:lnSpc>
              <a:spcBef>
                <a:spcPts val="2400"/>
              </a:spcBef>
              <a:buNone/>
            </a:pPr>
            <a:r>
              <a:rPr lang="ru-RU" sz="9100" smtClean="0"/>
              <a:t>Клиент</a:t>
            </a:r>
            <a:endParaRPr lang="ru-RU" sz="910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defTabSz="914400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5400" b="0" i="0" spc="-150" smtClean="0">
                <a:solidFill>
                  <a:srgbClr val="005825"/>
                </a:solidFill>
                <a:effectLst/>
                <a:latin typeface="Calibri"/>
                <a:ea typeface="+mn-ea"/>
                <a:cs typeface="Arial"/>
              </a:rPr>
              <a:t>Заголовок: объявление</a:t>
            </a:r>
            <a:endParaRPr lang="ru-RU" sz="5400" b="0" i="0" spc="-150">
              <a:solidFill>
                <a:srgbClr val="005825"/>
              </a:solidFill>
              <a:effectLst/>
              <a:latin typeface="Calibri"/>
              <a:ea typeface="+mn-ea"/>
              <a:cs typeface="Arial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 algn="l" defTabSz="914400">
              <a:lnSpc>
                <a:spcPct val="90000"/>
              </a:lnSpc>
              <a:spcBef>
                <a:spcPts val="2400"/>
              </a:spcBef>
              <a:buNone/>
            </a:pPr>
            <a:r>
              <a:rPr lang="ru-RU" sz="9100" smtClean="0"/>
              <a:t>Объявление</a:t>
            </a:r>
            <a:endParaRPr lang="ru-RU" sz="910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4800" b="0" i="0" spc="-150" dirty="0" smtClean="0">
                <a:solidFill>
                  <a:srgbClr val="005825"/>
                </a:solidFill>
                <a:effectLst/>
                <a:latin typeface="Calibri"/>
                <a:ea typeface="+mn-ea"/>
                <a:cs typeface="Arial"/>
              </a:rPr>
              <a:t>Советы по работе в </a:t>
            </a:r>
            <a:r>
              <a:rPr lang="ru-RU" sz="4800" b="0" i="0" spc="-150" dirty="0" err="1" smtClean="0">
                <a:solidFill>
                  <a:srgbClr val="005825"/>
                </a:solidFill>
                <a:effectLst/>
                <a:latin typeface="Calibri"/>
                <a:ea typeface="+mn-ea"/>
                <a:cs typeface="Arial"/>
              </a:rPr>
              <a:t>PowerPoint</a:t>
            </a:r>
            <a:endParaRPr lang="ru-RU" sz="4800" b="0" i="0" spc="-150" dirty="0">
              <a:solidFill>
                <a:srgbClr val="005825"/>
              </a:solidFill>
              <a:effectLst/>
              <a:latin typeface="Calibri"/>
              <a:ea typeface="+mn-ea"/>
              <a:cs typeface="Arial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326791"/>
          </a:xfrm>
        </p:spPr>
        <p:txBody>
          <a:bodyPr/>
          <a:lstStyle/>
          <a:p>
            <a:pPr marL="393192" indent="-393192" algn="l" defTabSz="914400"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FontTx/>
            </a:pPr>
            <a:r>
              <a:rPr lang="ru-RU" sz="2800" b="0" i="0" smtClean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Шрифт, размер и цвет текста настроены для вас в образце слайдов.</a:t>
            </a:r>
          </a:p>
          <a:p>
            <a:pPr marL="393192" indent="-393192" algn="l" defTabSz="914400"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FontTx/>
            </a:pPr>
            <a:r>
              <a:rPr lang="ru-RU" sz="2800" b="0" i="0" smtClean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Вы можете воспользоваться представленной ниже цветовой палитрой.</a:t>
            </a:r>
          </a:p>
          <a:p>
            <a:pPr marL="393192" indent="-393192" algn="l" defTabSz="914400"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FontTx/>
            </a:pPr>
            <a:r>
              <a:rPr lang="ru-RU" sz="2800" b="0" i="0" smtClean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Дополнительные советы см. на следующем слайде.</a:t>
            </a:r>
          </a:p>
          <a:p>
            <a:pPr marL="393192" indent="-393192" algn="l" defTabSz="914400"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FontTx/>
            </a:pPr>
            <a:r>
              <a:rPr lang="ru-RU" sz="2800" b="0" i="0" smtClean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Цвет гиперссылки: </a:t>
            </a:r>
            <a:r>
              <a:rPr lang="ru-RU" sz="2800" b="0" i="0" smtClean="0">
                <a:solidFill>
                  <a:srgbClr val="000000"/>
                </a:solidFill>
                <a:latin typeface="Calibri"/>
                <a:ea typeface="+mn-ea"/>
                <a:cs typeface="+mn-cs"/>
                <a:hlinkClick r:id="rId3"/>
              </a:rPr>
              <a:t>www.microsoft.com</a:t>
            </a:r>
            <a:r>
              <a:rPr lang="ru-RU" sz="2800" b="0" i="0" smtClean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 </a:t>
            </a:r>
            <a:endParaRPr lang="ru-RU" sz="2800" b="0" i="0">
              <a:solidFill>
                <a:srgbClr val="000000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 bwMode="auto">
          <a:xfrm>
            <a:off x="6216952" y="4381500"/>
            <a:ext cx="2201333" cy="882953"/>
          </a:xfrm>
          <a:prstGeom prst="roundRect">
            <a:avLst>
              <a:gd name="adj" fmla="val 9033"/>
            </a:avLst>
          </a:prstGeom>
          <a:ln>
            <a:headEnd type="none" w="med" len="med"/>
            <a:tailEnd type="none" w="med" len="med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40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300" b="0" i="0" smtClean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Образец заливки</a:t>
            </a:r>
            <a:endParaRPr lang="ru-RU" sz="2300" b="0" i="0">
              <a:solidFill>
                <a:srgbClr val="000000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 bwMode="auto">
          <a:xfrm>
            <a:off x="3556000" y="4381500"/>
            <a:ext cx="2201333" cy="882953"/>
          </a:xfrm>
          <a:prstGeom prst="roundRect">
            <a:avLst>
              <a:gd name="adj" fmla="val 9033"/>
            </a:avLst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40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300" b="0" i="0" smtClean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Образец заливки</a:t>
            </a:r>
            <a:endParaRPr lang="ru-RU" sz="2300" b="0" i="0">
              <a:solidFill>
                <a:srgbClr val="000000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 bwMode="auto">
          <a:xfrm>
            <a:off x="825500" y="4381500"/>
            <a:ext cx="2201333" cy="882953"/>
          </a:xfrm>
          <a:prstGeom prst="roundRect">
            <a:avLst>
              <a:gd name="adj" fmla="val 9033"/>
            </a:avLst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400">
              <a:buNone/>
            </a:pPr>
            <a:r>
              <a:rPr lang="ru-RU" sz="2300" b="0" i="0" smtClean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Образец заливки</a:t>
            </a:r>
            <a:endParaRPr lang="ru-RU" sz="2300" b="0" i="0">
              <a:solidFill>
                <a:srgbClr val="000000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 bwMode="auto">
          <a:xfrm>
            <a:off x="6216952" y="5539619"/>
            <a:ext cx="2201333" cy="882953"/>
          </a:xfrm>
          <a:prstGeom prst="roundRect">
            <a:avLst>
              <a:gd name="adj" fmla="val 9033"/>
            </a:avLst>
          </a:prstGeom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40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300" b="0" i="0" smtClean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Образец заливки</a:t>
            </a:r>
            <a:endParaRPr lang="ru-RU" sz="2300" b="0" i="0">
              <a:solidFill>
                <a:srgbClr val="000000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 bwMode="auto">
          <a:xfrm>
            <a:off x="3556000" y="5539619"/>
            <a:ext cx="2201333" cy="882953"/>
          </a:xfrm>
          <a:prstGeom prst="roundRect">
            <a:avLst>
              <a:gd name="adj" fmla="val 9033"/>
            </a:avLst>
          </a:prstGeom>
          <a:ln>
            <a:headEnd type="none" w="med" len="med"/>
            <a:tailEnd type="none" w="med" len="med"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40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300" b="0" i="0" smtClean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Образец заливки</a:t>
            </a:r>
            <a:endParaRPr lang="ru-RU" sz="2300" b="0" i="0">
              <a:solidFill>
                <a:srgbClr val="000000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 bwMode="auto">
          <a:xfrm>
            <a:off x="825500" y="5539619"/>
            <a:ext cx="2201333" cy="882953"/>
          </a:xfrm>
          <a:prstGeom prst="roundRect">
            <a:avLst>
              <a:gd name="adj" fmla="val 9033"/>
            </a:avLst>
          </a:prstGeom>
          <a:ln>
            <a:headEnd type="none" w="med" len="med"/>
            <a:tailEnd type="none" w="med" len="med"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400">
              <a:buNone/>
            </a:pPr>
            <a:r>
              <a:rPr lang="ru-RU" sz="2300" b="0" i="0" smtClean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Образец заливки</a:t>
            </a:r>
            <a:endParaRPr lang="ru-RU" sz="2300" b="0" i="0">
              <a:solidFill>
                <a:srgbClr val="000000"/>
              </a:solidFill>
              <a:latin typeface="Calibri"/>
              <a:ea typeface="+mn-ea"/>
              <a:cs typeface="+mn-cs"/>
            </a:endParaRPr>
          </a:p>
        </p:txBody>
      </p:sp>
      <p:pic>
        <p:nvPicPr>
          <p:cNvPr id="10" name="Рисунок 9" descr="http://www.artshtora.ru/datas/menu/salon1zanaves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2286000" y="2274838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Театр это мир идей,</a:t>
            </a:r>
          </a:p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Перенесенных на людей.</a:t>
            </a:r>
          </a:p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И это мир в котором люди</a:t>
            </a:r>
          </a:p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Живут с надеждами на чудо.</a:t>
            </a:r>
          </a:p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И тот, кто заглянул однажды,</a:t>
            </a:r>
          </a:p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Уже не сможет не вернуться</a:t>
            </a:r>
          </a:p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Туда, где может зритель каждый</a:t>
            </a:r>
          </a:p>
          <a:p>
            <a:pPr algn="ctr"/>
            <a:r>
              <a:rPr lang="ru-RU" b="1">
                <a:solidFill>
                  <a:schemeClr val="accent6">
                    <a:lumMod val="50000"/>
                  </a:schemeClr>
                </a:solidFill>
              </a:rPr>
              <a:t>В любую сказку окунуться.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http://www.proza.ru/pics/2011/01/31/1237.jpg"/>
          <p:cNvPicPr/>
          <p:nvPr/>
        </p:nvPicPr>
        <p:blipFill>
          <a:blip r:embed="rId2" cstate="email"/>
          <a:srcRect l="7861" r="63437" b="55324"/>
          <a:stretch>
            <a:fillRect/>
          </a:stretch>
        </p:blipFill>
        <p:spPr bwMode="auto">
          <a:xfrm>
            <a:off x="3923928" y="1301862"/>
            <a:ext cx="1495425" cy="19216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http://www.proza.ru/pics/2011/01/31/1237.jpg"/>
          <p:cNvPicPr/>
          <p:nvPr/>
        </p:nvPicPr>
        <p:blipFill>
          <a:blip r:embed="rId2" cstate="email"/>
          <a:srcRect l="36015" t="44444" r="35831" b="2547"/>
          <a:stretch>
            <a:fillRect/>
          </a:stretch>
        </p:blipFill>
        <p:spPr bwMode="auto">
          <a:xfrm>
            <a:off x="7020272" y="1974159"/>
            <a:ext cx="1466850" cy="21812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http://www.proza.ru/pics/2011/01/31/1237.jpg"/>
          <p:cNvPicPr/>
          <p:nvPr/>
        </p:nvPicPr>
        <p:blipFill>
          <a:blip r:embed="rId2" cstate="email"/>
          <a:srcRect l="7861" r="63437" b="55324"/>
          <a:stretch>
            <a:fillRect/>
          </a:stretch>
        </p:blipFill>
        <p:spPr bwMode="auto">
          <a:xfrm>
            <a:off x="856554" y="2304305"/>
            <a:ext cx="1495425" cy="18383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https://encrypted-tbn0.gstatic.com/images?q=tbn:ANd9GcT_-PsIwkKa_EHRFeJVkJ2lwLClpNsPazkZXZJOPGl8yKbocWU7YQ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www.proza.ru/pics/2011/01/31/1237.jpg"/>
          <p:cNvPicPr/>
          <p:nvPr/>
        </p:nvPicPr>
        <p:blipFill>
          <a:blip r:embed="rId2" cstate="email"/>
          <a:srcRect l="36015" t="44444" r="35831" b="2547"/>
          <a:stretch>
            <a:fillRect/>
          </a:stretch>
        </p:blipFill>
        <p:spPr bwMode="auto">
          <a:xfrm>
            <a:off x="4143003" y="1539360"/>
            <a:ext cx="1466850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http://www.proza.ru/pics/2011/01/31/1237.jpg"/>
          <p:cNvPicPr/>
          <p:nvPr/>
        </p:nvPicPr>
        <p:blipFill>
          <a:blip r:embed="rId2" cstate="email"/>
          <a:srcRect l="6947" t="44444" r="64899" b="1852"/>
          <a:stretch>
            <a:fillRect/>
          </a:stretch>
        </p:blipFill>
        <p:spPr bwMode="auto">
          <a:xfrm>
            <a:off x="1926545" y="1986879"/>
            <a:ext cx="1466850" cy="2209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http://www.proza.ru/pics/2011/01/31/1237.jpg"/>
          <p:cNvPicPr/>
          <p:nvPr/>
        </p:nvPicPr>
        <p:blipFill>
          <a:blip r:embed="rId2" cstate="email"/>
          <a:srcRect l="7861" r="63437" b="55324"/>
          <a:stretch>
            <a:fillRect/>
          </a:stretch>
        </p:blipFill>
        <p:spPr bwMode="auto">
          <a:xfrm>
            <a:off x="6082060" y="2358354"/>
            <a:ext cx="1495425" cy="18383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Прямоугольник 13"/>
          <p:cNvSpPr/>
          <p:nvPr/>
        </p:nvSpPr>
        <p:spPr>
          <a:xfrm>
            <a:off x="3393394" y="3105835"/>
            <a:ext cx="29700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/>
          </a:p>
        </p:txBody>
      </p:sp>
      <p:sp>
        <p:nvSpPr>
          <p:cNvPr id="15" name="Двойная волна 14"/>
          <p:cNvSpPr/>
          <p:nvPr/>
        </p:nvSpPr>
        <p:spPr>
          <a:xfrm>
            <a:off x="863588" y="4376329"/>
            <a:ext cx="7623534" cy="1860983"/>
          </a:xfrm>
          <a:prstGeom prst="doubleWav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000" b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Сейчас дети стали менее отзывчивыми к чувствам других. Они не всегда способны не только понять чужие эмоции, но и осознать свои. Отсюда возникают проблемы в общении со сверстниками и взрослыми. 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622645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5293757"/>
          </a:xfrm>
        </p:spPr>
        <p:txBody>
          <a:bodyPr/>
          <a:lstStyle/>
          <a:p>
            <a:pPr lvl="0"/>
            <a:r>
              <a:rPr lang="ru-RU" sz="2000" dirty="0"/>
              <a:t>Создать условия для развития творческой активности детей в театрализованной деятельности (поощрять исполнительское творчество, развивать способность, свободно и раскрепощено держаться при выступлении, побуждать к импровизации средствами мимики, выразительных движений, интонации и т.д.).</a:t>
            </a:r>
          </a:p>
          <a:p>
            <a:pPr lvl="0"/>
            <a:r>
              <a:rPr lang="ru-RU" sz="2000" dirty="0"/>
              <a:t>Приобщать детей к театральной культуре (знакомить с устройством театра, театральными жанрами, с разными видами кукольных театров).</a:t>
            </a:r>
          </a:p>
          <a:p>
            <a:pPr lvl="0"/>
            <a:r>
              <a:rPr lang="ru-RU" sz="2000" dirty="0"/>
              <a:t>Обеспечить условия для взаимосвязи театрализованной с другими видами деятельности в едином педагогическом процессе (музыкальные занятия, физкультурные досуги, экскурсии и т.д.).</a:t>
            </a:r>
          </a:p>
          <a:p>
            <a:pPr lvl="0"/>
            <a:r>
              <a:rPr lang="ru-RU" sz="2000" dirty="0"/>
              <a:t>Создать условия для совместной театрализованной деятельности детей и взрослых (постановка совместных спектаклей с участием детей, родителей, сотрудников, организация выступления детей старших групп перед младшими).</a:t>
            </a:r>
          </a:p>
          <a:p>
            <a:pPr lvl="0"/>
            <a:r>
              <a:rPr lang="ru-RU" sz="2000" dirty="0"/>
              <a:t>Способствовать самореализации каждого ребенка и созданию благоприятного микроклимата, уважения к личности маленького человека.</a:t>
            </a:r>
          </a:p>
          <a:p>
            <a:r>
              <a:rPr lang="ru-RU" sz="20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8325292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вал 2"/>
          <p:cNvSpPr/>
          <p:nvPr/>
        </p:nvSpPr>
        <p:spPr bwMode="auto">
          <a:xfrm>
            <a:off x="2843808" y="2636912"/>
            <a:ext cx="3024336" cy="1440160"/>
          </a:xfrm>
          <a:prstGeom prst="ellipse">
            <a:avLst/>
          </a:prstGeom>
          <a:solidFill>
            <a:srgbClr val="0070C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r>
              <a:rPr lang="ru-RU" b="1" dirty="0">
                <a:solidFill>
                  <a:schemeClr val="tx1"/>
                </a:solidFill>
              </a:rPr>
              <a:t>Театрализованная деятельность  включает себя:</a:t>
            </a:r>
          </a:p>
        </p:txBody>
      </p:sp>
      <p:sp>
        <p:nvSpPr>
          <p:cNvPr id="4" name="Стрелка вправо 3"/>
          <p:cNvSpPr/>
          <p:nvPr/>
        </p:nvSpPr>
        <p:spPr bwMode="auto">
          <a:xfrm>
            <a:off x="5940152" y="3140968"/>
            <a:ext cx="504056" cy="432048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 smtClean="0">
              <a:solidFill>
                <a:schemeClr val="tx1"/>
              </a:solidFill>
              <a:latin typeface="Trebuchet MS" pitchFamily="34" charset="0"/>
            </a:endParaRPr>
          </a:p>
        </p:txBody>
      </p:sp>
      <p:sp>
        <p:nvSpPr>
          <p:cNvPr id="6" name="Стрелка влево 5"/>
          <p:cNvSpPr/>
          <p:nvPr/>
        </p:nvSpPr>
        <p:spPr bwMode="auto">
          <a:xfrm>
            <a:off x="2231740" y="3176972"/>
            <a:ext cx="576064" cy="360040"/>
          </a:xfrm>
          <a:prstGeom prst="leftArrow">
            <a:avLst/>
          </a:prstGeom>
          <a:solidFill>
            <a:schemeClr val="accent2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 smtClean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8" name="Стрелка вверх 7"/>
          <p:cNvSpPr/>
          <p:nvPr/>
        </p:nvSpPr>
        <p:spPr bwMode="auto">
          <a:xfrm>
            <a:off x="4211960" y="2204864"/>
            <a:ext cx="288032" cy="432048"/>
          </a:xfrm>
          <a:prstGeom prst="up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 smtClean="0">
              <a:solidFill>
                <a:schemeClr val="tx1"/>
              </a:solidFill>
              <a:latin typeface="Trebuchet MS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 bwMode="auto">
          <a:xfrm>
            <a:off x="3779912" y="1556792"/>
            <a:ext cx="1296144" cy="648072"/>
          </a:xfrm>
          <a:prstGeom prst="roundRect">
            <a:avLst/>
          </a:prstGeom>
          <a:solidFill>
            <a:srgbClr val="0070C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Работа с семьей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 bwMode="auto">
          <a:xfrm>
            <a:off x="6444208" y="2636912"/>
            <a:ext cx="936104" cy="1224136"/>
          </a:xfrm>
          <a:prstGeom prst="roundRect">
            <a:avLst/>
          </a:prstGeom>
          <a:solidFill>
            <a:srgbClr val="0070C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Работа с коллегами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 bwMode="auto">
          <a:xfrm>
            <a:off x="1259632" y="2852936"/>
            <a:ext cx="972108" cy="1368152"/>
          </a:xfrm>
          <a:prstGeom prst="roundRect">
            <a:avLst/>
          </a:prstGeom>
          <a:solidFill>
            <a:srgbClr val="0070C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Работа с детьми </a:t>
            </a:r>
            <a:endParaRPr lang="ru-RU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Стрелка вниз 13"/>
          <p:cNvSpPr/>
          <p:nvPr/>
        </p:nvSpPr>
        <p:spPr bwMode="auto">
          <a:xfrm>
            <a:off x="1547664" y="4221088"/>
            <a:ext cx="288032" cy="504056"/>
          </a:xfrm>
          <a:prstGeom prst="downArrow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 smtClean="0">
              <a:solidFill>
                <a:schemeClr val="tx1"/>
              </a:solidFill>
              <a:latin typeface="Trebuchet MS" pitchFamily="34" charset="0"/>
            </a:endParaRPr>
          </a:p>
        </p:txBody>
      </p:sp>
      <p:sp>
        <p:nvSpPr>
          <p:cNvPr id="15" name="Стрелка влево 14"/>
          <p:cNvSpPr/>
          <p:nvPr/>
        </p:nvSpPr>
        <p:spPr bwMode="auto">
          <a:xfrm>
            <a:off x="971600" y="3356992"/>
            <a:ext cx="288032" cy="216024"/>
          </a:xfrm>
          <a:prstGeom prst="leftArrow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 smtClean="0">
              <a:solidFill>
                <a:schemeClr val="tx1"/>
              </a:solidFill>
              <a:latin typeface="Trebuchet MS" pitchFamily="34" charset="0"/>
            </a:endParaRPr>
          </a:p>
        </p:txBody>
      </p:sp>
      <p:sp>
        <p:nvSpPr>
          <p:cNvPr id="16" name="Стрелка вверх 15"/>
          <p:cNvSpPr/>
          <p:nvPr/>
        </p:nvSpPr>
        <p:spPr bwMode="auto">
          <a:xfrm>
            <a:off x="1619672" y="2492896"/>
            <a:ext cx="288032" cy="360040"/>
          </a:xfrm>
          <a:prstGeom prst="upArrow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 smtClean="0">
              <a:solidFill>
                <a:schemeClr val="tx1"/>
              </a:solidFill>
              <a:latin typeface="Trebuchet MS" pitchFamily="34" charset="0"/>
            </a:endParaRPr>
          </a:p>
        </p:txBody>
      </p:sp>
      <p:sp>
        <p:nvSpPr>
          <p:cNvPr id="17" name="Стрелка вверх 16"/>
          <p:cNvSpPr/>
          <p:nvPr/>
        </p:nvSpPr>
        <p:spPr bwMode="auto">
          <a:xfrm>
            <a:off x="4275876" y="1313298"/>
            <a:ext cx="189735" cy="229759"/>
          </a:xfrm>
          <a:prstGeom prst="upArrow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 smtClean="0">
              <a:solidFill>
                <a:schemeClr val="tx1"/>
              </a:solidFill>
              <a:latin typeface="Trebuchet MS" pitchFamily="34" charset="0"/>
            </a:endParaRPr>
          </a:p>
        </p:txBody>
      </p:sp>
      <p:sp>
        <p:nvSpPr>
          <p:cNvPr id="18" name="Стрелка влево 17"/>
          <p:cNvSpPr/>
          <p:nvPr/>
        </p:nvSpPr>
        <p:spPr bwMode="auto">
          <a:xfrm>
            <a:off x="3491880" y="1759081"/>
            <a:ext cx="288032" cy="258895"/>
          </a:xfrm>
          <a:prstGeom prst="leftArrow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 smtClean="0">
              <a:solidFill>
                <a:schemeClr val="tx1"/>
              </a:solidFill>
              <a:latin typeface="Trebuchet MS" pitchFamily="34" charset="0"/>
            </a:endParaRPr>
          </a:p>
        </p:txBody>
      </p:sp>
      <p:sp>
        <p:nvSpPr>
          <p:cNvPr id="19" name="Стрелка вправо 18"/>
          <p:cNvSpPr/>
          <p:nvPr/>
        </p:nvSpPr>
        <p:spPr bwMode="auto">
          <a:xfrm>
            <a:off x="5076056" y="1744513"/>
            <a:ext cx="360040" cy="252028"/>
          </a:xfrm>
          <a:prstGeom prst="rightArrow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 smtClean="0">
              <a:solidFill>
                <a:schemeClr val="tx1"/>
              </a:solidFill>
              <a:latin typeface="Trebuchet MS" pitchFamily="34" charset="0"/>
            </a:endParaRPr>
          </a:p>
        </p:txBody>
      </p:sp>
      <p:sp>
        <p:nvSpPr>
          <p:cNvPr id="20" name="Стрелка вверх 19"/>
          <p:cNvSpPr/>
          <p:nvPr/>
        </p:nvSpPr>
        <p:spPr bwMode="auto">
          <a:xfrm>
            <a:off x="6804248" y="2348880"/>
            <a:ext cx="180020" cy="288032"/>
          </a:xfrm>
          <a:prstGeom prst="upArrow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 smtClean="0">
              <a:solidFill>
                <a:schemeClr val="tx1"/>
              </a:solidFill>
              <a:latin typeface="Trebuchet MS" pitchFamily="34" charset="0"/>
            </a:endParaRPr>
          </a:p>
        </p:txBody>
      </p:sp>
      <p:sp>
        <p:nvSpPr>
          <p:cNvPr id="21" name="Стрелка вправо 20"/>
          <p:cNvSpPr/>
          <p:nvPr/>
        </p:nvSpPr>
        <p:spPr bwMode="auto">
          <a:xfrm>
            <a:off x="7380312" y="3140968"/>
            <a:ext cx="216024" cy="216024"/>
          </a:xfrm>
          <a:prstGeom prst="rightArrow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 smtClean="0">
              <a:solidFill>
                <a:schemeClr val="tx1"/>
              </a:solidFill>
              <a:latin typeface="Trebuchet MS" pitchFamily="34" charset="0"/>
            </a:endParaRPr>
          </a:p>
        </p:txBody>
      </p:sp>
      <p:sp>
        <p:nvSpPr>
          <p:cNvPr id="22" name="Стрелка вниз 21"/>
          <p:cNvSpPr/>
          <p:nvPr/>
        </p:nvSpPr>
        <p:spPr bwMode="auto">
          <a:xfrm>
            <a:off x="6804248" y="3861048"/>
            <a:ext cx="216024" cy="360040"/>
          </a:xfrm>
          <a:prstGeom prst="downArrow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ru-RU" sz="2300" dirty="0" smtClean="0">
              <a:solidFill>
                <a:schemeClr val="tx1"/>
              </a:solidFill>
              <a:latin typeface="Trebuchet MS" pitchFamily="34" charset="0"/>
            </a:endParaRPr>
          </a:p>
        </p:txBody>
      </p:sp>
      <p:sp>
        <p:nvSpPr>
          <p:cNvPr id="23" name="Овал 22"/>
          <p:cNvSpPr/>
          <p:nvPr/>
        </p:nvSpPr>
        <p:spPr bwMode="auto">
          <a:xfrm>
            <a:off x="611560" y="1543057"/>
            <a:ext cx="1908212" cy="949839"/>
          </a:xfrm>
          <a:prstGeom prst="ellipse">
            <a:avLst/>
          </a:prstGeom>
          <a:solidFill>
            <a:srgbClr val="00B0F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Игровая деятельность</a:t>
            </a:r>
          </a:p>
        </p:txBody>
      </p:sp>
      <p:sp>
        <p:nvSpPr>
          <p:cNvPr id="24" name="Овал 23"/>
          <p:cNvSpPr/>
          <p:nvPr/>
        </p:nvSpPr>
        <p:spPr bwMode="auto">
          <a:xfrm>
            <a:off x="755576" y="4725143"/>
            <a:ext cx="1800200" cy="1093855"/>
          </a:xfrm>
          <a:prstGeom prst="ellipse">
            <a:avLst/>
          </a:prstGeom>
          <a:solidFill>
            <a:srgbClr val="00B0F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Организация экскурсий </a:t>
            </a:r>
          </a:p>
        </p:txBody>
      </p:sp>
      <p:sp>
        <p:nvSpPr>
          <p:cNvPr id="25" name="Овал 24"/>
          <p:cNvSpPr/>
          <p:nvPr/>
        </p:nvSpPr>
        <p:spPr bwMode="auto">
          <a:xfrm>
            <a:off x="0" y="2636912"/>
            <a:ext cx="971600" cy="1728192"/>
          </a:xfrm>
          <a:prstGeom prst="ellipse">
            <a:avLst/>
          </a:prstGeom>
          <a:solidFill>
            <a:srgbClr val="00B0F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НОД</a:t>
            </a:r>
          </a:p>
        </p:txBody>
      </p:sp>
      <p:sp>
        <p:nvSpPr>
          <p:cNvPr id="27" name="Овал 26"/>
          <p:cNvSpPr/>
          <p:nvPr/>
        </p:nvSpPr>
        <p:spPr bwMode="auto">
          <a:xfrm>
            <a:off x="3491880" y="476673"/>
            <a:ext cx="1656184" cy="836626"/>
          </a:xfrm>
          <a:prstGeom prst="ellipse">
            <a:avLst/>
          </a:prstGeom>
          <a:solidFill>
            <a:srgbClr val="00B0F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Праздники, досуги,</a:t>
            </a:r>
          </a:p>
          <a:p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вечера развлечений</a:t>
            </a:r>
          </a:p>
        </p:txBody>
      </p:sp>
      <p:sp>
        <p:nvSpPr>
          <p:cNvPr id="28" name="Овал 27"/>
          <p:cNvSpPr/>
          <p:nvPr/>
        </p:nvSpPr>
        <p:spPr bwMode="auto">
          <a:xfrm>
            <a:off x="2555776" y="1219021"/>
            <a:ext cx="936104" cy="1273875"/>
          </a:xfrm>
          <a:prstGeom prst="ellipse">
            <a:avLst/>
          </a:prstGeom>
          <a:solidFill>
            <a:srgbClr val="00B0F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Выставки совместных работ</a:t>
            </a:r>
          </a:p>
        </p:txBody>
      </p:sp>
      <p:sp>
        <p:nvSpPr>
          <p:cNvPr id="29" name="Овал 28"/>
          <p:cNvSpPr/>
          <p:nvPr/>
        </p:nvSpPr>
        <p:spPr bwMode="auto">
          <a:xfrm>
            <a:off x="5449584" y="1219021"/>
            <a:ext cx="994624" cy="1345883"/>
          </a:xfrm>
          <a:prstGeom prst="ellipse">
            <a:avLst/>
          </a:prstGeom>
          <a:solidFill>
            <a:srgbClr val="00B0F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Групповые   собрания</a:t>
            </a:r>
          </a:p>
        </p:txBody>
      </p:sp>
      <p:sp>
        <p:nvSpPr>
          <p:cNvPr id="30" name="Овал 29"/>
          <p:cNvSpPr/>
          <p:nvPr/>
        </p:nvSpPr>
        <p:spPr bwMode="auto">
          <a:xfrm>
            <a:off x="7646082" y="2420888"/>
            <a:ext cx="1270046" cy="1728192"/>
          </a:xfrm>
          <a:prstGeom prst="ellipse">
            <a:avLst/>
          </a:prstGeom>
          <a:solidFill>
            <a:srgbClr val="00B0F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Мастер -</a:t>
            </a:r>
          </a:p>
          <a:p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класс</a:t>
            </a:r>
          </a:p>
        </p:txBody>
      </p:sp>
      <p:sp>
        <p:nvSpPr>
          <p:cNvPr id="31" name="Овал 30"/>
          <p:cNvSpPr/>
          <p:nvPr/>
        </p:nvSpPr>
        <p:spPr bwMode="auto">
          <a:xfrm>
            <a:off x="6156176" y="4407974"/>
            <a:ext cx="1584176" cy="1728192"/>
          </a:xfrm>
          <a:prstGeom prst="ellipse">
            <a:avLst/>
          </a:prstGeom>
          <a:solidFill>
            <a:srgbClr val="00B0F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Представление собственного опыта на семинарах</a:t>
            </a:r>
          </a:p>
        </p:txBody>
      </p:sp>
      <p:sp>
        <p:nvSpPr>
          <p:cNvPr id="32" name="Овал 31"/>
          <p:cNvSpPr/>
          <p:nvPr/>
        </p:nvSpPr>
        <p:spPr bwMode="auto">
          <a:xfrm>
            <a:off x="6459840" y="966993"/>
            <a:ext cx="1280512" cy="1357018"/>
          </a:xfrm>
          <a:prstGeom prst="ellipse">
            <a:avLst/>
          </a:prstGeom>
          <a:solidFill>
            <a:srgbClr val="00B0F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Участие в </a:t>
            </a:r>
            <a:r>
              <a:rPr lang="ru-RU" sz="1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пед</a:t>
            </a: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советах</a:t>
            </a:r>
          </a:p>
        </p:txBody>
      </p:sp>
    </p:spTree>
    <p:extLst>
      <p:ext uri="{BB962C8B-B14F-4D97-AF65-F5344CB8AC3E}">
        <p14:creationId xmlns:p14="http://schemas.microsoft.com/office/powerpoint/2010/main" val="146759571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443198"/>
          </a:xfrm>
        </p:spPr>
        <p:txBody>
          <a:bodyPr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Сюжетно – ролевая игра «Театр»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836712"/>
            <a:ext cx="2808312" cy="164875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9512" y="2485465"/>
            <a:ext cx="28083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Любой театр начинается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с вешалки.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705593"/>
            <a:ext cx="2906067" cy="217955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6012160" y="3105835"/>
            <a:ext cx="290606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Антракт. В буфете можно купить что –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нибудь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вкусное.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134218"/>
            <a:ext cx="2880320" cy="216024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381000" y="3382834"/>
            <a:ext cx="26788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Прозвенел последний звонок,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Начинается спектакль.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3702" y="3567500"/>
            <a:ext cx="2868458" cy="215134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7753" y="785500"/>
            <a:ext cx="2180351" cy="163526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8035" y="4134218"/>
            <a:ext cx="2866067" cy="2149550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3261320" y="2708921"/>
            <a:ext cx="22467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При входе в театр билетер проверяет билеты.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85149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332399"/>
          </a:xfrm>
        </p:spPr>
        <p:txBody>
          <a:bodyPr/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Интеграция театрализованной деятельности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948264" y="562587"/>
            <a:ext cx="20882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Чтение художественной литературы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:\DCIM\100CANON\IMG_639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588224" y="1485917"/>
            <a:ext cx="2186262" cy="2087099"/>
          </a:xfrm>
          <a:prstGeom prst="roundRect">
            <a:avLst/>
          </a:prstGeom>
          <a:noFill/>
          <a:ln>
            <a:solidFill>
              <a:srgbClr val="FFFF00"/>
            </a:solidFill>
          </a:ln>
          <a:effectLst>
            <a:reflection blurRad="6350" stA="52000" endA="300" endPos="35000" dir="5400000" sy="-100000" algn="bl" rotWithShape="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3491880" y="620688"/>
            <a:ext cx="20226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FFFF00"/>
                </a:solidFill>
              </a:rPr>
              <a:t>СОЦИАЛИЗАЦИЯ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600000">
            <a:off x="2591780" y="1017085"/>
            <a:ext cx="1800200" cy="16537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43585">
            <a:off x="4466182" y="1171285"/>
            <a:ext cx="1811429" cy="143724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221088"/>
            <a:ext cx="2586613" cy="193996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381000" y="3429000"/>
            <a:ext cx="20307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Коммуникация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3694" y="4221088"/>
            <a:ext cx="2987824" cy="224086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2814" y="4075330"/>
            <a:ext cx="2797338" cy="208571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2" name="Прямоугольник 11"/>
          <p:cNvSpPr/>
          <p:nvPr/>
        </p:nvSpPr>
        <p:spPr>
          <a:xfrm>
            <a:off x="3816408" y="3244334"/>
            <a:ext cx="15111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Безопасность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424" y="1485917"/>
            <a:ext cx="2206336" cy="41346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205424" y="476673"/>
            <a:ext cx="66525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Познание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(ФЭМП)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919049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7681913" cy="620688"/>
          </a:xfrm>
        </p:spPr>
        <p:txBody>
          <a:bodyPr/>
          <a:lstStyle/>
          <a:p>
            <a:pPr algn="ctr"/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Виды театра в групп</a:t>
            </a:r>
            <a:r>
              <a:rPr lang="ru-RU" sz="4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7181" y="1052736"/>
            <a:ext cx="2976332" cy="22322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6156176" y="620688"/>
            <a:ext cx="26642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Театр масок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631072"/>
            <a:ext cx="2442526" cy="168433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241930" y="620688"/>
            <a:ext cx="243525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Настольный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кукольный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театр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2663" y="4062438"/>
            <a:ext cx="2658550" cy="199391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1099" y="4077072"/>
            <a:ext cx="2965157" cy="22238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2663" y="1400053"/>
            <a:ext cx="2377908" cy="1783431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1" name="Прямоугольник 10"/>
          <p:cNvSpPr/>
          <p:nvPr/>
        </p:nvSpPr>
        <p:spPr>
          <a:xfrm>
            <a:off x="6012160" y="3244334"/>
            <a:ext cx="28083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Театр на руке (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пальчиковый)</a:t>
            </a:r>
            <a:endParaRPr lang="ru-RU" dirty="0"/>
          </a:p>
        </p:txBody>
      </p:sp>
      <p:pic>
        <p:nvPicPr>
          <p:cNvPr id="12" name="Picture 5" descr="C:\Users\User\Documents\старшая группа\IMG_6210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71664" y="3298157"/>
            <a:ext cx="1940978" cy="1901293"/>
          </a:xfrm>
          <a:prstGeom prst="round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Прямоугольник 12"/>
          <p:cNvSpPr/>
          <p:nvPr/>
        </p:nvSpPr>
        <p:spPr>
          <a:xfrm>
            <a:off x="486372" y="420751"/>
            <a:ext cx="276605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Стендовый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театр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фланелеграф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теневой)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Picture 6" descr="C:\Users\User\Documents\старшая группа\IMG_6201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59700" y="5467366"/>
            <a:ext cx="1512168" cy="129614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273249288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30250" y="188641"/>
            <a:ext cx="7681913" cy="864095"/>
          </a:xfrm>
        </p:spPr>
        <p:txBody>
          <a:bodyPr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Работа с родителями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30249" y="2564904"/>
            <a:ext cx="7681913" cy="2241750"/>
          </a:xfrm>
        </p:spPr>
        <p:txBody>
          <a:bodyPr/>
          <a:lstStyle/>
          <a:p>
            <a:r>
              <a:rPr lang="ru-RU" sz="1800" u="sng" dirty="0"/>
              <a:t>Задачи взаимодействия с родителями по театрализованной деятельности</a:t>
            </a:r>
            <a:r>
              <a:rPr lang="ru-RU" sz="1800" dirty="0"/>
              <a:t>:</a:t>
            </a:r>
          </a:p>
          <a:p>
            <a:r>
              <a:rPr lang="ru-RU" sz="1800" dirty="0"/>
              <a:t>-  вызвать интерес у детей и родителей к театрализованной деятельности;</a:t>
            </a:r>
          </a:p>
          <a:p>
            <a:r>
              <a:rPr lang="ru-RU" sz="1800" dirty="0"/>
              <a:t>- приобщать родителей к совместной театрализованной деятельности; </a:t>
            </a:r>
          </a:p>
          <a:p>
            <a:r>
              <a:rPr lang="ru-RU" sz="1800" dirty="0"/>
              <a:t>- педагогическое просвещение родителей по развитию речи через театрализованную деятельность; </a:t>
            </a:r>
          </a:p>
          <a:p>
            <a:r>
              <a:rPr lang="ru-RU" sz="1800" dirty="0"/>
              <a:t>- привлечь родителей к созданию условий для театрализованной деятельности;</a:t>
            </a:r>
          </a:p>
          <a:p>
            <a:r>
              <a:rPr lang="ru-RU" sz="1800" dirty="0"/>
              <a:t> - вызвать желание родителей участвовать в жизни МДОУ;</a:t>
            </a:r>
          </a:p>
          <a:p>
            <a:endParaRPr lang="ru-RU" sz="1800" dirty="0"/>
          </a:p>
        </p:txBody>
      </p:sp>
      <p:pic>
        <p:nvPicPr>
          <p:cNvPr id="4" name="Picture 2" descr="F:\2013-04-04\0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40000"/>
                    </a14:imgEffect>
                    <a14:imgEffect>
                      <a14:brightnessContrast bright="-40000"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251520" y="836712"/>
            <a:ext cx="2157167" cy="1633583"/>
          </a:xfrm>
          <a:prstGeom prst="flowChartAlternateProcess">
            <a:avLst/>
          </a:prstGeom>
          <a:noFill/>
          <a:ln>
            <a:solidFill>
              <a:srgbClr val="002060"/>
            </a:solidFill>
          </a:ln>
        </p:spPr>
      </p:pic>
      <p:pic>
        <p:nvPicPr>
          <p:cNvPr id="5" name="Picture 6" descr="F:\2013-04-04\00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5900"/>
                    </a14:imgEffect>
                    <a14:imgEffect>
                      <a14:brightnessContrast bright="-40000"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 rot="5400000">
            <a:off x="7140052" y="79228"/>
            <a:ext cx="1126516" cy="1514969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</p:pic>
      <p:pic>
        <p:nvPicPr>
          <p:cNvPr id="6" name="Picture 5" descr="F:\2013-04-04\007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40000"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7830979" y="1402908"/>
            <a:ext cx="1259632" cy="97971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</p:pic>
      <p:pic>
        <p:nvPicPr>
          <p:cNvPr id="7" name="Picture 7" descr="F:\2013-04-04\005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-40000"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5266300" y="700624"/>
            <a:ext cx="1440160" cy="1080120"/>
          </a:xfrm>
          <a:prstGeom prst="flowChartAlternateProcess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4036063718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1_Green with White Fence Segoe_TP10286746">
  <a:themeElements>
    <a:clrScheme name="White - blue accents template template">
      <a:dk1>
        <a:srgbClr val="000000"/>
      </a:dk1>
      <a:lt1>
        <a:srgbClr val="FFFFFF"/>
      </a:lt1>
      <a:dk2>
        <a:srgbClr val="1D4775"/>
      </a:dk2>
      <a:lt2>
        <a:srgbClr val="FEF194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A061C3"/>
      </a:accent6>
      <a:hlink>
        <a:srgbClr val="1D4775"/>
      </a:hlink>
      <a:folHlink>
        <a:srgbClr val="1D477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36" tIns="45718" rIns="91436" bIns="45718" numCol="1" rtlCol="0" anchor="ctr" anchorCtr="0" compatLnSpc="1">
        <a:prstTxWarp prst="textNoShape">
          <a:avLst/>
        </a:prstTxWarp>
      </a:bodyPr>
      <a:lstStyle>
        <a:defPPr algn="ctr" defTabSz="914099" fontAlgn="base">
          <a:spcBef>
            <a:spcPct val="0"/>
          </a:spcBef>
          <a:spcAft>
            <a:spcPct val="0"/>
          </a:spcAft>
          <a:defRPr sz="2300" dirty="0" smtClean="0">
            <a:solidFill>
              <a:schemeClr val="tx1"/>
            </a:solidFill>
            <a:latin typeface="Trebuchet MS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Белый текст и шрифт Courier для слайдов с кодом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FF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109728" tIns="54864" rIns="109728" bIns="54864" numCol="1" rtlCol="0" anchor="ctr" anchorCtr="0" compatLnSpc="1">
        <a:prstTxWarp prst="textNoShape">
          <a:avLst/>
        </a:prstTxWarp>
      </a:bodyPr>
      <a:lstStyle>
        <a:defPPr marL="0" marR="0" indent="0" algn="ctr" defTabSz="10969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80550262-B63B-494B-9216-80B9C429110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Образцы слайдов презентации (зеленое оформление с белым контуром)</Template>
  <TotalTime>234</TotalTime>
  <Words>1059</Words>
  <Application>Microsoft Office PowerPoint</Application>
  <PresentationFormat>Экран (4:3)</PresentationFormat>
  <Paragraphs>121</Paragraphs>
  <Slides>14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22" baseType="lpstr">
      <vt:lpstr>Arial</vt:lpstr>
      <vt:lpstr>Calibri</vt:lpstr>
      <vt:lpstr>Courier New</vt:lpstr>
      <vt:lpstr>Times New Roman</vt:lpstr>
      <vt:lpstr>Trebuchet MS</vt:lpstr>
      <vt:lpstr>Wingdings</vt:lpstr>
      <vt:lpstr>1_Green with White Fence Segoe_TP10286746</vt:lpstr>
      <vt:lpstr>Белый текст и шрифт Courier для слайдов с кодом</vt:lpstr>
      <vt:lpstr>Тема: Всестороннее развитие личности через театральную деятельность</vt:lpstr>
      <vt:lpstr>Советы по работе в PowerPoint</vt:lpstr>
      <vt:lpstr>Презентация PowerPoint</vt:lpstr>
      <vt:lpstr>Задачи:</vt:lpstr>
      <vt:lpstr>Презентация PowerPoint</vt:lpstr>
      <vt:lpstr>Сюжетно – ролевая игра «Театр»</vt:lpstr>
      <vt:lpstr>Интеграция театрализованной деятельности</vt:lpstr>
      <vt:lpstr>Виды театра в группе</vt:lpstr>
      <vt:lpstr>Работа с родителями</vt:lpstr>
      <vt:lpstr>Формы работы с родителями по тетатрализированной деятельности</vt:lpstr>
      <vt:lpstr>Презентация PowerPoint</vt:lpstr>
      <vt:lpstr>Заголовок: партнер</vt:lpstr>
      <vt:lpstr>Заголовок: клиент</vt:lpstr>
      <vt:lpstr>Заголовок: объявление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Всестороннее развитие личности ребенка              через театрализованную деятельность. </dc:title>
  <dc:creator>Любовь</dc:creator>
  <cp:keywords/>
  <cp:lastModifiedBy>Любовь</cp:lastModifiedBy>
  <cp:revision>16</cp:revision>
  <dcterms:created xsi:type="dcterms:W3CDTF">2015-03-23T18:05:35Z</dcterms:created>
  <dcterms:modified xsi:type="dcterms:W3CDTF">2015-03-26T06:20:07Z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TC102867469990</vt:lpwstr>
  </property>
</Properties>
</file>