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58" r:id="rId3"/>
    <p:sldId id="259" r:id="rId4"/>
    <p:sldId id="276" r:id="rId5"/>
    <p:sldId id="260" r:id="rId6"/>
    <p:sldId id="261" r:id="rId7"/>
    <p:sldId id="266" r:id="rId8"/>
    <p:sldId id="262" r:id="rId9"/>
    <p:sldId id="263" r:id="rId10"/>
    <p:sldId id="278" r:id="rId11"/>
    <p:sldId id="268" r:id="rId12"/>
    <p:sldId id="280" r:id="rId13"/>
    <p:sldId id="275" r:id="rId14"/>
    <p:sldId id="282" r:id="rId15"/>
    <p:sldId id="269" r:id="rId16"/>
    <p:sldId id="270" r:id="rId17"/>
    <p:sldId id="277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3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6675E45-0ADB-4BC5-A66B-2E60255D7308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D16FAF1-288A-449D-9798-69E4DC32CF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4680520"/>
          </a:xfrm>
        </p:spPr>
        <p:txBody>
          <a:bodyPr>
            <a:normAutofit/>
          </a:bodyPr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Wie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funktioniert</a:t>
            </a:r>
            <a:r>
              <a:rPr lang="en-US" dirty="0">
                <a:solidFill>
                  <a:srgbClr val="C00000"/>
                </a:solidFill>
              </a:rPr>
              <a:t> der </a:t>
            </a:r>
            <a:r>
              <a:rPr lang="en-US" dirty="0" err="1">
                <a:solidFill>
                  <a:srgbClr val="C00000"/>
                </a:solidFill>
              </a:rPr>
              <a:t>Kreislauf</a:t>
            </a:r>
            <a:r>
              <a:rPr lang="en-US" dirty="0">
                <a:solidFill>
                  <a:srgbClr val="C00000"/>
                </a:solidFill>
              </a:rPr>
              <a:t>?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2544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</a:t>
            </a:r>
            <a:r>
              <a:rPr lang="en-US" dirty="0" smtClean="0">
                <a:solidFill>
                  <a:srgbClr val="C00000"/>
                </a:solidFill>
              </a:rPr>
              <a:t> 1 -  </a:t>
            </a:r>
            <a:r>
              <a:rPr lang="en-US" dirty="0" err="1" smtClean="0">
                <a:solidFill>
                  <a:srgbClr val="C00000"/>
                </a:solidFill>
              </a:rPr>
              <a:t>Aufgabenstellung</a:t>
            </a:r>
            <a:r>
              <a:rPr lang="en-US" dirty="0" smtClean="0">
                <a:solidFill>
                  <a:srgbClr val="C00000"/>
                </a:solidFill>
              </a:rPr>
              <a:t> 1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Прочтите текст. Составьте схему большого круга кровообращения</a:t>
            </a:r>
            <a:r>
              <a:rPr lang="ru-RU" dirty="0" smtClean="0"/>
              <a:t>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Lesen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Sie</a:t>
            </a:r>
            <a:r>
              <a:rPr lang="en-US" dirty="0">
                <a:solidFill>
                  <a:srgbClr val="FF0000"/>
                </a:solidFill>
              </a:rPr>
              <a:t> den Text </a:t>
            </a:r>
            <a:r>
              <a:rPr lang="en-US" dirty="0" err="1">
                <a:solidFill>
                  <a:srgbClr val="FF0000"/>
                </a:solidFill>
              </a:rPr>
              <a:t>durch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 err="1">
                <a:solidFill>
                  <a:srgbClr val="FF0000"/>
                </a:solidFill>
              </a:rPr>
              <a:t>Stellen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Sie</a:t>
            </a:r>
            <a:r>
              <a:rPr lang="en-US" dirty="0">
                <a:solidFill>
                  <a:srgbClr val="FF0000"/>
                </a:solidFill>
              </a:rPr>
              <a:t> das Schema des </a:t>
            </a:r>
            <a:r>
              <a:rPr lang="en-US" dirty="0" err="1">
                <a:solidFill>
                  <a:srgbClr val="FF0000"/>
                </a:solidFill>
              </a:rPr>
              <a:t>großen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Kreislaufs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dar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Прочтите </a:t>
            </a:r>
            <a:r>
              <a:rPr lang="ru-RU" dirty="0"/>
              <a:t>текст. Составьте схему малого круга </a:t>
            </a:r>
            <a:r>
              <a:rPr lang="ru-RU" dirty="0" smtClean="0"/>
              <a:t>кровообращения.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Lesen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Sie</a:t>
            </a:r>
            <a:r>
              <a:rPr lang="en-US" dirty="0">
                <a:solidFill>
                  <a:srgbClr val="FF0000"/>
                </a:solidFill>
              </a:rPr>
              <a:t> den Text </a:t>
            </a:r>
            <a:r>
              <a:rPr lang="en-US" dirty="0" err="1">
                <a:solidFill>
                  <a:srgbClr val="FF0000"/>
                </a:solidFill>
              </a:rPr>
              <a:t>durch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 err="1">
                <a:solidFill>
                  <a:srgbClr val="FF0000"/>
                </a:solidFill>
              </a:rPr>
              <a:t>Stellen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Sie</a:t>
            </a:r>
            <a:r>
              <a:rPr lang="en-US" dirty="0">
                <a:solidFill>
                  <a:srgbClr val="FF0000"/>
                </a:solidFill>
              </a:rPr>
              <a:t> das Schema des </a:t>
            </a:r>
            <a:r>
              <a:rPr lang="en-US" dirty="0" err="1">
                <a:solidFill>
                  <a:srgbClr val="FF0000"/>
                </a:solidFill>
              </a:rPr>
              <a:t>kleinen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Kreislaufs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dar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03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mara\Desktop\СЕРДЦЕ КРОВООБРАЩЕНИЕ\blood-circul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2" y="404664"/>
            <a:ext cx="874461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3100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</a:t>
            </a:r>
            <a:r>
              <a:rPr lang="en-US" dirty="0" smtClean="0">
                <a:solidFill>
                  <a:srgbClr val="C00000"/>
                </a:solidFill>
              </a:rPr>
              <a:t> 2 - </a:t>
            </a:r>
            <a:r>
              <a:rPr lang="en-US" dirty="0" err="1" smtClean="0">
                <a:solidFill>
                  <a:srgbClr val="C00000"/>
                </a:solidFill>
              </a:rPr>
              <a:t>Aufgabenstellung</a:t>
            </a:r>
            <a:r>
              <a:rPr lang="en-US" dirty="0" smtClean="0">
                <a:solidFill>
                  <a:srgbClr val="C00000"/>
                </a:solidFill>
              </a:rPr>
              <a:t> 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7992888" cy="513623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/>
              <a:t>Артерии</a:t>
            </a:r>
            <a:r>
              <a:rPr lang="ru-RU" dirty="0"/>
              <a:t>- 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 smtClean="0">
                <a:solidFill>
                  <a:srgbClr val="FF0000"/>
                </a:solidFill>
              </a:rPr>
              <a:t>Adern</a:t>
            </a:r>
            <a:endParaRPr lang="ru-RU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Легочные </a:t>
            </a:r>
            <a:r>
              <a:rPr lang="ru-RU" sz="2000" dirty="0"/>
              <a:t>артерии-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 smtClean="0">
                <a:solidFill>
                  <a:srgbClr val="FF0000"/>
                </a:solidFill>
              </a:rPr>
              <a:t>Lungenadern</a:t>
            </a:r>
            <a:endParaRPr lang="ru-RU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Большой </a:t>
            </a:r>
            <a:r>
              <a:rPr lang="ru-RU" sz="2000" dirty="0"/>
              <a:t>круг кровообращения-</a:t>
            </a:r>
            <a:r>
              <a:rPr lang="en-US" dirty="0">
                <a:solidFill>
                  <a:srgbClr val="FF0000"/>
                </a:solidFill>
              </a:rPr>
              <a:t>der </a:t>
            </a:r>
            <a:r>
              <a:rPr lang="en-US" dirty="0" err="1">
                <a:solidFill>
                  <a:srgbClr val="FF0000"/>
                </a:solidFill>
              </a:rPr>
              <a:t>große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Kreislauf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Малый </a:t>
            </a:r>
            <a:r>
              <a:rPr lang="ru-RU" sz="2000" dirty="0"/>
              <a:t>круг кровообращения-</a:t>
            </a:r>
            <a:r>
              <a:rPr lang="en-US" dirty="0">
                <a:solidFill>
                  <a:srgbClr val="FF0000"/>
                </a:solidFill>
              </a:rPr>
              <a:t>der </a:t>
            </a:r>
            <a:r>
              <a:rPr lang="en-US" dirty="0" err="1">
                <a:solidFill>
                  <a:srgbClr val="FF0000"/>
                </a:solidFill>
              </a:rPr>
              <a:t>kleine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Kreislauf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Капилляры </a:t>
            </a:r>
            <a:r>
              <a:rPr lang="ru-RU" sz="2000" dirty="0"/>
              <a:t>органов и тканей-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Kapillaren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Organe</a:t>
            </a:r>
            <a:r>
              <a:rPr lang="en-US" dirty="0">
                <a:solidFill>
                  <a:srgbClr val="FF0000"/>
                </a:solidFill>
              </a:rPr>
              <a:t> und der </a:t>
            </a:r>
            <a:r>
              <a:rPr lang="en-US" dirty="0" err="1">
                <a:solidFill>
                  <a:srgbClr val="FF0000"/>
                </a:solidFill>
              </a:rPr>
              <a:t>Stoffe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Капилляры </a:t>
            </a:r>
            <a:r>
              <a:rPr lang="ru-RU" sz="2000" dirty="0"/>
              <a:t>лёгких-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Kapillaren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Lungen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Вены</a:t>
            </a:r>
            <a:r>
              <a:rPr lang="ru-RU" dirty="0" smtClean="0"/>
              <a:t>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Venen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Лёгочные </a:t>
            </a:r>
            <a:r>
              <a:rPr lang="ru-RU" sz="2200" dirty="0"/>
              <a:t>вены-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Lungenvenen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Полые </a:t>
            </a:r>
            <a:r>
              <a:rPr lang="ru-RU" sz="2200" dirty="0"/>
              <a:t>вены-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hohlen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Adern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Правое </a:t>
            </a:r>
            <a:r>
              <a:rPr lang="ru-RU" sz="2200" dirty="0"/>
              <a:t>предсердие-</a:t>
            </a:r>
            <a:r>
              <a:rPr lang="en-US" dirty="0">
                <a:solidFill>
                  <a:srgbClr val="FF0000"/>
                </a:solidFill>
              </a:rPr>
              <a:t>der </a:t>
            </a:r>
            <a:r>
              <a:rPr lang="en-US" dirty="0" err="1">
                <a:solidFill>
                  <a:srgbClr val="FF0000"/>
                </a:solidFill>
              </a:rPr>
              <a:t>rechte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Herzvorhof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Левое </a:t>
            </a:r>
            <a:r>
              <a:rPr lang="ru-RU" sz="2200" dirty="0"/>
              <a:t>предсердие-</a:t>
            </a:r>
            <a:r>
              <a:rPr lang="en-US" dirty="0">
                <a:solidFill>
                  <a:srgbClr val="FF0000"/>
                </a:solidFill>
              </a:rPr>
              <a:t>der </a:t>
            </a:r>
            <a:r>
              <a:rPr lang="en-US" dirty="0" err="1">
                <a:solidFill>
                  <a:srgbClr val="FF0000"/>
                </a:solidFill>
              </a:rPr>
              <a:t>linke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Herzvorhof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Правый </a:t>
            </a:r>
            <a:r>
              <a:rPr lang="ru-RU" sz="2200" dirty="0"/>
              <a:t>желудочек-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rechte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Herzkammer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Левый </a:t>
            </a:r>
            <a:r>
              <a:rPr lang="ru-RU" sz="2200" dirty="0"/>
              <a:t>желудочек-</a:t>
            </a: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linke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Herzkammer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/>
              <a:t>Аорта</a:t>
            </a:r>
            <a:r>
              <a:rPr lang="ru-RU" dirty="0"/>
              <a:t> </a:t>
            </a:r>
            <a:r>
              <a:rPr lang="ru-RU" dirty="0" smtClean="0"/>
              <a:t> - </a:t>
            </a:r>
            <a:r>
              <a:rPr lang="en-US" dirty="0" smtClean="0">
                <a:solidFill>
                  <a:srgbClr val="FF0000"/>
                </a:solidFill>
              </a:rPr>
              <a:t>die Aorta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0486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amara\Downloads\a1db4d51fb8cbeaa20de0d54a6ce83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6" y="548680"/>
            <a:ext cx="8938964" cy="509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4239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548680"/>
            <a:ext cx="2139696" cy="1584176"/>
          </a:xfrm>
        </p:spPr>
        <p:txBody>
          <a:bodyPr>
            <a:normAutofit fontScale="90000"/>
          </a:bodyPr>
          <a:lstStyle/>
          <a:p>
            <a:r>
              <a:rPr lang="de-DE" sz="3600" dirty="0" smtClean="0">
                <a:solidFill>
                  <a:srgbClr val="C00000"/>
                </a:solidFill>
              </a:rPr>
              <a:t>Methode</a:t>
            </a:r>
            <a:r>
              <a:rPr lang="ru-RU" sz="3600" dirty="0" smtClean="0">
                <a:solidFill>
                  <a:srgbClr val="C00000"/>
                </a:solidFill>
              </a:rPr>
              <a:t>:</a:t>
            </a:r>
            <a:r>
              <a:rPr lang="en-US" sz="3600" dirty="0" smtClean="0">
                <a:solidFill>
                  <a:srgbClr val="C00000"/>
                </a:solidFill>
              </a:rPr>
              <a:t/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de-DE" sz="3600" dirty="0" err="1">
                <a:solidFill>
                  <a:srgbClr val="C00000"/>
                </a:solidFill>
              </a:rPr>
              <a:t>Fishbone</a:t>
            </a:r>
            <a:r>
              <a:rPr lang="en-US" sz="3600" dirty="0" smtClean="0">
                <a:solidFill>
                  <a:srgbClr val="C00000"/>
                </a:solidFill>
              </a:rPr>
              <a:t/>
            </a:r>
            <a:br>
              <a:rPr lang="en-US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1" y="2060848"/>
            <a:ext cx="2139696" cy="4313319"/>
          </a:xfrm>
        </p:spPr>
        <p:txBody>
          <a:bodyPr/>
          <a:lstStyle/>
          <a:p>
            <a:r>
              <a:rPr lang="de-DE" dirty="0" err="1"/>
              <a:t>Fishbone</a:t>
            </a:r>
            <a:r>
              <a:rPr lang="de-DE" dirty="0"/>
              <a:t> (das Fischskelett) der Kopf- die Frage des Themas, die oberen Knochen- die Hauptbegriffe des Themas, die unteren Knochen- der Kern der Begriffe, der Schwanz- die Antwort auf die Frage. Die Aufzeichnungen sollen kurz sein, sie sollen die Stichwörter oder die Phrasen enthalten, die nur das Hauptwesen der Begriffe widerspiegeln.</a:t>
            </a:r>
            <a:endParaRPr lang="ru-RU" dirty="0"/>
          </a:p>
        </p:txBody>
      </p:sp>
      <p:pic>
        <p:nvPicPr>
          <p:cNvPr id="1026" name="Picture 2" descr="F:\НЕМЦЫ ГЛАВНОЕ\рыб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5925054" cy="418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559129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</a:t>
            </a:r>
            <a:r>
              <a:rPr lang="en-US" dirty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 – </a:t>
            </a:r>
            <a:r>
              <a:rPr lang="en-US" dirty="0" err="1" smtClean="0">
                <a:solidFill>
                  <a:srgbClr val="C00000"/>
                </a:solidFill>
              </a:rPr>
              <a:t>Aufgabenstellung</a:t>
            </a:r>
            <a:r>
              <a:rPr lang="en-US" dirty="0" smtClean="0">
                <a:solidFill>
                  <a:srgbClr val="C00000"/>
                </a:solidFill>
              </a:rPr>
              <a:t>  3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900" dirty="0"/>
              <a:t>Почему увеличивается левый желудочек сердца</a:t>
            </a:r>
            <a:r>
              <a:rPr lang="ru-RU" sz="1900" dirty="0" smtClean="0"/>
              <a:t>? </a:t>
            </a:r>
            <a:r>
              <a:rPr lang="en-US" dirty="0" err="1" smtClean="0">
                <a:solidFill>
                  <a:srgbClr val="FF0000"/>
                </a:solidFill>
              </a:rPr>
              <a:t>Warum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vergrößert</a:t>
            </a:r>
            <a:r>
              <a:rPr lang="en-US" dirty="0">
                <a:solidFill>
                  <a:srgbClr val="FF0000"/>
                </a:solidFill>
              </a:rPr>
              <a:t> die </a:t>
            </a:r>
            <a:r>
              <a:rPr lang="en-US" dirty="0" err="1">
                <a:solidFill>
                  <a:srgbClr val="FF0000"/>
                </a:solidFill>
              </a:rPr>
              <a:t>linke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Herzkammer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1900" dirty="0"/>
              <a:t>У </a:t>
            </a:r>
            <a:r>
              <a:rPr lang="ru-RU" sz="1900" dirty="0" smtClean="0"/>
              <a:t>ребенка </a:t>
            </a:r>
            <a:r>
              <a:rPr lang="en-US" dirty="0" err="1" smtClean="0">
                <a:solidFill>
                  <a:srgbClr val="FF0000"/>
                </a:solidFill>
              </a:rPr>
              <a:t>Bei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einem</a:t>
            </a:r>
            <a:r>
              <a:rPr lang="en-US" dirty="0">
                <a:solidFill>
                  <a:srgbClr val="FF0000"/>
                </a:solidFill>
              </a:rPr>
              <a:t> Kind 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/>
              <a:t>У </a:t>
            </a:r>
            <a:r>
              <a:rPr lang="ru-RU" sz="1900" dirty="0"/>
              <a:t>взрослого </a:t>
            </a:r>
            <a:r>
              <a:rPr lang="ru-RU" sz="1900" dirty="0" smtClean="0"/>
              <a:t>человека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einem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erwachsenen</a:t>
            </a:r>
            <a:r>
              <a:rPr lang="en-US" dirty="0">
                <a:solidFill>
                  <a:srgbClr val="FF0000"/>
                </a:solidFill>
              </a:rPr>
              <a:t> Menschen 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/>
              <a:t>Из-за </a:t>
            </a:r>
            <a:r>
              <a:rPr lang="ru-RU" sz="1900" dirty="0"/>
              <a:t>врождённых пороков</a:t>
            </a:r>
            <a:r>
              <a:rPr lang="ru-RU" dirty="0"/>
              <a:t>. </a:t>
            </a:r>
            <a:r>
              <a:rPr lang="en-US" dirty="0" err="1">
                <a:solidFill>
                  <a:srgbClr val="FF0000"/>
                </a:solidFill>
              </a:rPr>
              <a:t>Wegen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angeborenen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Pathologien</a:t>
            </a:r>
            <a:r>
              <a:rPr lang="en-US" dirty="0">
                <a:solidFill>
                  <a:srgbClr val="FF0000"/>
                </a:solidFill>
              </a:rPr>
              <a:t> 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/>
              <a:t>Из-за </a:t>
            </a:r>
            <a:r>
              <a:rPr lang="ru-RU" sz="1900" dirty="0"/>
              <a:t>гипертонической болезни. </a:t>
            </a:r>
            <a:r>
              <a:rPr lang="en-US" dirty="0" err="1">
                <a:solidFill>
                  <a:srgbClr val="FF0000"/>
                </a:solidFill>
              </a:rPr>
              <a:t>Wegen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hypertonischen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Krankheit</a:t>
            </a:r>
            <a:r>
              <a:rPr lang="en-US" dirty="0">
                <a:solidFill>
                  <a:srgbClr val="FF0000"/>
                </a:solidFill>
              </a:rPr>
              <a:t>. 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/>
              <a:t>Из-за </a:t>
            </a:r>
            <a:r>
              <a:rPr lang="ru-RU" sz="1900" dirty="0"/>
              <a:t>злоупотребление вредными привычками</a:t>
            </a:r>
            <a:r>
              <a:rPr lang="ru-RU" sz="2200" dirty="0"/>
              <a:t>. </a:t>
            </a:r>
            <a:r>
              <a:rPr lang="en-US" dirty="0" err="1">
                <a:solidFill>
                  <a:srgbClr val="FF0000"/>
                </a:solidFill>
              </a:rPr>
              <a:t>Wegen</a:t>
            </a:r>
            <a:r>
              <a:rPr lang="en-US" dirty="0">
                <a:solidFill>
                  <a:srgbClr val="FF0000"/>
                </a:solidFill>
              </a:rPr>
              <a:t> des </a:t>
            </a:r>
            <a:r>
              <a:rPr lang="en-US" dirty="0" err="1">
                <a:solidFill>
                  <a:srgbClr val="FF0000"/>
                </a:solidFill>
              </a:rPr>
              <a:t>Missbrauches</a:t>
            </a:r>
            <a:r>
              <a:rPr lang="en-US" dirty="0">
                <a:solidFill>
                  <a:srgbClr val="FF0000"/>
                </a:solidFill>
              </a:rPr>
              <a:t> von den </a:t>
            </a:r>
            <a:r>
              <a:rPr lang="en-US" dirty="0" err="1">
                <a:solidFill>
                  <a:srgbClr val="FF0000"/>
                </a:solidFill>
              </a:rPr>
              <a:t>schädlichen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Gewohnheiten</a:t>
            </a:r>
            <a:r>
              <a:rPr lang="en-US" dirty="0">
                <a:solidFill>
                  <a:srgbClr val="FF0000"/>
                </a:solidFill>
              </a:rPr>
              <a:t>. </a:t>
            </a:r>
            <a:endParaRPr lang="ru-RU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/>
              <a:t>Из-за </a:t>
            </a:r>
            <a:r>
              <a:rPr lang="ru-RU" sz="1900" dirty="0"/>
              <a:t>ожирения. </a:t>
            </a:r>
            <a:r>
              <a:rPr lang="en-US" dirty="0" err="1">
                <a:solidFill>
                  <a:srgbClr val="FF0000"/>
                </a:solidFill>
              </a:rPr>
              <a:t>Wegen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Verfettung</a:t>
            </a:r>
            <a:r>
              <a:rPr lang="en-US" dirty="0"/>
              <a:t>. 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1900" dirty="0"/>
              <a:t>Подобное отклонение крайне </a:t>
            </a:r>
            <a:r>
              <a:rPr lang="ru-RU" sz="1900" dirty="0" smtClean="0"/>
              <a:t>опасно. Сбои </a:t>
            </a:r>
            <a:r>
              <a:rPr lang="ru-RU" sz="1900" dirty="0"/>
              <a:t>в гемодинамике (токе крови), </a:t>
            </a:r>
            <a:r>
              <a:rPr lang="ru-RU" sz="1900" dirty="0" smtClean="0"/>
              <a:t>приводят </a:t>
            </a:r>
            <a:r>
              <a:rPr lang="ru-RU" sz="1900" dirty="0"/>
              <a:t>к прочим осложнениям</a:t>
            </a:r>
            <a:r>
              <a:rPr lang="ru-RU" sz="2200" dirty="0">
                <a:solidFill>
                  <a:srgbClr val="FF0000"/>
                </a:solidFill>
              </a:rPr>
              <a:t>. </a:t>
            </a:r>
            <a:endParaRPr lang="ru-RU" sz="22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solidFill>
                  <a:srgbClr val="FF0000"/>
                </a:solidFill>
              </a:rPr>
              <a:t>Solche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Abweichung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äußerst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gefährlich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de-DE" dirty="0" smtClean="0">
                <a:solidFill>
                  <a:srgbClr val="FF0000"/>
                </a:solidFill>
              </a:rPr>
              <a:t>Die </a:t>
            </a:r>
            <a:r>
              <a:rPr lang="de-DE" dirty="0">
                <a:solidFill>
                  <a:srgbClr val="FF0000"/>
                </a:solidFill>
              </a:rPr>
              <a:t>Störungen in der Hämodynamik (in dem Strom des Blutes)führen zu den übrigen Komplikationen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914929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</a:t>
            </a:r>
            <a:r>
              <a:rPr lang="ru-RU" dirty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 – </a:t>
            </a:r>
            <a:r>
              <a:rPr lang="en-US" dirty="0" err="1" smtClean="0">
                <a:solidFill>
                  <a:srgbClr val="C00000"/>
                </a:solidFill>
              </a:rPr>
              <a:t>Aufgabenstellung</a:t>
            </a:r>
            <a:r>
              <a:rPr lang="ru-RU" dirty="0" smtClean="0">
                <a:solidFill>
                  <a:srgbClr val="C00000"/>
                </a:solidFill>
              </a:rPr>
              <a:t> 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/>
          <a:lstStyle/>
          <a:p>
            <a:r>
              <a:rPr lang="ru-RU" sz="1800" dirty="0"/>
              <a:t>В вену левой руки был введен </a:t>
            </a:r>
            <a:br>
              <a:rPr lang="ru-RU" sz="1800" dirty="0"/>
            </a:br>
            <a:r>
              <a:rPr lang="ru-RU" sz="1800" dirty="0"/>
              <a:t>лекарственный препарат. Опишите путь, который должен пройти препарат, чтобы воздействовать на головной </a:t>
            </a:r>
            <a:r>
              <a:rPr lang="ru-RU" sz="1800" dirty="0" smtClean="0"/>
              <a:t>мозг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In die </a:t>
            </a:r>
            <a:r>
              <a:rPr lang="en-US" dirty="0" err="1">
                <a:solidFill>
                  <a:srgbClr val="FF0000"/>
                </a:solidFill>
              </a:rPr>
              <a:t>Ader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linken</a:t>
            </a:r>
            <a:r>
              <a:rPr lang="en-US" dirty="0">
                <a:solidFill>
                  <a:srgbClr val="FF0000"/>
                </a:solidFill>
              </a:rPr>
              <a:t> Hand </a:t>
            </a:r>
            <a:r>
              <a:rPr lang="en-US" dirty="0" err="1">
                <a:solidFill>
                  <a:srgbClr val="FF0000"/>
                </a:solidFill>
              </a:rPr>
              <a:t>wurde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medikamentöse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Präparat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eingeführt</a:t>
            </a:r>
            <a:r>
              <a:rPr lang="en-US" dirty="0">
                <a:solidFill>
                  <a:srgbClr val="FF0000"/>
                </a:solidFill>
              </a:rPr>
              <a:t> . </a:t>
            </a:r>
            <a:r>
              <a:rPr lang="en-US" dirty="0" err="1">
                <a:solidFill>
                  <a:srgbClr val="FF0000"/>
                </a:solidFill>
              </a:rPr>
              <a:t>Beschreiben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Sie</a:t>
            </a:r>
            <a:r>
              <a:rPr lang="en-US" dirty="0">
                <a:solidFill>
                  <a:srgbClr val="FF0000"/>
                </a:solidFill>
              </a:rPr>
              <a:t> den </a:t>
            </a:r>
            <a:r>
              <a:rPr lang="en-US" dirty="0" err="1">
                <a:solidFill>
                  <a:srgbClr val="FF0000"/>
                </a:solidFill>
              </a:rPr>
              <a:t>Weg</a:t>
            </a:r>
            <a:r>
              <a:rPr lang="en-US" dirty="0">
                <a:solidFill>
                  <a:srgbClr val="FF0000"/>
                </a:solidFill>
              </a:rPr>
              <a:t>, der dieses </a:t>
            </a:r>
            <a:r>
              <a:rPr lang="en-US" dirty="0" err="1">
                <a:solidFill>
                  <a:srgbClr val="FF0000"/>
                </a:solidFill>
              </a:rPr>
              <a:t>Präparat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gehen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soll</a:t>
            </a:r>
            <a:r>
              <a:rPr lang="en-US" dirty="0">
                <a:solidFill>
                  <a:srgbClr val="FF0000"/>
                </a:solidFill>
              </a:rPr>
              <a:t>, um auf das </a:t>
            </a:r>
            <a:r>
              <a:rPr lang="en-US" dirty="0" err="1">
                <a:solidFill>
                  <a:srgbClr val="FF0000"/>
                </a:solidFill>
              </a:rPr>
              <a:t>Gehirn</a:t>
            </a:r>
            <a:r>
              <a:rPr lang="en-US" dirty="0">
                <a:solidFill>
                  <a:srgbClr val="FF0000"/>
                </a:solidFill>
              </a:rPr>
              <a:t> des Menschen </a:t>
            </a:r>
            <a:r>
              <a:rPr lang="en-US" dirty="0" err="1">
                <a:solidFill>
                  <a:srgbClr val="FF0000"/>
                </a:solidFill>
              </a:rPr>
              <a:t>einzuwirken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483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amara\Downloads\Cardiovascular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588" y="476672"/>
            <a:ext cx="593580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5415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mara\Downloads\1467117748_3753257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79858"/>
            <a:ext cx="8580979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352302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Сердце (</a:t>
            </a:r>
            <a:r>
              <a:rPr lang="en-US" dirty="0" err="1" smtClean="0">
                <a:solidFill>
                  <a:srgbClr val="C00000"/>
                </a:solidFill>
              </a:rPr>
              <a:t>Herz</a:t>
            </a:r>
            <a:r>
              <a:rPr lang="ru-RU" dirty="0">
                <a:solidFill>
                  <a:srgbClr val="C00000"/>
                </a:solidFill>
              </a:rPr>
              <a:t>)</a:t>
            </a:r>
          </a:p>
        </p:txBody>
      </p:sp>
      <p:pic>
        <p:nvPicPr>
          <p:cNvPr id="4" name="Picture 2" descr="C:\Users\Tamara\Desktop\СЕРДЦЕ КРОВООБРАЩЕНИЕ\blood-flow-of-the-heart-diagr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6989" y="1600200"/>
            <a:ext cx="4350022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0310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Артерии-(</a:t>
            </a:r>
            <a:r>
              <a:rPr lang="ru-RU" dirty="0" err="1" smtClean="0">
                <a:solidFill>
                  <a:srgbClr val="C00000"/>
                </a:solidFill>
              </a:rPr>
              <a:t>die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Adern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Tamara\Desktop\УРОК НЕМЦАМ ПЕЧАТЬ\крас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406" y="1241376"/>
            <a:ext cx="397124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510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Аорта (</a:t>
            </a:r>
            <a:r>
              <a:rPr lang="en-US" dirty="0">
                <a:solidFill>
                  <a:srgbClr val="C00000"/>
                </a:solidFill>
              </a:rPr>
              <a:t>die </a:t>
            </a:r>
            <a:r>
              <a:rPr lang="en-US" dirty="0" smtClean="0">
                <a:solidFill>
                  <a:srgbClr val="C00000"/>
                </a:solidFill>
              </a:rPr>
              <a:t>Aorta</a:t>
            </a:r>
            <a:r>
              <a:rPr lang="ru-RU" dirty="0" smtClean="0">
                <a:solidFill>
                  <a:srgbClr val="C00000"/>
                </a:solidFill>
              </a:rPr>
              <a:t>)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Tamara\Desktop\СЕРДЦЕ КРОВООБРАЩЕНИЕ\573023c1c03c0e504c1749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11166"/>
            <a:ext cx="3607631" cy="447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62749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>
                <a:solidFill>
                  <a:srgbClr val="C00000"/>
                </a:solidFill>
              </a:rPr>
              <a:t>Вены (</a:t>
            </a:r>
            <a:r>
              <a:rPr lang="en-US" dirty="0" smtClean="0">
                <a:solidFill>
                  <a:srgbClr val="C00000"/>
                </a:solidFill>
              </a:rPr>
              <a:t>die </a:t>
            </a:r>
            <a:r>
              <a:rPr lang="en-US" dirty="0" err="1" smtClean="0">
                <a:solidFill>
                  <a:srgbClr val="C00000"/>
                </a:solidFill>
              </a:rPr>
              <a:t>Venen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Tamara\Desktop\УРОК НЕМЦАМ ПЕЧАТЬ\сине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13932"/>
            <a:ext cx="3834526" cy="542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2141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Капилляры (</a:t>
            </a:r>
            <a:r>
              <a:rPr lang="en-US" dirty="0" smtClean="0">
                <a:solidFill>
                  <a:srgbClr val="C00000"/>
                </a:solidFill>
              </a:rPr>
              <a:t>die </a:t>
            </a:r>
            <a:r>
              <a:rPr lang="en-US" dirty="0" err="1" smtClean="0">
                <a:solidFill>
                  <a:srgbClr val="C00000"/>
                </a:solidFill>
              </a:rPr>
              <a:t>Kapillaren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Tamara\Desktop\СЕРДЦЕ КРОВООБРАЩЕНИЕ\bloodvess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347978" cy="450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6308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Эритроцит (</a:t>
            </a:r>
            <a:r>
              <a:rPr lang="en-US" dirty="0" err="1" smtClean="0">
                <a:solidFill>
                  <a:srgbClr val="C00000"/>
                </a:solidFill>
              </a:rPr>
              <a:t>Erythrozyte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Tamara\Desktop\СЕРДЦЕ КРОВООБРАЩЕНИЕ\Пониженный-гемоглобин-симптомы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203404" cy="483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73823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980728"/>
            <a:ext cx="8964488" cy="49692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Артериальная </a:t>
            </a:r>
            <a:r>
              <a:rPr lang="ru-RU" dirty="0">
                <a:solidFill>
                  <a:srgbClr val="FF0000"/>
                </a:solidFill>
              </a:rPr>
              <a:t>кровь </a:t>
            </a:r>
            <a:r>
              <a:rPr lang="ru-RU" dirty="0" smtClean="0">
                <a:solidFill>
                  <a:srgbClr val="FF0000"/>
                </a:solidFill>
              </a:rPr>
              <a:t>богатая кислородом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ярко красная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das </a:t>
            </a:r>
            <a:r>
              <a:rPr lang="en-US" dirty="0" err="1">
                <a:solidFill>
                  <a:srgbClr val="FF0000"/>
                </a:solidFill>
              </a:rPr>
              <a:t>Arterienblut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reich</a:t>
            </a:r>
            <a:r>
              <a:rPr lang="en-US" dirty="0">
                <a:solidFill>
                  <a:srgbClr val="FF0000"/>
                </a:solidFill>
              </a:rPr>
              <a:t> am </a:t>
            </a:r>
            <a:r>
              <a:rPr lang="en-US" dirty="0" err="1">
                <a:solidFill>
                  <a:srgbClr val="FF0000"/>
                </a:solidFill>
              </a:rPr>
              <a:t>Sauerstoff</a:t>
            </a:r>
            <a:r>
              <a:rPr lang="en-US" dirty="0">
                <a:solidFill>
                  <a:srgbClr val="FF0000"/>
                </a:solidFill>
              </a:rPr>
              <a:t>, hell rot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719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856984" cy="302433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Венозная </a:t>
            </a:r>
            <a:r>
              <a:rPr lang="ru-RU" sz="4400" dirty="0">
                <a:solidFill>
                  <a:srgbClr val="C00000"/>
                </a:solidFill>
              </a:rPr>
              <a:t>кровь</a:t>
            </a:r>
            <a:r>
              <a:rPr lang="en-US" sz="4400" dirty="0">
                <a:solidFill>
                  <a:srgbClr val="C00000"/>
                </a:solidFill>
              </a:rPr>
              <a:t>, </a:t>
            </a:r>
            <a:r>
              <a:rPr lang="ru-RU" sz="4400" dirty="0">
                <a:solidFill>
                  <a:srgbClr val="C00000"/>
                </a:solidFill>
              </a:rPr>
              <a:t>бедная кислородом</a:t>
            </a:r>
            <a:r>
              <a:rPr lang="en-US" sz="4400" dirty="0">
                <a:solidFill>
                  <a:srgbClr val="C00000"/>
                </a:solidFill>
              </a:rPr>
              <a:t>, </a:t>
            </a:r>
            <a:r>
              <a:rPr lang="ru-RU" sz="4400" dirty="0" err="1">
                <a:solidFill>
                  <a:srgbClr val="C00000"/>
                </a:solidFill>
              </a:rPr>
              <a:t>тёмно</a:t>
            </a:r>
            <a:r>
              <a:rPr lang="en-US" sz="4400" dirty="0">
                <a:solidFill>
                  <a:srgbClr val="C00000"/>
                </a:solidFill>
              </a:rPr>
              <a:t>-</a:t>
            </a:r>
            <a:r>
              <a:rPr lang="ru-RU" sz="4400" dirty="0">
                <a:solidFill>
                  <a:srgbClr val="C00000"/>
                </a:solidFill>
              </a:rPr>
              <a:t>красная</a:t>
            </a:r>
            <a:r>
              <a:rPr lang="en-US" sz="4400" dirty="0">
                <a:solidFill>
                  <a:srgbClr val="C00000"/>
                </a:solidFill>
              </a:rPr>
              <a:t> -</a:t>
            </a:r>
            <a:br>
              <a:rPr lang="en-US" sz="4400" dirty="0">
                <a:solidFill>
                  <a:srgbClr val="C00000"/>
                </a:solidFill>
              </a:rPr>
            </a:br>
            <a:r>
              <a:rPr lang="en-US" sz="4400" dirty="0">
                <a:solidFill>
                  <a:srgbClr val="002060"/>
                </a:solidFill>
              </a:rPr>
              <a:t>das </a:t>
            </a:r>
            <a:r>
              <a:rPr lang="en-US" sz="4400" dirty="0" err="1">
                <a:solidFill>
                  <a:srgbClr val="002060"/>
                </a:solidFill>
              </a:rPr>
              <a:t>Venenblut</a:t>
            </a:r>
            <a:r>
              <a:rPr lang="en-US" sz="4400" dirty="0">
                <a:solidFill>
                  <a:srgbClr val="002060"/>
                </a:solidFill>
              </a:rPr>
              <a:t>, </a:t>
            </a:r>
            <a:r>
              <a:rPr lang="en-US" sz="4400" dirty="0">
                <a:solidFill>
                  <a:srgbClr val="C00000"/>
                </a:solidFill>
              </a:rPr>
              <a:t>arm </a:t>
            </a:r>
            <a:r>
              <a:rPr lang="en-US" sz="4400" dirty="0" smtClean="0">
                <a:solidFill>
                  <a:srgbClr val="C00000"/>
                </a:solidFill>
              </a:rPr>
              <a:t>an </a:t>
            </a:r>
            <a:r>
              <a:rPr lang="en-US" sz="4400" dirty="0" err="1">
                <a:solidFill>
                  <a:srgbClr val="C00000"/>
                </a:solidFill>
              </a:rPr>
              <a:t>Sauerstoff</a:t>
            </a:r>
            <a:r>
              <a:rPr lang="en-US" sz="4400" dirty="0">
                <a:solidFill>
                  <a:srgbClr val="C00000"/>
                </a:solidFill>
              </a:rPr>
              <a:t>, </a:t>
            </a:r>
            <a:r>
              <a:rPr lang="en-US" sz="4400" dirty="0" err="1" smtClean="0">
                <a:solidFill>
                  <a:srgbClr val="C00000"/>
                </a:solidFill>
              </a:rPr>
              <a:t>dunkelrot</a:t>
            </a:r>
            <a:endParaRPr lang="ru-RU" sz="4400" dirty="0">
              <a:solidFill>
                <a:srgbClr val="C00000"/>
              </a:solidFill>
            </a:endParaRPr>
          </a:p>
          <a:p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8165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365</TotalTime>
  <Words>300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Ясность</vt:lpstr>
      <vt:lpstr>Wie funktioniert der Kreislauf? </vt:lpstr>
      <vt:lpstr>Сердце (Herz)</vt:lpstr>
      <vt:lpstr>Артерии-(die Adern)</vt:lpstr>
      <vt:lpstr>Аорта (die Aorta) </vt:lpstr>
      <vt:lpstr> Вены (die Venen) </vt:lpstr>
      <vt:lpstr>Капилляры (die Kapillaren)</vt:lpstr>
      <vt:lpstr>Эритроцит (Erythrozyte)</vt:lpstr>
      <vt:lpstr>Артериальная кровь богатая кислородом, ярко красная - das Arterienblut, reich am Sauerstoff, hell rot </vt:lpstr>
      <vt:lpstr> </vt:lpstr>
      <vt:lpstr>Задание 1 -  Aufgabenstellung 1 </vt:lpstr>
      <vt:lpstr>Презентация PowerPoint</vt:lpstr>
      <vt:lpstr>Задание 2 - Aufgabenstellung 2</vt:lpstr>
      <vt:lpstr>Презентация PowerPoint</vt:lpstr>
      <vt:lpstr>Methode: Fishbone </vt:lpstr>
      <vt:lpstr>Задание 3 – Aufgabenstellung  3 </vt:lpstr>
      <vt:lpstr>Задание 4 – Aufgabenstellung 4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Tamara</dc:creator>
  <cp:lastModifiedBy>Tamara</cp:lastModifiedBy>
  <cp:revision>35</cp:revision>
  <dcterms:created xsi:type="dcterms:W3CDTF">2019-03-17T15:46:47Z</dcterms:created>
  <dcterms:modified xsi:type="dcterms:W3CDTF">2019-03-19T21:07:26Z</dcterms:modified>
</cp:coreProperties>
</file>