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256" r:id="rId2"/>
    <p:sldId id="271" r:id="rId3"/>
    <p:sldId id="272" r:id="rId4"/>
    <p:sldId id="297" r:id="rId5"/>
    <p:sldId id="305" r:id="rId6"/>
    <p:sldId id="306" r:id="rId7"/>
    <p:sldId id="307" r:id="rId8"/>
    <p:sldId id="308" r:id="rId9"/>
    <p:sldId id="309" r:id="rId10"/>
    <p:sldId id="273" r:id="rId11"/>
    <p:sldId id="257" r:id="rId12"/>
    <p:sldId id="265" r:id="rId13"/>
    <p:sldId id="275" r:id="rId14"/>
    <p:sldId id="276" r:id="rId15"/>
    <p:sldId id="258" r:id="rId16"/>
    <p:sldId id="277" r:id="rId17"/>
    <p:sldId id="278" r:id="rId18"/>
    <p:sldId id="266" r:id="rId19"/>
    <p:sldId id="261" r:id="rId20"/>
    <p:sldId id="264" r:id="rId21"/>
    <p:sldId id="267" r:id="rId22"/>
    <p:sldId id="280" r:id="rId23"/>
    <p:sldId id="292" r:id="rId24"/>
    <p:sldId id="259" r:id="rId25"/>
    <p:sldId id="282" r:id="rId26"/>
    <p:sldId id="283" r:id="rId27"/>
    <p:sldId id="284" r:id="rId28"/>
    <p:sldId id="285" r:id="rId29"/>
    <p:sldId id="287" r:id="rId30"/>
    <p:sldId id="286" r:id="rId31"/>
    <p:sldId id="300" r:id="rId32"/>
    <p:sldId id="288" r:id="rId33"/>
    <p:sldId id="298" r:id="rId34"/>
    <p:sldId id="295" r:id="rId35"/>
    <p:sldId id="299" r:id="rId36"/>
    <p:sldId id="269" r:id="rId37"/>
    <p:sldId id="279" r:id="rId38"/>
    <p:sldId id="263" r:id="rId39"/>
    <p:sldId id="262" r:id="rId40"/>
    <p:sldId id="301" r:id="rId41"/>
    <p:sldId id="289" r:id="rId42"/>
    <p:sldId id="293" r:id="rId43"/>
    <p:sldId id="290" r:id="rId44"/>
    <p:sldId id="294" r:id="rId45"/>
    <p:sldId id="303" r:id="rId46"/>
    <p:sldId id="270" r:id="rId47"/>
    <p:sldId id="291" r:id="rId48"/>
    <p:sldId id="268" r:id="rId49"/>
    <p:sldId id="302" r:id="rId50"/>
    <p:sldId id="274" r:id="rId51"/>
    <p:sldId id="260" r:id="rId5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44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459132-3AAB-4BD3-B44C-23FC9AC37048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FC2061-DD18-48A1-9F14-CE4774A663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426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C2061-DD18-48A1-9F14-CE4774A663DB}" type="slidenum">
              <a:rPr lang="ru-RU" smtClean="0"/>
              <a:pPr/>
              <a:t>44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C2061-DD18-48A1-9F14-CE4774A663DB}" type="slidenum">
              <a:rPr lang="ru-RU" smtClean="0"/>
              <a:pPr/>
              <a:t>45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10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jpeg"/><Relationship Id="rId5" Type="http://schemas.openxmlformats.org/officeDocument/2006/relationships/image" Target="../media/image100.jpeg"/><Relationship Id="rId4" Type="http://schemas.openxmlformats.org/officeDocument/2006/relationships/image" Target="../media/image99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7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1.jpeg"/><Relationship Id="rId5" Type="http://schemas.openxmlformats.org/officeDocument/2006/relationships/image" Target="../media/image110.jpeg"/><Relationship Id="rId4" Type="http://schemas.openxmlformats.org/officeDocument/2006/relationships/image" Target="../media/image109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шаблоны презентаций\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2946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857232"/>
            <a:ext cx="7772400" cy="2571767"/>
          </a:xfrm>
        </p:spPr>
        <p:txBody>
          <a:bodyPr>
            <a:noAutofit/>
          </a:bodyPr>
          <a:lstStyle/>
          <a:p>
            <a:r>
              <a:rPr lang="ru-RU" sz="3500" b="1" i="1" dirty="0" smtClean="0">
                <a:latin typeface="Bookman Old Style" pitchFamily="18" charset="0"/>
              </a:rPr>
              <a:t>Презентация </a:t>
            </a:r>
            <a:r>
              <a:rPr lang="ru-RU" sz="3500" b="1" i="1" dirty="0" smtClean="0">
                <a:latin typeface="Bookman Old Style" pitchFamily="18" charset="0"/>
              </a:rPr>
              <a:t>«</a:t>
            </a:r>
            <a:r>
              <a:rPr lang="ru-RU" sz="3600" b="1" i="1" dirty="0" smtClean="0">
                <a:latin typeface="Bookman Old Style" pitchFamily="18" charset="0"/>
              </a:rPr>
              <a:t>Создание  современной предметно-</a:t>
            </a:r>
            <a:br>
              <a:rPr lang="ru-RU" sz="3600" b="1" i="1" dirty="0" smtClean="0">
                <a:latin typeface="Bookman Old Style" pitchFamily="18" charset="0"/>
              </a:rPr>
            </a:br>
            <a:r>
              <a:rPr lang="ru-RU" sz="3600" b="1" i="1" dirty="0" smtClean="0">
                <a:latin typeface="Bookman Old Style" pitchFamily="18" charset="0"/>
              </a:rPr>
              <a:t>пространственной среды в соответствии с ФГОС ДО</a:t>
            </a:r>
            <a:br>
              <a:rPr lang="ru-RU" sz="3600" b="1" i="1" dirty="0" smtClean="0">
                <a:latin typeface="Bookman Old Style" pitchFamily="18" charset="0"/>
              </a:rPr>
            </a:br>
            <a:r>
              <a:rPr lang="ru-RU" sz="3600" b="1" i="1" dirty="0" smtClean="0">
                <a:latin typeface="Bookman Old Style" pitchFamily="18" charset="0"/>
              </a:rPr>
              <a:t>в группах старшего дошкольного возраста</a:t>
            </a:r>
            <a:r>
              <a:rPr lang="ru-RU" sz="3500" b="1" i="1" dirty="0" smtClean="0">
                <a:latin typeface="Bookman Old Style" pitchFamily="18" charset="0"/>
              </a:rPr>
              <a:t>»</a:t>
            </a:r>
            <a:endParaRPr lang="ru-RU" sz="3500" b="1" i="1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4778" y="4357694"/>
            <a:ext cx="4929222" cy="2500306"/>
          </a:xfrm>
        </p:spPr>
        <p:txBody>
          <a:bodyPr>
            <a:normAutofit lnSpcReduction="10000"/>
          </a:bodyPr>
          <a:lstStyle/>
          <a:p>
            <a:r>
              <a:rPr lang="ru-RU" sz="2000" b="1" dirty="0" smtClean="0">
                <a:solidFill>
                  <a:schemeClr val="tx1"/>
                </a:solidFill>
                <a:latin typeface="Book Antiqua" pitchFamily="18" charset="0"/>
              </a:rPr>
              <a:t>Подготовил воспитатель  </a:t>
            </a:r>
            <a:endParaRPr lang="ru-RU" sz="2000" b="1" dirty="0" smtClean="0">
              <a:solidFill>
                <a:schemeClr val="tx1"/>
              </a:solidFill>
              <a:latin typeface="Book Antiqua" pitchFamily="18" charset="0"/>
            </a:endParaRPr>
          </a:p>
          <a:p>
            <a:r>
              <a:rPr lang="ru-RU" sz="2000" b="1" dirty="0" smtClean="0">
                <a:solidFill>
                  <a:schemeClr val="tx1"/>
                </a:solidFill>
                <a:latin typeface="Book Antiqua" pitchFamily="18" charset="0"/>
              </a:rPr>
              <a:t>старшей группы № 2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Book Antiqua" pitchFamily="18" charset="0"/>
              </a:rPr>
              <a:t>МБДОУ </a:t>
            </a:r>
            <a:r>
              <a:rPr lang="ru-RU" sz="2000" b="1" dirty="0" err="1" smtClean="0">
                <a:solidFill>
                  <a:schemeClr val="tx1"/>
                </a:solidFill>
                <a:latin typeface="Book Antiqua" pitchFamily="18" charset="0"/>
              </a:rPr>
              <a:t>д</a:t>
            </a:r>
            <a:r>
              <a:rPr lang="ru-RU" sz="2000" b="1" dirty="0" smtClean="0">
                <a:solidFill>
                  <a:schemeClr val="tx1"/>
                </a:solidFill>
                <a:latin typeface="Book Antiqua" pitchFamily="18" charset="0"/>
              </a:rPr>
              <a:t>/с «Сказка» </a:t>
            </a:r>
          </a:p>
          <a:p>
            <a:r>
              <a:rPr lang="ru-RU" sz="2000" b="1" dirty="0" err="1" smtClean="0">
                <a:solidFill>
                  <a:schemeClr val="tx1"/>
                </a:solidFill>
                <a:latin typeface="Book Antiqua" pitchFamily="18" charset="0"/>
              </a:rPr>
              <a:t>гп</a:t>
            </a:r>
            <a:r>
              <a:rPr lang="ru-RU" sz="2000" b="1" dirty="0" smtClean="0">
                <a:solidFill>
                  <a:schemeClr val="tx1"/>
                </a:solidFill>
                <a:latin typeface="Book Antiqua" pitchFamily="18" charset="0"/>
              </a:rPr>
              <a:t>. Междуреченский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Book Antiqua" pitchFamily="18" charset="0"/>
              </a:rPr>
              <a:t>Бушухина Н.Н</a:t>
            </a:r>
            <a:r>
              <a:rPr lang="ru-RU" sz="2000" b="1" dirty="0" smtClean="0">
                <a:solidFill>
                  <a:schemeClr val="tx1"/>
                </a:solidFill>
                <a:latin typeface="Book Antiqua" pitchFamily="18" charset="0"/>
              </a:rPr>
              <a:t>.</a:t>
            </a:r>
            <a:endParaRPr lang="ru-RU" sz="2000" b="1" dirty="0" smtClean="0">
              <a:solidFill>
                <a:schemeClr val="tx1"/>
              </a:solidFill>
              <a:latin typeface="Book Antiqua" pitchFamily="18" charset="0"/>
            </a:endParaRPr>
          </a:p>
          <a:p>
            <a:endParaRPr lang="ru-RU" sz="2000" b="1" dirty="0" smtClean="0">
              <a:solidFill>
                <a:schemeClr val="tx1"/>
              </a:solidFill>
              <a:latin typeface="Book Antiqua" pitchFamily="18" charset="0"/>
            </a:endParaRPr>
          </a:p>
          <a:p>
            <a:r>
              <a:rPr lang="ru-RU" sz="2000" b="1" dirty="0" smtClean="0">
                <a:solidFill>
                  <a:schemeClr val="tx1"/>
                </a:solidFill>
                <a:latin typeface="Book Antiqua" pitchFamily="18" charset="0"/>
              </a:rPr>
              <a:t>Ноябрь, 2020 г.</a:t>
            </a:r>
            <a:endParaRPr lang="ru-RU" sz="2000" b="1" dirty="0">
              <a:solidFill>
                <a:schemeClr val="tx1"/>
              </a:solidFill>
              <a:latin typeface="Book Antiqua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2910" y="4071942"/>
            <a:ext cx="4214842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408712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dirty="0">
                <a:solidFill>
                  <a:srgbClr val="000000"/>
                </a:solidFill>
                <a:latin typeface="Times New Roman, serif"/>
              </a:rPr>
              <a:t>Для решения поставленных задач мы </a:t>
            </a:r>
            <a:r>
              <a:rPr lang="ru-RU" dirty="0" smtClean="0">
                <a:solidFill>
                  <a:srgbClr val="000000"/>
                </a:solidFill>
                <a:latin typeface="Times New Roman, serif"/>
              </a:rPr>
              <a:t>разработали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marL="0" indent="0" algn="ctr">
              <a:buNone/>
            </a:pPr>
            <a:r>
              <a:rPr lang="ru-RU" b="1" dirty="0">
                <a:solidFill>
                  <a:srgbClr val="000000"/>
                </a:solidFill>
                <a:latin typeface="Times New Roman, serif"/>
              </a:rPr>
              <a:t>а</a:t>
            </a:r>
            <a:r>
              <a:rPr lang="ru-RU" b="1" dirty="0" smtClean="0">
                <a:solidFill>
                  <a:srgbClr val="000000"/>
                </a:solidFill>
                <a:latin typeface="Times New Roman, serif"/>
              </a:rPr>
              <a:t>лгоритм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0000"/>
                </a:solidFill>
                <a:latin typeface="Times New Roman, serif"/>
              </a:rPr>
              <a:t>создания </a:t>
            </a:r>
            <a:r>
              <a:rPr lang="ru-RU" b="1" dirty="0">
                <a:solidFill>
                  <a:srgbClr val="000000"/>
                </a:solidFill>
                <a:latin typeface="Times New Roman, serif"/>
              </a:rPr>
              <a:t>предметно-развивающей среды в </a:t>
            </a:r>
            <a:r>
              <a:rPr lang="ru-RU" b="1" dirty="0" smtClean="0">
                <a:solidFill>
                  <a:srgbClr val="000000"/>
                </a:solidFill>
                <a:latin typeface="Times New Roman, serif"/>
              </a:rPr>
              <a:t>группе:</a:t>
            </a:r>
          </a:p>
          <a:p>
            <a:pPr marL="0" indent="0" algn="ctr">
              <a:buNone/>
            </a:pP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Шаг 1. Сформулировать цели и задачи работы на основе анализа основной общеобразовательной программы дошкольного образования в соответствии с возрастными особенностями детей.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Шаг 2. Провести оценку  и анализ предметно-развивающей среды группового </a:t>
            </a:r>
            <a:r>
              <a:rPr lang="ru-RU" dirty="0" smtClean="0">
                <a:solidFill>
                  <a:srgbClr val="000000"/>
                </a:solidFill>
                <a:latin typeface="Times New Roman, serif"/>
              </a:rPr>
              <a:t>помещения.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Шаг 3. Изучить интересы, склонности, предпочтения, особенности детей группы.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Шаг 4. Составить перечень необходимых материалов и оборудования исходя из принципа необходимости и материальных возможностей.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Шаг 5. Определить пространственное размещение оборудования в группе, опираясь на принцип нежёсткого зонирования. Предусмотреть способы выделения игровых центров.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Шаг 6. Разместить мебель и крупное </a:t>
            </a:r>
            <a:r>
              <a:rPr lang="ru-RU" dirty="0" smtClean="0">
                <a:solidFill>
                  <a:srgbClr val="000000"/>
                </a:solidFill>
                <a:latin typeface="Times New Roman, serif"/>
              </a:rPr>
              <a:t>оборудование, 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наполнить игровыми материалами.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835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109123">
            <a:off x="511042" y="620485"/>
            <a:ext cx="4686304" cy="1958498"/>
          </a:xfrm>
        </p:spPr>
        <p:txBody>
          <a:bodyPr>
            <a:normAutofit/>
          </a:bodyPr>
          <a:lstStyle/>
          <a:p>
            <a:r>
              <a:rPr lang="ru-RU" sz="2300" b="1" i="1" dirty="0" smtClean="0">
                <a:latin typeface="Bookman Old Style" pitchFamily="18" charset="0"/>
              </a:rPr>
              <a:t>Рады видеть мы гостей</a:t>
            </a:r>
            <a:br>
              <a:rPr lang="ru-RU" sz="2300" b="1" i="1" dirty="0" smtClean="0">
                <a:latin typeface="Bookman Old Style" pitchFamily="18" charset="0"/>
              </a:rPr>
            </a:br>
            <a:r>
              <a:rPr lang="ru-RU" sz="2300" b="1" i="1" dirty="0" smtClean="0">
                <a:latin typeface="Bookman Old Style" pitchFamily="18" charset="0"/>
              </a:rPr>
              <a:t>В группе «Колокольчик».</a:t>
            </a:r>
            <a:br>
              <a:rPr lang="ru-RU" sz="2300" b="1" i="1" dirty="0" smtClean="0">
                <a:latin typeface="Bookman Old Style" pitchFamily="18" charset="0"/>
              </a:rPr>
            </a:br>
            <a:r>
              <a:rPr lang="ru-RU" sz="2300" b="1" i="1" dirty="0" smtClean="0">
                <a:latin typeface="Bookman Old Style" pitchFamily="18" charset="0"/>
              </a:rPr>
              <a:t>К нам вы в гости заходите,</a:t>
            </a:r>
            <a:br>
              <a:rPr lang="ru-RU" sz="2300" b="1" i="1" dirty="0" smtClean="0">
                <a:latin typeface="Bookman Old Style" pitchFamily="18" charset="0"/>
              </a:rPr>
            </a:br>
            <a:r>
              <a:rPr lang="ru-RU" sz="2300" b="1" i="1" dirty="0" smtClean="0">
                <a:latin typeface="Bookman Old Style" pitchFamily="18" charset="0"/>
              </a:rPr>
              <a:t>С нами вместо отдохните.</a:t>
            </a:r>
            <a:endParaRPr lang="ru-RU" sz="2300" b="1" i="1" dirty="0">
              <a:latin typeface="Bookman Old Style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49" b="27819"/>
          <a:stretch/>
        </p:blipFill>
        <p:spPr bwMode="auto">
          <a:xfrm>
            <a:off x="2649748" y="2992764"/>
            <a:ext cx="6048672" cy="36813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3" descr="C:\Users\Admin\Desktop\картинки\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06706"/>
            <a:ext cx="2786058" cy="2786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6779096" cy="1570187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latin typeface="Bookman Old Style" pitchFamily="18" charset="0"/>
              </a:rPr>
              <a:t>Мы едем, едем, едем</a:t>
            </a:r>
            <a:br>
              <a:rPr lang="ru-RU" sz="2800" b="1" i="1" dirty="0" smtClean="0">
                <a:latin typeface="Bookman Old Style" pitchFamily="18" charset="0"/>
              </a:rPr>
            </a:br>
            <a:r>
              <a:rPr lang="ru-RU" sz="2800" b="1" i="1" dirty="0" smtClean="0">
                <a:latin typeface="Bookman Old Style" pitchFamily="18" charset="0"/>
              </a:rPr>
              <a:t>В далекие края .</a:t>
            </a:r>
            <a:br>
              <a:rPr lang="ru-RU" sz="2800" b="1" i="1" dirty="0" smtClean="0">
                <a:latin typeface="Bookman Old Style" pitchFamily="18" charset="0"/>
              </a:rPr>
            </a:br>
            <a:r>
              <a:rPr lang="ru-RU" sz="2800" b="1" i="1" dirty="0" smtClean="0">
                <a:latin typeface="Bookman Old Style" pitchFamily="18" charset="0"/>
              </a:rPr>
              <a:t>Про безопасность там узнаем,</a:t>
            </a:r>
            <a:br>
              <a:rPr lang="ru-RU" sz="2800" b="1" i="1" dirty="0" smtClean="0">
                <a:latin typeface="Bookman Old Style" pitchFamily="18" charset="0"/>
              </a:rPr>
            </a:br>
            <a:r>
              <a:rPr lang="ru-RU" sz="2800" b="1" i="1" dirty="0" smtClean="0">
                <a:latin typeface="Bookman Old Style" pitchFamily="18" charset="0"/>
              </a:rPr>
              <a:t>В игры разные сыграем. </a:t>
            </a:r>
            <a:endParaRPr lang="ru-RU" sz="2800" b="1" i="1" dirty="0">
              <a:latin typeface="Bookman Old Style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07" b="16145"/>
          <a:stretch/>
        </p:blipFill>
        <p:spPr bwMode="auto">
          <a:xfrm>
            <a:off x="3714744" y="2007592"/>
            <a:ext cx="4835235" cy="4850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0" y="4149080"/>
            <a:ext cx="3500430" cy="13625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500" b="1" dirty="0" smtClean="0">
                <a:latin typeface="Bookman Old Style" pitchFamily="18" charset="0"/>
              </a:rPr>
              <a:t>Центр </a:t>
            </a:r>
          </a:p>
          <a:p>
            <a:r>
              <a:rPr lang="ru-RU" sz="3500" b="1" dirty="0" smtClean="0">
                <a:latin typeface="Bookman Old Style" pitchFamily="18" charset="0"/>
              </a:rPr>
              <a:t>безопасности</a:t>
            </a:r>
            <a:endParaRPr lang="ru-RU" sz="3500" b="1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67050" y="3144568"/>
            <a:ext cx="3631433" cy="2723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107"/>
          <a:stretch/>
        </p:blipFill>
        <p:spPr bwMode="auto">
          <a:xfrm>
            <a:off x="449822" y="275950"/>
            <a:ext cx="3168352" cy="2748259"/>
          </a:xfrm>
          <a:prstGeom prst="rect">
            <a:avLst/>
          </a:prstGeom>
          <a:noFill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45"/>
          <a:stretch/>
        </p:blipFill>
        <p:spPr bwMode="auto">
          <a:xfrm rot="749262">
            <a:off x="5196060" y="3236143"/>
            <a:ext cx="2837357" cy="33547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0" y="5715016"/>
            <a:ext cx="4786314" cy="11429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500" b="1" dirty="0" smtClean="0">
                <a:latin typeface="Bookman Old Style" pitchFamily="18" charset="0"/>
              </a:rPr>
              <a:t>Центр </a:t>
            </a:r>
          </a:p>
          <a:p>
            <a:r>
              <a:rPr lang="ru-RU" sz="3500" b="1" dirty="0" smtClean="0">
                <a:latin typeface="Bookman Old Style" pitchFamily="18" charset="0"/>
              </a:rPr>
              <a:t>безопасности</a:t>
            </a:r>
            <a:endParaRPr lang="ru-RU" sz="3500" b="1" dirty="0">
              <a:latin typeface="Bookman Old Style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28676" y="275950"/>
            <a:ext cx="4012046" cy="30090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9860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0016" y="159587"/>
            <a:ext cx="2776096" cy="3701461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30750" y="1767176"/>
            <a:ext cx="2946918" cy="3929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572000" y="260648"/>
            <a:ext cx="3744416" cy="13625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500" b="1" dirty="0" smtClean="0">
                <a:latin typeface="Bookman Old Style" pitchFamily="18" charset="0"/>
              </a:rPr>
              <a:t>Центр </a:t>
            </a:r>
          </a:p>
          <a:p>
            <a:r>
              <a:rPr lang="ru-RU" sz="3500" b="1" dirty="0" smtClean="0">
                <a:latin typeface="Bookman Old Style" pitchFamily="18" charset="0"/>
              </a:rPr>
              <a:t>безопасности</a:t>
            </a:r>
            <a:endParaRPr lang="ru-RU" sz="3500" b="1" dirty="0">
              <a:latin typeface="Bookman Old Style" pitchFamily="18" charset="0"/>
            </a:endParaRPr>
          </a:p>
        </p:txBody>
      </p:sp>
      <p:pic>
        <p:nvPicPr>
          <p:cNvPr id="3074" name="Picture 2" descr="C:\Users\Admin\Desktop\прс\IMG-732b0e203ad9da80bbbbf24649161d5d-V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0594" y="2743952"/>
            <a:ext cx="2973243" cy="3974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856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344" y="388967"/>
            <a:ext cx="5601825" cy="1958750"/>
          </a:xfrm>
        </p:spPr>
        <p:txBody>
          <a:bodyPr>
            <a:normAutofit/>
          </a:bodyPr>
          <a:lstStyle/>
          <a:p>
            <a:r>
              <a:rPr lang="ru-RU" sz="2500" b="1" i="1" dirty="0" smtClean="0">
                <a:latin typeface="Bookman Old Style" pitchFamily="18" charset="0"/>
              </a:rPr>
              <a:t>То березка, то рябина,</a:t>
            </a:r>
            <a:br>
              <a:rPr lang="ru-RU" sz="2500" b="1" i="1" dirty="0" smtClean="0">
                <a:latin typeface="Bookman Old Style" pitchFamily="18" charset="0"/>
              </a:rPr>
            </a:br>
            <a:r>
              <a:rPr lang="ru-RU" sz="2500" b="1" i="1" dirty="0" smtClean="0">
                <a:latin typeface="Bookman Old Style" pitchFamily="18" charset="0"/>
              </a:rPr>
              <a:t>Куст ракиты над рекой.</a:t>
            </a:r>
            <a:br>
              <a:rPr lang="ru-RU" sz="2500" b="1" i="1" dirty="0" smtClean="0">
                <a:latin typeface="Bookman Old Style" pitchFamily="18" charset="0"/>
              </a:rPr>
            </a:br>
            <a:r>
              <a:rPr lang="ru-RU" sz="2500" b="1" i="1" dirty="0" smtClean="0">
                <a:latin typeface="Bookman Old Style" pitchFamily="18" charset="0"/>
              </a:rPr>
              <a:t>Край родной, навек любимый,</a:t>
            </a:r>
            <a:br>
              <a:rPr lang="ru-RU" sz="2500" b="1" i="1" dirty="0" smtClean="0">
                <a:latin typeface="Bookman Old Style" pitchFamily="18" charset="0"/>
              </a:rPr>
            </a:br>
            <a:r>
              <a:rPr lang="ru-RU" sz="2500" b="1" i="1" dirty="0" smtClean="0">
                <a:latin typeface="Bookman Old Style" pitchFamily="18" charset="0"/>
              </a:rPr>
              <a:t>Где найдешь ещё такой…</a:t>
            </a:r>
            <a:endParaRPr lang="ru-RU" sz="2500" b="1" i="1" dirty="0">
              <a:latin typeface="Bookman Old Style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0" y="4993806"/>
            <a:ext cx="3563888" cy="13625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b="1" dirty="0" smtClean="0">
                <a:latin typeface="Bookman Old Style" pitchFamily="18" charset="0"/>
              </a:rPr>
              <a:t>Центр </a:t>
            </a:r>
          </a:p>
          <a:p>
            <a:r>
              <a:rPr lang="ru-RU" sz="2800" b="1" dirty="0">
                <a:latin typeface="Bookman Old Style" pitchFamily="18" charset="0"/>
              </a:rPr>
              <a:t>п</a:t>
            </a:r>
            <a:r>
              <a:rPr lang="ru-RU" sz="2800" b="1" dirty="0" smtClean="0">
                <a:latin typeface="Bookman Old Style" pitchFamily="18" charset="0"/>
              </a:rPr>
              <a:t>атриотического воспитания</a:t>
            </a:r>
            <a:endParaRPr lang="ru-RU" sz="2800" b="1" dirty="0">
              <a:latin typeface="Bookman Old Style" pitchFamily="18" charset="0"/>
            </a:endParaRPr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903160">
            <a:off x="142266" y="121368"/>
            <a:ext cx="3345343" cy="44716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63888" y="2825971"/>
            <a:ext cx="5353468" cy="40050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903160">
            <a:off x="69650" y="184946"/>
            <a:ext cx="2796311" cy="37284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69972">
            <a:off x="6206518" y="336501"/>
            <a:ext cx="2814979" cy="37533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78206" y="99458"/>
            <a:ext cx="2787588" cy="37167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0811" y="3963501"/>
            <a:ext cx="2144363" cy="28591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732703">
            <a:off x="2869588" y="3855175"/>
            <a:ext cx="2144362" cy="28591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4" name="Заголовок 1"/>
          <p:cNvSpPr txBox="1">
            <a:spLocks/>
          </p:cNvSpPr>
          <p:nvPr/>
        </p:nvSpPr>
        <p:spPr>
          <a:xfrm rot="21044306">
            <a:off x="4795648" y="4919542"/>
            <a:ext cx="4429124" cy="13625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500" b="1" dirty="0" smtClean="0">
                <a:latin typeface="Bookman Old Style" pitchFamily="18" charset="0"/>
              </a:rPr>
              <a:t>Центр </a:t>
            </a:r>
          </a:p>
          <a:p>
            <a:r>
              <a:rPr lang="ru-RU" sz="3500" b="1" dirty="0">
                <a:latin typeface="Bookman Old Style" pitchFamily="18" charset="0"/>
              </a:rPr>
              <a:t>п</a:t>
            </a:r>
            <a:r>
              <a:rPr lang="ru-RU" sz="3500" b="1" dirty="0" smtClean="0">
                <a:latin typeface="Bookman Old Style" pitchFamily="18" charset="0"/>
              </a:rPr>
              <a:t>атриотического воспитания</a:t>
            </a:r>
            <a:endParaRPr lang="ru-RU" sz="3500" b="1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321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214810" y="5000636"/>
            <a:ext cx="4786346" cy="18573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500" b="1" dirty="0" smtClean="0">
                <a:latin typeface="Bookman Old Style" pitchFamily="18" charset="0"/>
              </a:rPr>
              <a:t>Центр </a:t>
            </a:r>
          </a:p>
          <a:p>
            <a:r>
              <a:rPr lang="ru-RU" sz="3500" b="1" dirty="0">
                <a:latin typeface="Bookman Old Style" pitchFamily="18" charset="0"/>
              </a:rPr>
              <a:t>п</a:t>
            </a:r>
            <a:r>
              <a:rPr lang="ru-RU" sz="3500" b="1" dirty="0" smtClean="0">
                <a:latin typeface="Bookman Old Style" pitchFamily="18" charset="0"/>
              </a:rPr>
              <a:t>атриотического воспитания</a:t>
            </a:r>
            <a:endParaRPr lang="ru-RU" sz="3500" b="1" dirty="0">
              <a:latin typeface="Bookman Old Style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02662">
            <a:off x="2184507" y="502400"/>
            <a:ext cx="3151298" cy="42122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903160">
            <a:off x="632894" y="3171838"/>
            <a:ext cx="2792791" cy="37330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5572132" y="571480"/>
            <a:ext cx="3212037" cy="42827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98773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6429388" cy="1714512"/>
          </a:xfrm>
        </p:spPr>
        <p:txBody>
          <a:bodyPr>
            <a:noAutofit/>
          </a:bodyPr>
          <a:lstStyle/>
          <a:p>
            <a:r>
              <a:rPr lang="ru-RU" sz="2600" b="1" i="1" dirty="0" smtClean="0">
                <a:latin typeface="Bookman Old Style" pitchFamily="18" charset="0"/>
              </a:rPr>
              <a:t>Здесь с утра мы занимаемся.</a:t>
            </a:r>
            <a:br>
              <a:rPr lang="ru-RU" sz="2600" b="1" i="1" dirty="0" smtClean="0">
                <a:latin typeface="Bookman Old Style" pitchFamily="18" charset="0"/>
              </a:rPr>
            </a:br>
            <a:r>
              <a:rPr lang="ru-RU" sz="2600" b="1" i="1" dirty="0" smtClean="0">
                <a:latin typeface="Bookman Old Style" pitchFamily="18" charset="0"/>
              </a:rPr>
              <a:t>Не играем и не балуемся.</a:t>
            </a:r>
            <a:br>
              <a:rPr lang="ru-RU" sz="2600" b="1" i="1" dirty="0" smtClean="0">
                <a:latin typeface="Bookman Old Style" pitchFamily="18" charset="0"/>
              </a:rPr>
            </a:br>
            <a:r>
              <a:rPr lang="ru-RU" sz="2600" b="1" i="1" dirty="0" smtClean="0">
                <a:latin typeface="Bookman Old Style" pitchFamily="18" charset="0"/>
              </a:rPr>
              <a:t>Произносим правильно слова,</a:t>
            </a:r>
            <a:br>
              <a:rPr lang="ru-RU" sz="2600" b="1" i="1" dirty="0" smtClean="0">
                <a:latin typeface="Bookman Old Style" pitchFamily="18" charset="0"/>
              </a:rPr>
            </a:br>
            <a:r>
              <a:rPr lang="ru-RU" sz="2600" b="1" i="1" dirty="0" smtClean="0">
                <a:latin typeface="Bookman Old Style" pitchFamily="18" charset="0"/>
              </a:rPr>
              <a:t>Что б речь красивою была</a:t>
            </a:r>
            <a:r>
              <a:rPr lang="ru-RU" sz="2800" b="1" i="1" dirty="0" smtClean="0">
                <a:latin typeface="Bookman Old Style" pitchFamily="18" charset="0"/>
              </a:rPr>
              <a:t>.</a:t>
            </a:r>
            <a:endParaRPr lang="ru-RU" sz="2800" b="1" i="1" dirty="0">
              <a:latin typeface="Bookman Old Style" pitchFamily="18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1189766">
            <a:off x="4037061" y="1885002"/>
            <a:ext cx="4506021" cy="33795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9389" y="1916832"/>
            <a:ext cx="3696610" cy="4941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851919" y="5301208"/>
            <a:ext cx="4876306" cy="13625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500" b="1" dirty="0" smtClean="0">
                <a:latin typeface="Bookman Old Style" pitchFamily="18" charset="0"/>
              </a:rPr>
              <a:t>Центр </a:t>
            </a:r>
          </a:p>
          <a:p>
            <a:r>
              <a:rPr lang="ru-RU" sz="3500" b="1" dirty="0" smtClean="0">
                <a:latin typeface="Bookman Old Style" pitchFamily="18" charset="0"/>
              </a:rPr>
              <a:t>речевого развития</a:t>
            </a:r>
            <a:endParaRPr lang="ru-RU" sz="3500" b="1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97" y="5301208"/>
            <a:ext cx="91440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b="1" i="1" dirty="0" smtClean="0">
                <a:latin typeface="Bookman Old Style" pitchFamily="18" charset="0"/>
              </a:rPr>
              <a:t>                Речь моя всегда звучит, </a:t>
            </a:r>
            <a:br>
              <a:rPr lang="ru-RU" sz="3200" b="1" i="1" dirty="0" smtClean="0">
                <a:latin typeface="Bookman Old Style" pitchFamily="18" charset="0"/>
              </a:rPr>
            </a:br>
            <a:r>
              <a:rPr lang="ru-RU" sz="3200" b="1" i="1" dirty="0" smtClean="0">
                <a:latin typeface="Bookman Old Style" pitchFamily="18" charset="0"/>
              </a:rPr>
              <a:t>                          словно ручеёк журчит. </a:t>
            </a:r>
            <a:br>
              <a:rPr lang="ru-RU" sz="3200" b="1" i="1" dirty="0" smtClean="0">
                <a:latin typeface="Bookman Old Style" pitchFamily="18" charset="0"/>
              </a:rPr>
            </a:br>
            <a:r>
              <a:rPr lang="ru-RU" sz="3200" b="1" i="1" dirty="0" smtClean="0">
                <a:latin typeface="Bookman Old Style" pitchFamily="18" charset="0"/>
              </a:rPr>
              <a:t>Потому что я, друзья, делаю упражнения!</a:t>
            </a:r>
            <a:endParaRPr lang="ru-RU" sz="3200" b="1" i="1" dirty="0">
              <a:latin typeface="Bookman Old Style" pitchFamily="18" charset="0"/>
            </a:endParaRPr>
          </a:p>
        </p:txBody>
      </p:sp>
      <p:pic>
        <p:nvPicPr>
          <p:cNvPr id="1028" name="Picture 4" descr="C:\Users\Пользователь\Desktop\РЕЧЕВОЙ уголок\IMG_20190418_170858.jpg"/>
          <p:cNvPicPr>
            <a:picLocks noChangeAspect="1" noChangeArrowheads="1"/>
          </p:cNvPicPr>
          <p:nvPr/>
        </p:nvPicPr>
        <p:blipFill rotWithShape="1">
          <a:blip r:embed="rId3" cstate="print"/>
          <a:srcRect l="17021"/>
          <a:stretch/>
        </p:blipFill>
        <p:spPr bwMode="auto">
          <a:xfrm rot="414747">
            <a:off x="5213053" y="1115677"/>
            <a:ext cx="3749915" cy="3389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Пользователь\Desktop\РЕЧЕВОЙ уголок\IMG_20190418_172115.jpg"/>
          <p:cNvPicPr>
            <a:picLocks noChangeAspect="1" noChangeArrowheads="1"/>
          </p:cNvPicPr>
          <p:nvPr/>
        </p:nvPicPr>
        <p:blipFill>
          <a:blip r:embed="rId4" cstate="print"/>
          <a:srcRect t="28125"/>
          <a:stretch>
            <a:fillRect/>
          </a:stretch>
        </p:blipFill>
        <p:spPr bwMode="auto">
          <a:xfrm rot="20678024">
            <a:off x="285465" y="492753"/>
            <a:ext cx="4271267" cy="40932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60648"/>
            <a:ext cx="8784976" cy="6480720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b="1" i="1" u="sng" dirty="0" smtClean="0">
                <a:latin typeface="Bookman Old Style" pitchFamily="18" charset="0"/>
              </a:rPr>
              <a:t>Актуальность:</a:t>
            </a:r>
            <a:r>
              <a:rPr lang="ru-RU" u="sng" dirty="0" smtClean="0">
                <a:latin typeface="Bookman Old Style" pitchFamily="18" charset="0"/>
              </a:rPr>
              <a:t> </a:t>
            </a:r>
          </a:p>
          <a:p>
            <a:pPr marL="0" indent="0">
              <a:buNone/>
            </a:pPr>
            <a:endParaRPr lang="ru-RU" dirty="0" smtClean="0">
              <a:solidFill>
                <a:srgbClr val="000000"/>
              </a:solidFill>
              <a:latin typeface="Times New Roman"/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	Одним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из важных условий эффективной воспитательно-образовательной работы в дошкольном образовательном учреждении является правильная организация развивающей предметно-пространственной  среды. Особенно актуально этот вопрос стоит в настоящее время. </a:t>
            </a:r>
            <a:endParaRPr lang="ru-RU" dirty="0" smtClean="0">
              <a:solidFill>
                <a:srgbClr val="000000"/>
              </a:solidFill>
              <a:latin typeface="Times New Roman"/>
            </a:endParaRPr>
          </a:p>
          <a:p>
            <a:pPr marL="0" indent="0" algn="just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	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Это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связанно с введением  Федерального государственного   образовательного стандарта  дошкольного образования (ФГОС ДО), который предъявляет  определенные требования к условиям реализации основной образовательной программы дошкольного образования, в том числе требования к организации и обновлению предметно-развивающей среды дошкольного учреждения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.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 </a:t>
            </a:r>
            <a:endParaRPr lang="ru-RU" dirty="0" smtClean="0">
              <a:solidFill>
                <a:srgbClr val="000000"/>
              </a:solidFill>
              <a:latin typeface="Times New Roman"/>
            </a:endParaRPr>
          </a:p>
          <a:p>
            <a:pPr marL="0" indent="0" algn="just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	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На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этапе создания в дошкольном образовательном учреждении пространства, обеспечивающего процессы социализации, индивидуализации личности в соответствии с положениями ФГОС ДО, важно обеспечить целенаправленную диагностику игровых и средовых потребностей как детей, так и педагога. Полученная информация будет способствовать формированию благоприятной личностно-ориентированной среды, максимально комфортной для жизнедеятельности обоих сторон.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189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Picture 2" descr="C:\Users\Пользователь\Desktop\РЕЧЕВОЙ уголок\IMG_20190416_130346.jpg"/>
          <p:cNvPicPr>
            <a:picLocks noChangeAspect="1" noChangeArrowheads="1"/>
          </p:cNvPicPr>
          <p:nvPr/>
        </p:nvPicPr>
        <p:blipFill rotWithShape="1">
          <a:blip r:embed="rId3" cstate="print"/>
          <a:srcRect t="19238"/>
          <a:stretch/>
        </p:blipFill>
        <p:spPr bwMode="auto">
          <a:xfrm>
            <a:off x="2267744" y="97651"/>
            <a:ext cx="5524507" cy="334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869143">
            <a:off x="342094" y="2675891"/>
            <a:ext cx="2819176" cy="37683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39"/>
          <a:stretch/>
        </p:blipFill>
        <p:spPr bwMode="auto">
          <a:xfrm rot="653315">
            <a:off x="5879974" y="3391717"/>
            <a:ext cx="2962189" cy="34780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214546" y="3857628"/>
            <a:ext cx="4876306" cy="18573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500" b="1" dirty="0" smtClean="0">
                <a:latin typeface="Bookman Old Style" pitchFamily="18" charset="0"/>
              </a:rPr>
              <a:t>Центр </a:t>
            </a:r>
          </a:p>
          <a:p>
            <a:r>
              <a:rPr lang="ru-RU" sz="3500" b="1" dirty="0" smtClean="0">
                <a:latin typeface="Bookman Old Style" pitchFamily="18" charset="0"/>
              </a:rPr>
              <a:t>речевого </a:t>
            </a:r>
          </a:p>
          <a:p>
            <a:r>
              <a:rPr lang="ru-RU" sz="3500" b="1" dirty="0" smtClean="0">
                <a:latin typeface="Bookman Old Style" pitchFamily="18" charset="0"/>
              </a:rPr>
              <a:t>развития</a:t>
            </a:r>
            <a:endParaRPr lang="ru-RU" sz="3500" b="1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87681">
            <a:off x="3468194" y="685001"/>
            <a:ext cx="6000760" cy="1928826"/>
          </a:xfrm>
        </p:spPr>
        <p:txBody>
          <a:bodyPr>
            <a:noAutofit/>
          </a:bodyPr>
          <a:lstStyle/>
          <a:p>
            <a:r>
              <a:rPr lang="ru-RU" sz="2600" b="1" i="1" dirty="0" smtClean="0">
                <a:latin typeface="Bookman Old Style" pitchFamily="18" charset="0"/>
              </a:rPr>
              <a:t>Математика – </a:t>
            </a:r>
            <a:br>
              <a:rPr lang="ru-RU" sz="2600" b="1" i="1" dirty="0" smtClean="0">
                <a:latin typeface="Bookman Old Style" pitchFamily="18" charset="0"/>
              </a:rPr>
            </a:br>
            <a:r>
              <a:rPr lang="ru-RU" sz="2600" b="1" i="1" dirty="0" smtClean="0">
                <a:latin typeface="Bookman Old Style" pitchFamily="18" charset="0"/>
              </a:rPr>
              <a:t>наука очень сложная,</a:t>
            </a:r>
            <a:br>
              <a:rPr lang="ru-RU" sz="2600" b="1" i="1" dirty="0" smtClean="0">
                <a:latin typeface="Bookman Old Style" pitchFamily="18" charset="0"/>
              </a:rPr>
            </a:br>
            <a:r>
              <a:rPr lang="ru-RU" sz="2600" b="1" i="1" dirty="0" smtClean="0">
                <a:latin typeface="Bookman Old Style" pitchFamily="18" charset="0"/>
              </a:rPr>
              <a:t>Но учить ее не мука.</a:t>
            </a:r>
            <a:br>
              <a:rPr lang="ru-RU" sz="2600" b="1" i="1" dirty="0" smtClean="0">
                <a:latin typeface="Bookman Old Style" pitchFamily="18" charset="0"/>
              </a:rPr>
            </a:br>
            <a:r>
              <a:rPr lang="ru-RU" sz="2600" b="1" i="1" dirty="0" smtClean="0">
                <a:latin typeface="Bookman Old Style" pitchFamily="18" charset="0"/>
              </a:rPr>
              <a:t>Ведь она всегда важна, </a:t>
            </a:r>
            <a:br>
              <a:rPr lang="ru-RU" sz="2600" b="1" i="1" dirty="0" smtClean="0">
                <a:latin typeface="Bookman Old Style" pitchFamily="18" charset="0"/>
              </a:rPr>
            </a:br>
            <a:r>
              <a:rPr lang="ru-RU" sz="2600" b="1" i="1" dirty="0" smtClean="0">
                <a:latin typeface="Bookman Old Style" pitchFamily="18" charset="0"/>
              </a:rPr>
              <a:t>Без нее нам никуда.</a:t>
            </a:r>
            <a:br>
              <a:rPr lang="ru-RU" sz="2600" b="1" i="1" dirty="0" smtClean="0">
                <a:latin typeface="Bookman Old Style" pitchFamily="18" charset="0"/>
              </a:rPr>
            </a:br>
            <a:r>
              <a:rPr lang="ru-RU" sz="2600" b="1" i="1" dirty="0" smtClean="0">
                <a:latin typeface="Bookman Old Style" pitchFamily="18" charset="0"/>
              </a:rPr>
              <a:t>Мыслить учит нас она!</a:t>
            </a:r>
            <a:endParaRPr lang="ru-RU" sz="2600" b="1" i="1" dirty="0">
              <a:latin typeface="Bookman Old Style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14" b="22695"/>
          <a:stretch/>
        </p:blipFill>
        <p:spPr bwMode="auto">
          <a:xfrm>
            <a:off x="4572000" y="3010860"/>
            <a:ext cx="3528391" cy="37530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860132">
            <a:off x="289686" y="352102"/>
            <a:ext cx="3852301" cy="5136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0" y="5493145"/>
            <a:ext cx="4500563" cy="13625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500" b="1" dirty="0" smtClean="0">
                <a:latin typeface="Bookman Old Style" pitchFamily="18" charset="0"/>
              </a:rPr>
              <a:t>Математический центр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 noGrp="1"/>
          </p:cNvSpPr>
          <p:nvPr>
            <p:ph idx="1"/>
          </p:nvPr>
        </p:nvSpPr>
        <p:spPr>
          <a:xfrm>
            <a:off x="4139952" y="5357826"/>
            <a:ext cx="4906888" cy="131153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500" b="1" dirty="0" smtClean="0">
                <a:latin typeface="Bookman Old Style" pitchFamily="18" charset="0"/>
              </a:rPr>
              <a:t>Математический </a:t>
            </a:r>
          </a:p>
          <a:p>
            <a:r>
              <a:rPr lang="ru-RU" sz="3500" b="1" dirty="0" smtClean="0">
                <a:latin typeface="Bookman Old Style" pitchFamily="18" charset="0"/>
              </a:rPr>
              <a:t>центр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 l="7970" t="21808" r="4820"/>
          <a:stretch>
            <a:fillRect/>
          </a:stretch>
        </p:blipFill>
        <p:spPr bwMode="auto">
          <a:xfrm rot="21010460">
            <a:off x="4781" y="398616"/>
            <a:ext cx="4546015" cy="30569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4876" y="2643182"/>
            <a:ext cx="3929090" cy="29468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285720" y="3571876"/>
            <a:ext cx="3945872" cy="29594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5005378" y="214290"/>
            <a:ext cx="3205210" cy="2403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58229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 noGrp="1"/>
          </p:cNvSpPr>
          <p:nvPr>
            <p:ph idx="1"/>
          </p:nvPr>
        </p:nvSpPr>
        <p:spPr>
          <a:xfrm>
            <a:off x="4500562" y="5643578"/>
            <a:ext cx="490688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500" b="1" dirty="0" smtClean="0">
                <a:latin typeface="Bookman Old Style" pitchFamily="18" charset="0"/>
              </a:rPr>
              <a:t>Математический </a:t>
            </a:r>
          </a:p>
          <a:p>
            <a:r>
              <a:rPr lang="ru-RU" sz="3500" b="1" dirty="0" smtClean="0">
                <a:latin typeface="Bookman Old Style" pitchFamily="18" charset="0"/>
              </a:rPr>
              <a:t>центр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536" y="484521"/>
            <a:ext cx="4405676" cy="588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00" t="3784" b="5047"/>
          <a:stretch/>
        </p:blipFill>
        <p:spPr bwMode="auto">
          <a:xfrm rot="561809">
            <a:off x="5159185" y="541825"/>
            <a:ext cx="3447830" cy="46828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69918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Autofit/>
          </a:bodyPr>
          <a:lstStyle/>
          <a:p>
            <a:r>
              <a:rPr lang="ru-RU" sz="3500" b="1" i="1" dirty="0" smtClean="0">
                <a:latin typeface="Bookman Old Style" pitchFamily="18" charset="0"/>
              </a:rPr>
              <a:t>Книги дружно мы читаем</a:t>
            </a:r>
            <a:br>
              <a:rPr lang="ru-RU" sz="3500" b="1" i="1" dirty="0" smtClean="0">
                <a:latin typeface="Bookman Old Style" pitchFamily="18" charset="0"/>
              </a:rPr>
            </a:br>
            <a:r>
              <a:rPr lang="ru-RU" sz="3500" b="1" i="1" dirty="0" smtClean="0">
                <a:latin typeface="Bookman Old Style" pitchFamily="18" charset="0"/>
              </a:rPr>
              <a:t>И стихи запоминаем.</a:t>
            </a:r>
            <a:endParaRPr lang="ru-RU" sz="3500" b="1" i="1" dirty="0">
              <a:latin typeface="Bookman Old Style" pitchFamily="18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79" b="23012"/>
          <a:stretch/>
        </p:blipFill>
        <p:spPr bwMode="auto">
          <a:xfrm rot="20760952">
            <a:off x="337363" y="2062077"/>
            <a:ext cx="5069179" cy="34138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47018" y="1700808"/>
            <a:ext cx="3628864" cy="48506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2285984" y="5286388"/>
            <a:ext cx="3096344" cy="13625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500" b="1" dirty="0" smtClean="0">
                <a:latin typeface="Bookman Old Style" pitchFamily="18" charset="0"/>
              </a:rPr>
              <a:t>Центр </a:t>
            </a:r>
          </a:p>
          <a:p>
            <a:r>
              <a:rPr lang="ru-RU" sz="3500" b="1" dirty="0" smtClean="0">
                <a:latin typeface="Bookman Old Style" pitchFamily="18" charset="0"/>
              </a:rPr>
              <a:t>литературы</a:t>
            </a:r>
            <a:endParaRPr lang="ru-RU" sz="3500" b="1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22473" y="5786453"/>
            <a:ext cx="4292403" cy="10692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500" b="1" dirty="0" smtClean="0">
                <a:latin typeface="Bookman Old Style" pitchFamily="18" charset="0"/>
              </a:rPr>
              <a:t>Центр музыки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89"/>
          <a:stretch/>
        </p:blipFill>
        <p:spPr bwMode="auto">
          <a:xfrm>
            <a:off x="5292080" y="2855884"/>
            <a:ext cx="3423470" cy="3816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1113216">
            <a:off x="79414" y="86506"/>
            <a:ext cx="2910363" cy="3890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3347864" y="16937"/>
            <a:ext cx="5630229" cy="30689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b="1" i="1" dirty="0" smtClean="0">
                <a:latin typeface="Bookman Old Style" pitchFamily="18" charset="0"/>
              </a:rPr>
              <a:t>Мы про музыку все знаем,</a:t>
            </a:r>
          </a:p>
          <a:p>
            <a:r>
              <a:rPr lang="ru-RU" sz="2600" b="1" i="1" dirty="0" smtClean="0">
                <a:latin typeface="Bookman Old Style" pitchFamily="18" charset="0"/>
              </a:rPr>
              <a:t>На музыкальных инструментах мы играем.</a:t>
            </a:r>
          </a:p>
          <a:p>
            <a:r>
              <a:rPr lang="ru-RU" sz="2600" b="1" i="1" dirty="0" smtClean="0">
                <a:latin typeface="Bookman Old Style" pitchFamily="18" charset="0"/>
              </a:rPr>
              <a:t>Барабан, как гром, стучит</a:t>
            </a:r>
          </a:p>
          <a:p>
            <a:r>
              <a:rPr lang="ru-RU" sz="2600" b="1" i="1" dirty="0" smtClean="0">
                <a:latin typeface="Bookman Old Style" pitchFamily="18" charset="0"/>
              </a:rPr>
              <a:t>И струна гитар звенит.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0" r="11017"/>
          <a:stretch/>
        </p:blipFill>
        <p:spPr bwMode="auto">
          <a:xfrm rot="390784">
            <a:off x="1977215" y="2621029"/>
            <a:ext cx="3350330" cy="33742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9212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857224" y="0"/>
            <a:ext cx="3501455" cy="13625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500" b="1" dirty="0" smtClean="0">
                <a:latin typeface="Bookman Old Style" pitchFamily="18" charset="0"/>
              </a:rPr>
              <a:t>Центр творчества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7885" y="1340768"/>
            <a:ext cx="3603654" cy="48169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703288">
            <a:off x="4726578" y="310073"/>
            <a:ext cx="3270305" cy="43713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3275856" y="4769768"/>
            <a:ext cx="5868144" cy="20882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b="1" i="1" dirty="0" smtClean="0">
                <a:latin typeface="Bookman Old Style" pitchFamily="18" charset="0"/>
              </a:rPr>
              <a:t>Мы играем и рисуем, вырезаем, клеим, </a:t>
            </a:r>
          </a:p>
          <a:p>
            <a:r>
              <a:rPr lang="ru-RU" sz="2600" b="1" i="1" dirty="0" smtClean="0">
                <a:latin typeface="Bookman Old Style" pitchFamily="18" charset="0"/>
              </a:rPr>
              <a:t>А из пластилина на дощечке </a:t>
            </a:r>
          </a:p>
          <a:p>
            <a:r>
              <a:rPr lang="ru-RU" sz="2600" b="1" i="1" dirty="0" smtClean="0">
                <a:latin typeface="Bookman Old Style" pitchFamily="18" charset="0"/>
              </a:rPr>
              <a:t>Лепим разных человечков.</a:t>
            </a:r>
          </a:p>
        </p:txBody>
      </p:sp>
    </p:spTree>
    <p:extLst>
      <p:ext uri="{BB962C8B-B14F-4D97-AF65-F5344CB8AC3E}">
        <p14:creationId xmlns:p14="http://schemas.microsoft.com/office/powerpoint/2010/main" val="1958035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403648" y="0"/>
            <a:ext cx="5382930" cy="13625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500" b="1" dirty="0" smtClean="0">
                <a:latin typeface="Bookman Old Style" pitchFamily="18" charset="0"/>
              </a:rPr>
              <a:t>Центр творчества</a:t>
            </a:r>
          </a:p>
        </p:txBody>
      </p:sp>
      <p:pic>
        <p:nvPicPr>
          <p:cNvPr id="11" name="Picture 4" descr="C:\Users\Admin\Desktop\Новая папка\IMG_20200227_12234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17" t="39642" r="17644" b="306"/>
          <a:stretch/>
        </p:blipFill>
        <p:spPr bwMode="auto">
          <a:xfrm rot="21001433">
            <a:off x="232608" y="1560135"/>
            <a:ext cx="5089085" cy="31295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 rot="917515">
            <a:off x="4511904" y="3181426"/>
            <a:ext cx="4538646" cy="3403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8689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0" y="0"/>
            <a:ext cx="4905103" cy="13625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500" b="1" dirty="0" smtClean="0">
                <a:latin typeface="Bookman Old Style" pitchFamily="18" charset="0"/>
              </a:rPr>
              <a:t>Центр движения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714612" y="4757697"/>
            <a:ext cx="6750967" cy="21003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b="1" i="1" dirty="0" smtClean="0">
                <a:latin typeface="Bookman Old Style" pitchFamily="18" charset="0"/>
              </a:rPr>
              <a:t>Чтоб успешно развиваться,</a:t>
            </a:r>
          </a:p>
          <a:p>
            <a:r>
              <a:rPr lang="ru-RU" sz="2600" b="1" i="1" dirty="0" smtClean="0">
                <a:latin typeface="Bookman Old Style" pitchFamily="18" charset="0"/>
              </a:rPr>
              <a:t>Нужно спортом заниматься!</a:t>
            </a:r>
          </a:p>
          <a:p>
            <a:r>
              <a:rPr lang="ru-RU" sz="2600" b="1" i="1" dirty="0" smtClean="0">
                <a:latin typeface="Bookman Old Style" pitchFamily="18" charset="0"/>
              </a:rPr>
              <a:t>Нам полезно без сомненья,</a:t>
            </a:r>
          </a:p>
          <a:p>
            <a:r>
              <a:rPr lang="ru-RU" sz="2600" b="1" i="1" dirty="0" smtClean="0">
                <a:latin typeface="Bookman Old Style" pitchFamily="18" charset="0"/>
              </a:rPr>
              <a:t>Всё, что связано с движеньем!</a:t>
            </a:r>
          </a:p>
          <a:p>
            <a:endParaRPr lang="ru-RU" sz="2600" b="1" dirty="0" smtClean="0">
              <a:latin typeface="Bookman Old Style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 l="15074" b="25196"/>
          <a:stretch>
            <a:fillRect/>
          </a:stretch>
        </p:blipFill>
        <p:spPr bwMode="auto">
          <a:xfrm>
            <a:off x="5214942" y="571480"/>
            <a:ext cx="3622408" cy="42542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4" descr="C:\Users\Admin\Desktop\Новая папка\IMG_20200227_122344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 rot="21001433">
            <a:off x="87584" y="1268252"/>
            <a:ext cx="5032709" cy="37745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32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403648" y="0"/>
            <a:ext cx="5311492" cy="13625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500" b="1" dirty="0" smtClean="0">
                <a:latin typeface="Bookman Old Style" pitchFamily="18" charset="0"/>
              </a:rPr>
              <a:t>Центр движения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917515">
            <a:off x="3611738" y="1740589"/>
            <a:ext cx="5713886" cy="42854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4" descr="C:\Users\Admin\Desktop\Новая папка\IMG_20200227_122344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 rot="21001433">
            <a:off x="230824" y="1292219"/>
            <a:ext cx="3965000" cy="52866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9713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8640960" cy="6597352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b="1" i="1" u="sng" dirty="0" smtClean="0">
                <a:latin typeface="Bookman Old Style" pitchFamily="18" charset="0"/>
              </a:rPr>
              <a:t>Цели: 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создание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развивающей предметно-пространственной среды в ДОУ, с учетом требований ФГОС ДО, 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позволяет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реализовать содержание основной общеобразовательной программы дошкольного образования и достичь планируемых результатов её освоения, развитие социальной культуры дошкольников, познавательного интереса, любознательности. 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Формировать эмоциональное благополучие, индивидуальную комфортность</a:t>
            </a:r>
            <a:r>
              <a:rPr lang="ru-RU" dirty="0" smtClean="0">
                <a:solidFill>
                  <a:srgbClr val="000000"/>
                </a:solidFill>
                <a:latin typeface="Times New Roman, serif"/>
              </a:rPr>
              <a:t>.</a:t>
            </a:r>
            <a:endParaRPr lang="ru-RU" dirty="0" smtClean="0"/>
          </a:p>
          <a:p>
            <a:pPr marL="0" indent="0" algn="ctr">
              <a:buNone/>
            </a:pPr>
            <a:endParaRPr lang="ru-RU" b="1" i="1" u="sng" dirty="0" smtClean="0"/>
          </a:p>
          <a:p>
            <a:pPr marL="0" indent="0" algn="ctr">
              <a:buNone/>
            </a:pPr>
            <a:r>
              <a:rPr lang="ru-RU" b="1" i="1" u="sng" dirty="0" smtClean="0">
                <a:latin typeface="Bookman Old Style" pitchFamily="18" charset="0"/>
              </a:rPr>
              <a:t>Задачи:</a:t>
            </a:r>
            <a:r>
              <a:rPr lang="ru-RU" dirty="0" smtClean="0">
                <a:latin typeface="Bookman Old Style" pitchFamily="18" charset="0"/>
              </a:rPr>
              <a:t> </a:t>
            </a:r>
          </a:p>
          <a:p>
            <a:pPr algn="just">
              <a:buFont typeface="Arial"/>
              <a:buChar char="•"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организовать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развивающую среду, способствующую эмоциональному благополучию детей с учетом их потребностей и интересов;</a:t>
            </a:r>
          </a:p>
          <a:p>
            <a:pPr algn="just">
              <a:buFont typeface="Arial"/>
              <a:buChar char="•"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создать условия для обеспечения разных видов деятельности дошкольников (игровой, двигательной, интеллектуальной, познавательной, самостоятельной, творческой, художественной, театрализованной) с учетом гендерных особенностей воспитанников;</a:t>
            </a:r>
          </a:p>
          <a:p>
            <a:pPr algn="just">
              <a:buFont typeface="Arial"/>
              <a:buChar char="•"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содействовать сотрудничеству детей и взрослых для создания комфортной развивающей предметно-пространственной среды;</a:t>
            </a:r>
          </a:p>
          <a:p>
            <a:pPr algn="just">
              <a:buFont typeface="Arial"/>
              <a:buChar char="•"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приобщить дошкольников к активной предметно-преобразовательной деятельности в интерьере.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458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0" y="19650"/>
            <a:ext cx="4905103" cy="1245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500" b="1" dirty="0" smtClean="0">
                <a:latin typeface="Bookman Old Style" pitchFamily="18" charset="0"/>
              </a:rPr>
              <a:t>Центр науки и естествознания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614776">
            <a:off x="715686" y="1346565"/>
            <a:ext cx="3370456" cy="4505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3275856" y="5495488"/>
            <a:ext cx="5901680" cy="13625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b="1" i="1" dirty="0" smtClean="0">
                <a:latin typeface="Bookman Old Style" pitchFamily="18" charset="0"/>
              </a:rPr>
              <a:t>То, что я услышал, я забыл.</a:t>
            </a:r>
          </a:p>
          <a:p>
            <a:r>
              <a:rPr lang="ru-RU" sz="2600" b="1" i="1" dirty="0" smtClean="0">
                <a:latin typeface="Bookman Old Style" pitchFamily="18" charset="0"/>
              </a:rPr>
              <a:t>То, что я увидел, Я ПОМНЮ.</a:t>
            </a:r>
          </a:p>
          <a:p>
            <a:r>
              <a:rPr lang="ru-RU" sz="2600" b="1" i="1" dirty="0" smtClean="0">
                <a:latin typeface="Bookman Old Style" pitchFamily="18" charset="0"/>
              </a:rPr>
              <a:t>То, что я сделал, Я ЗНАЮ!</a:t>
            </a:r>
          </a:p>
          <a:p>
            <a:endParaRPr lang="ru-RU" sz="2600" b="1" dirty="0" smtClean="0">
              <a:latin typeface="Bookman Old Style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61120"/>
            <a:ext cx="3380480" cy="45186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050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0" y="214290"/>
            <a:ext cx="4905103" cy="1245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500" b="1" dirty="0" smtClean="0">
                <a:latin typeface="Bookman Old Style" pitchFamily="18" charset="0"/>
              </a:rPr>
              <a:t>Центр науки и естествознания</a:t>
            </a:r>
          </a:p>
        </p:txBody>
      </p:sp>
      <p:pic>
        <p:nvPicPr>
          <p:cNvPr id="3074" name="Picture 2" descr="E:\Новая папка\Конкурс ПРС\эксперимент2.jpg"/>
          <p:cNvPicPr>
            <a:picLocks noChangeAspect="1" noChangeArrowheads="1"/>
          </p:cNvPicPr>
          <p:nvPr/>
        </p:nvPicPr>
        <p:blipFill>
          <a:blip r:embed="rId3"/>
          <a:srcRect b="4051"/>
          <a:stretch>
            <a:fillRect/>
          </a:stretch>
        </p:blipFill>
        <p:spPr bwMode="auto">
          <a:xfrm>
            <a:off x="214282" y="2500306"/>
            <a:ext cx="4270816" cy="30718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6" name="Picture 4" descr="E:\Новая папка\Конкурс ПРС\detsad-61013-1520686382.jpg"/>
          <p:cNvPicPr>
            <a:picLocks noChangeAspect="1" noChangeArrowheads="1"/>
          </p:cNvPicPr>
          <p:nvPr/>
        </p:nvPicPr>
        <p:blipFill>
          <a:blip r:embed="rId4"/>
          <a:srcRect t="9118" b="15959"/>
          <a:stretch>
            <a:fillRect/>
          </a:stretch>
        </p:blipFill>
        <p:spPr bwMode="auto">
          <a:xfrm rot="20986182">
            <a:off x="4670813" y="4084670"/>
            <a:ext cx="4293188" cy="24112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E:\Новая папка\Конкурс ПРС\4.jpg"/>
          <p:cNvPicPr>
            <a:picLocks noChangeAspect="1" noChangeArrowheads="1"/>
          </p:cNvPicPr>
          <p:nvPr/>
        </p:nvPicPr>
        <p:blipFill>
          <a:blip r:embed="rId5"/>
          <a:srcRect l="4444" r="8889" b="4051"/>
          <a:stretch>
            <a:fillRect/>
          </a:stretch>
        </p:blipFill>
        <p:spPr bwMode="auto">
          <a:xfrm rot="301097">
            <a:off x="4643438" y="214290"/>
            <a:ext cx="4286280" cy="35572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5050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500166" y="0"/>
            <a:ext cx="5786446" cy="1245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500" b="1" dirty="0" smtClean="0">
                <a:latin typeface="Bookman Old Style" pitchFamily="18" charset="0"/>
              </a:rPr>
              <a:t>Центр</a:t>
            </a:r>
          </a:p>
          <a:p>
            <a:r>
              <a:rPr lang="ru-RU" sz="3500" b="1" dirty="0" smtClean="0">
                <a:latin typeface="Bookman Old Style" pitchFamily="18" charset="0"/>
              </a:rPr>
              <a:t>экспериментирования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2" y="1428736"/>
            <a:ext cx="3380480" cy="45186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E:\Новая папка\Конкурс ПРС\эксперимент.jpg"/>
          <p:cNvPicPr>
            <a:picLocks noChangeAspect="1" noChangeArrowheads="1"/>
          </p:cNvPicPr>
          <p:nvPr/>
        </p:nvPicPr>
        <p:blipFill>
          <a:blip r:embed="rId4"/>
          <a:srcRect l="4444" r="6666" b="4051"/>
          <a:stretch>
            <a:fillRect/>
          </a:stretch>
        </p:blipFill>
        <p:spPr bwMode="auto">
          <a:xfrm>
            <a:off x="1428728" y="3857627"/>
            <a:ext cx="3714776" cy="30058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46" t="14073" r="12981" b="10878"/>
          <a:stretch/>
        </p:blipFill>
        <p:spPr bwMode="auto">
          <a:xfrm rot="20614776">
            <a:off x="294389" y="1604723"/>
            <a:ext cx="3728470" cy="281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70606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500166" y="0"/>
            <a:ext cx="5786446" cy="1245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500" b="1" dirty="0" smtClean="0">
                <a:latin typeface="Bookman Old Style" pitchFamily="18" charset="0"/>
              </a:rPr>
              <a:t>Центр</a:t>
            </a:r>
          </a:p>
          <a:p>
            <a:r>
              <a:rPr lang="ru-RU" sz="3500" b="1" dirty="0" smtClean="0">
                <a:latin typeface="Bookman Old Style" pitchFamily="18" charset="0"/>
              </a:rPr>
              <a:t>экспериментирования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 rot="21189776">
            <a:off x="203747" y="1568610"/>
            <a:ext cx="4972455" cy="37200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/>
          <a:srcRect l="23479"/>
          <a:stretch>
            <a:fillRect/>
          </a:stretch>
        </p:blipFill>
        <p:spPr bwMode="auto">
          <a:xfrm rot="696595">
            <a:off x="5003628" y="2793166"/>
            <a:ext cx="3804974" cy="37200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70606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357290" y="214290"/>
            <a:ext cx="5786446" cy="1245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500" b="1" dirty="0" smtClean="0">
                <a:latin typeface="Bookman Old Style" pitchFamily="18" charset="0"/>
              </a:rPr>
              <a:t>Центр</a:t>
            </a:r>
          </a:p>
          <a:p>
            <a:r>
              <a:rPr lang="ru-RU" sz="3500" b="1" dirty="0">
                <a:latin typeface="Bookman Old Style" pitchFamily="18" charset="0"/>
              </a:rPr>
              <a:t>п</a:t>
            </a:r>
            <a:r>
              <a:rPr lang="ru-RU" sz="3500" b="1" dirty="0" smtClean="0">
                <a:latin typeface="Bookman Old Style" pitchFamily="18" charset="0"/>
              </a:rPr>
              <a:t>еска и воды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l="5431" r="11297"/>
          <a:stretch>
            <a:fillRect/>
          </a:stretch>
        </p:blipFill>
        <p:spPr bwMode="auto">
          <a:xfrm>
            <a:off x="4857752" y="1714488"/>
            <a:ext cx="4071966" cy="36582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/>
          <a:srcRect l="15333" r="11455"/>
          <a:stretch>
            <a:fillRect/>
          </a:stretch>
        </p:blipFill>
        <p:spPr bwMode="auto">
          <a:xfrm rot="20794465">
            <a:off x="737273" y="2081728"/>
            <a:ext cx="3640410" cy="37200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8325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500166" y="0"/>
            <a:ext cx="5786446" cy="1245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500" b="1" dirty="0" smtClean="0">
                <a:latin typeface="Bookman Old Style" pitchFamily="18" charset="0"/>
              </a:rPr>
              <a:t>Центр</a:t>
            </a:r>
          </a:p>
          <a:p>
            <a:r>
              <a:rPr lang="ru-RU" sz="3500" b="1" dirty="0">
                <a:latin typeface="Bookman Old Style" pitchFamily="18" charset="0"/>
              </a:rPr>
              <a:t>п</a:t>
            </a:r>
            <a:r>
              <a:rPr lang="ru-RU" sz="3500" b="1" dirty="0" smtClean="0">
                <a:latin typeface="Bookman Old Style" pitchFamily="18" charset="0"/>
              </a:rPr>
              <a:t>еска и воды</a:t>
            </a:r>
          </a:p>
        </p:txBody>
      </p:sp>
      <p:pic>
        <p:nvPicPr>
          <p:cNvPr id="3" name="Picture 2" descr="E:\Новая папка\Конкурс ПРС\песок.jpg"/>
          <p:cNvPicPr>
            <a:picLocks noChangeAspect="1" noChangeArrowheads="1"/>
          </p:cNvPicPr>
          <p:nvPr/>
        </p:nvPicPr>
        <p:blipFill>
          <a:blip r:embed="rId3"/>
          <a:srcRect r="4616" b="5147"/>
          <a:stretch>
            <a:fillRect/>
          </a:stretch>
        </p:blipFill>
        <p:spPr bwMode="auto">
          <a:xfrm>
            <a:off x="4643437" y="1500174"/>
            <a:ext cx="4408247" cy="3286148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 rot="20614776">
            <a:off x="-4272" y="1769934"/>
            <a:ext cx="4972455" cy="37200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8325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4820" y="4132266"/>
            <a:ext cx="4829180" cy="2725734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latin typeface="Bookman Old Style" pitchFamily="18" charset="0"/>
              </a:rPr>
              <a:t>Есть </a:t>
            </a:r>
            <a:r>
              <a:rPr lang="ru-RU" sz="2400" b="1" u="sng" dirty="0" smtClean="0">
                <a:latin typeface="Bookman Old Style" pitchFamily="18" charset="0"/>
              </a:rPr>
              <a:t>центр театральный</a:t>
            </a:r>
            <a:r>
              <a:rPr lang="ru-RU" sz="2400" b="1" i="1" dirty="0" smtClean="0">
                <a:latin typeface="Bookman Old Style" pitchFamily="18" charset="0"/>
              </a:rPr>
              <a:t>,</a:t>
            </a:r>
            <a:br>
              <a:rPr lang="ru-RU" sz="2400" b="1" i="1" dirty="0" smtClean="0">
                <a:latin typeface="Bookman Old Style" pitchFamily="18" charset="0"/>
              </a:rPr>
            </a:br>
            <a:r>
              <a:rPr lang="ru-RU" sz="2400" b="1" i="1" dirty="0" smtClean="0">
                <a:latin typeface="Bookman Old Style" pitchFamily="18" charset="0"/>
              </a:rPr>
              <a:t>Почти профессиональный.</a:t>
            </a:r>
            <a:br>
              <a:rPr lang="ru-RU" sz="2400" b="1" i="1" dirty="0" smtClean="0">
                <a:latin typeface="Bookman Old Style" pitchFamily="18" charset="0"/>
              </a:rPr>
            </a:br>
            <a:r>
              <a:rPr lang="ru-RU" sz="2400" b="1" i="1" dirty="0" smtClean="0">
                <a:latin typeface="Bookman Old Style" pitchFamily="18" charset="0"/>
              </a:rPr>
              <a:t>Маску быстро надевай,</a:t>
            </a:r>
            <a:br>
              <a:rPr lang="ru-RU" sz="2400" b="1" i="1" dirty="0" smtClean="0">
                <a:latin typeface="Bookman Old Style" pitchFamily="18" charset="0"/>
              </a:rPr>
            </a:br>
            <a:r>
              <a:rPr lang="ru-RU" sz="2400" b="1" i="1" dirty="0" smtClean="0">
                <a:latin typeface="Bookman Old Style" pitchFamily="18" charset="0"/>
              </a:rPr>
              <a:t>Роль веселую сыграй.</a:t>
            </a:r>
            <a:endParaRPr lang="ru-RU" sz="2400" b="1" i="1" dirty="0">
              <a:latin typeface="Bookman Old Style" pitchFamily="18" charset="0"/>
            </a:endParaRPr>
          </a:p>
        </p:txBody>
      </p:sp>
      <p:pic>
        <p:nvPicPr>
          <p:cNvPr id="3075" name="Picture 3" descr="C:\Users\Пользователь\Desktop\РЕЧЕВОЙ уголок\IMG_20190416_165659.jpg"/>
          <p:cNvPicPr>
            <a:picLocks noChangeAspect="1" noChangeArrowheads="1"/>
          </p:cNvPicPr>
          <p:nvPr/>
        </p:nvPicPr>
        <p:blipFill>
          <a:blip r:embed="rId3" cstate="print"/>
          <a:srcRect l="5859" t="4687" r="5078" b="10938"/>
          <a:stretch>
            <a:fillRect/>
          </a:stretch>
        </p:blipFill>
        <p:spPr bwMode="auto">
          <a:xfrm rot="20600508">
            <a:off x="366107" y="581475"/>
            <a:ext cx="4527875" cy="3217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804679">
            <a:off x="5407832" y="-130486"/>
            <a:ext cx="3365356" cy="44983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1" t="27326" r="10039"/>
          <a:stretch/>
        </p:blipFill>
        <p:spPr bwMode="auto">
          <a:xfrm>
            <a:off x="83733" y="4077072"/>
            <a:ext cx="4202107" cy="2780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10" b="12004"/>
          <a:stretch/>
        </p:blipFill>
        <p:spPr bwMode="auto">
          <a:xfrm>
            <a:off x="5429256" y="3203577"/>
            <a:ext cx="2638763" cy="37489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Пользователь\Desktop\РЕЧЕВОЙ уголок\IMG_20190416_164944.jpg"/>
          <p:cNvPicPr>
            <a:picLocks noChangeAspect="1" noChangeArrowheads="1"/>
          </p:cNvPicPr>
          <p:nvPr/>
        </p:nvPicPr>
        <p:blipFill>
          <a:blip r:embed="rId4" cstate="print"/>
          <a:srcRect t="9375" b="7813"/>
          <a:stretch>
            <a:fillRect/>
          </a:stretch>
        </p:blipFill>
        <p:spPr bwMode="auto">
          <a:xfrm rot="686498">
            <a:off x="5860519" y="99295"/>
            <a:ext cx="2712232" cy="29947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768"/>
          <a:stretch/>
        </p:blipFill>
        <p:spPr bwMode="auto">
          <a:xfrm rot="21128349">
            <a:off x="904846" y="534567"/>
            <a:ext cx="3920543" cy="40997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428596" y="5072074"/>
            <a:ext cx="4947498" cy="13625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500" b="1" dirty="0" smtClean="0">
                <a:latin typeface="Bookman Old Style" pitchFamily="18" charset="0"/>
              </a:rPr>
              <a:t>Центр </a:t>
            </a:r>
          </a:p>
          <a:p>
            <a:r>
              <a:rPr lang="ru-RU" sz="3500" b="1" dirty="0">
                <a:latin typeface="Bookman Old Style" pitchFamily="18" charset="0"/>
              </a:rPr>
              <a:t>т</a:t>
            </a:r>
            <a:r>
              <a:rPr lang="ru-RU" sz="3500" b="1" dirty="0" smtClean="0">
                <a:latin typeface="Bookman Old Style" pitchFamily="18" charset="0"/>
              </a:rPr>
              <a:t>еатрализованной игры</a:t>
            </a:r>
            <a:endParaRPr lang="ru-RU" sz="3500" b="1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660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0" y="428604"/>
            <a:ext cx="4286280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0" y="642918"/>
            <a:ext cx="4500562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i="1" dirty="0" smtClean="0">
                <a:latin typeface="Bookman Old Style" pitchFamily="18" charset="0"/>
              </a:rPr>
              <a:t>В игры разные играем,</a:t>
            </a:r>
          </a:p>
          <a:p>
            <a:pPr algn="ctr"/>
            <a:r>
              <a:rPr lang="ru-RU" sz="2600" b="1" i="1" dirty="0" smtClean="0">
                <a:latin typeface="Bookman Old Style" pitchFamily="18" charset="0"/>
              </a:rPr>
              <a:t>Много знаний получаем,</a:t>
            </a:r>
          </a:p>
          <a:p>
            <a:pPr algn="ctr"/>
            <a:r>
              <a:rPr lang="ru-RU" sz="2600" b="1" i="1" dirty="0" smtClean="0">
                <a:latin typeface="Bookman Old Style" pitchFamily="18" charset="0"/>
              </a:rPr>
              <a:t>И себя мы развиваем.</a:t>
            </a:r>
            <a:endParaRPr lang="ru-RU" sz="2600" i="1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500563" y="4429132"/>
            <a:ext cx="4643437" cy="13625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500" b="1" dirty="0" smtClean="0">
                <a:latin typeface="Bookman Old Style" pitchFamily="18" charset="0"/>
              </a:rPr>
              <a:t>Центр </a:t>
            </a:r>
          </a:p>
          <a:p>
            <a:r>
              <a:rPr lang="ru-RU" sz="3500" b="1" dirty="0">
                <a:latin typeface="Bookman Old Style" pitchFamily="18" charset="0"/>
              </a:rPr>
              <a:t>н</a:t>
            </a:r>
            <a:r>
              <a:rPr lang="ru-RU" sz="3500" b="1" dirty="0" smtClean="0">
                <a:latin typeface="Bookman Old Style" pitchFamily="18" charset="0"/>
              </a:rPr>
              <a:t>астольных игр и мелкой моторики</a:t>
            </a:r>
            <a:endParaRPr lang="ru-RU" sz="3500" b="1" dirty="0">
              <a:latin typeface="Bookman Old Style" pitchFamily="18" charset="0"/>
            </a:endParaRPr>
          </a:p>
        </p:txBody>
      </p:sp>
      <p:pic>
        <p:nvPicPr>
          <p:cNvPr id="10" name="Picture 3" descr="C:\Users\Пользователь\Desktop\РЕЧЕВОЙ уголок\IMG-77a7326d057358f57e03329d672a6c5e-V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24556"/>
          <a:stretch>
            <a:fillRect/>
          </a:stretch>
        </p:blipFill>
        <p:spPr bwMode="auto">
          <a:xfrm>
            <a:off x="2214546" y="2428868"/>
            <a:ext cx="2190035" cy="38801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 descr="C:\Users\Пользователь\Desktop\РЕЧЕВОЙ уголок\IMG-77a7326d057358f57e03329d672a6c5e-V.jpg"/>
          <p:cNvPicPr>
            <a:picLocks noChangeAspect="1" noChangeArrowheads="1"/>
          </p:cNvPicPr>
          <p:nvPr/>
        </p:nvPicPr>
        <p:blipFill>
          <a:blip r:embed="rId5"/>
          <a:srcRect l="33408" b="16498"/>
          <a:stretch>
            <a:fillRect/>
          </a:stretch>
        </p:blipFill>
        <p:spPr bwMode="auto">
          <a:xfrm rot="20727916">
            <a:off x="111567" y="2984633"/>
            <a:ext cx="2187744" cy="36669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214810" y="214290"/>
            <a:ext cx="4929190" cy="18573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500" b="1" dirty="0" smtClean="0">
                <a:latin typeface="Bookman Old Style" pitchFamily="18" charset="0"/>
              </a:rPr>
              <a:t>Центр </a:t>
            </a:r>
          </a:p>
          <a:p>
            <a:r>
              <a:rPr lang="ru-RU" sz="3500" b="1" dirty="0">
                <a:latin typeface="Bookman Old Style" pitchFamily="18" charset="0"/>
              </a:rPr>
              <a:t>н</a:t>
            </a:r>
            <a:r>
              <a:rPr lang="ru-RU" sz="3500" b="1" dirty="0" smtClean="0">
                <a:latin typeface="Bookman Old Style" pitchFamily="18" charset="0"/>
              </a:rPr>
              <a:t>астольных игр и мелкой моторики</a:t>
            </a:r>
            <a:endParaRPr lang="ru-RU" sz="3500" b="1" dirty="0">
              <a:latin typeface="Bookman Old Style" pitchFamily="18" charset="0"/>
            </a:endParaRPr>
          </a:p>
        </p:txBody>
      </p:sp>
      <p:pic>
        <p:nvPicPr>
          <p:cNvPr id="7" name="Picture 2" descr="C:\Users\Пользователь\Desktop\РЕЧЕВОЙ уголок\IMG-0ba66ef9ee481a0529292bb479930cb2-V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 rot="983972">
            <a:off x="4211226" y="2643827"/>
            <a:ext cx="4544103" cy="34080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8" name="Picture 2" descr="C:\Users\Пользователь\Desktop\РЕЧЕВОЙ уголок\IMG-56eb3f83b163c734de2e4597cdf23ea4-V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 bwMode="auto">
          <a:xfrm rot="20584669">
            <a:off x="995539" y="2665139"/>
            <a:ext cx="3260804" cy="43586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9" name="Picture 3" descr="C:\Users\Пользователь\Desktop\РЕЧЕВОЙ уголок\IMG-77a7326d057358f57e03329d672a6c5e-V.jpg"/>
          <p:cNvPicPr>
            <a:picLocks noChangeAspect="1" noChangeArrowheads="1"/>
          </p:cNvPicPr>
          <p:nvPr/>
        </p:nvPicPr>
        <p:blipFill>
          <a:blip r:embed="rId5"/>
          <a:srcRect t="28302" b="18867"/>
          <a:stretch>
            <a:fillRect/>
          </a:stretch>
        </p:blipFill>
        <p:spPr bwMode="auto">
          <a:xfrm>
            <a:off x="357158" y="164930"/>
            <a:ext cx="3786214" cy="26737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96" y="214290"/>
            <a:ext cx="8229600" cy="6408712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ru-RU" b="1" i="1" dirty="0" smtClean="0">
                <a:latin typeface="Bookman Old Style" pitchFamily="18" charset="0"/>
              </a:rPr>
              <a:t>Использованы следующие принципы:</a:t>
            </a:r>
          </a:p>
          <a:p>
            <a:pPr marL="0" indent="0" algn="ctr">
              <a:buNone/>
            </a:pPr>
            <a:endParaRPr lang="ru-RU" b="1" i="1" dirty="0" smtClean="0">
              <a:latin typeface="Bookman Old Style" pitchFamily="18" charset="0"/>
            </a:endParaRPr>
          </a:p>
          <a:p>
            <a:pPr marL="0" indent="0" algn="just">
              <a:buFont typeface="Wingdings" pitchFamily="2" charset="2"/>
              <a:buChar char="ü"/>
            </a:pPr>
            <a:r>
              <a:rPr lang="ru-RU" sz="3300" dirty="0" smtClean="0"/>
              <a:t>    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безопасность всех базисных компонентов среды;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трансформируемость, обеспечивающая возможность изменения предметно – пространственной среды, позволяющей, по ситуации,  вынести на первый план ту или иную функцию пространства;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полифункциональность, предусматривающая обеспечение всех составляющих воспитательно – образовательного    процесса и возможность  разнообразного использования различных составляющих среды; 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доступность;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наличие условий для двигательной активности детей, а также возможности для уединения;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рациональное использование группового пространства;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творческий подход к оформлению пространства, эстетичность;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соответствие оформления возрастным нормативам;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учет условий, обеспечивающих эмоциональное благополучие детей и взрослых;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педагогическая целесообразность, позволяющая предусмотреть необходимость и достаточность наполнения среды, обеспечение возможности самовыражения детей, индивидуальную комфортность и эмоциональное благополучие каждого ребенка;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учет </a:t>
            </a:r>
            <a:r>
              <a:rPr lang="ru-RU" sz="3300" dirty="0" err="1" smtClean="0">
                <a:latin typeface="Times New Roman" pitchFamily="18" charset="0"/>
                <a:cs typeface="Times New Roman" pitchFamily="18" charset="0"/>
              </a:rPr>
              <a:t>полоролевых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различий в построении предметно - развивающей среды;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учет национально-культурных условий;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использование современного/инновационного оборудования.</a:t>
            </a:r>
            <a:endParaRPr lang="ru-RU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6328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214810" y="214290"/>
            <a:ext cx="4929190" cy="18573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500" b="1" dirty="0" smtClean="0">
                <a:latin typeface="Bookman Old Style" pitchFamily="18" charset="0"/>
              </a:rPr>
              <a:t>Центр </a:t>
            </a:r>
          </a:p>
          <a:p>
            <a:r>
              <a:rPr lang="ru-RU" sz="3500" b="1" dirty="0">
                <a:latin typeface="Bookman Old Style" pitchFamily="18" charset="0"/>
              </a:rPr>
              <a:t>н</a:t>
            </a:r>
            <a:r>
              <a:rPr lang="ru-RU" sz="3500" b="1" dirty="0" smtClean="0">
                <a:latin typeface="Bookman Old Style" pitchFamily="18" charset="0"/>
              </a:rPr>
              <a:t>астольных игр и мелкой моторики</a:t>
            </a:r>
            <a:endParaRPr lang="ru-RU" sz="3500" b="1" dirty="0">
              <a:latin typeface="Bookman Old Style" pitchFamily="18" charset="0"/>
            </a:endParaRPr>
          </a:p>
        </p:txBody>
      </p:sp>
      <p:pic>
        <p:nvPicPr>
          <p:cNvPr id="7" name="Picture 2" descr="C:\Users\Пользователь\Desktop\РЕЧЕВОЙ уголок\IMG-0ba66ef9ee481a0529292bb479930cb2-V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 rot="983972">
            <a:off x="585805" y="1396704"/>
            <a:ext cx="3479630" cy="4651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9" name="Picture 3" descr="C:\Users\Пользователь\Desktop\РЕЧЕВОЙ уголок\IMG-77a7326d057358f57e03329d672a6c5e-V.jp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429124" y="2590273"/>
            <a:ext cx="4408539" cy="32981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67" r="11160"/>
          <a:stretch/>
        </p:blipFill>
        <p:spPr bwMode="auto">
          <a:xfrm rot="907077">
            <a:off x="4898222" y="2602430"/>
            <a:ext cx="3784850" cy="37167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429124" y="285728"/>
            <a:ext cx="4500594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500" b="1" dirty="0" smtClean="0">
                <a:latin typeface="Bookman Old Style" pitchFamily="18" charset="0"/>
              </a:rPr>
              <a:t>Центр </a:t>
            </a:r>
          </a:p>
          <a:p>
            <a:r>
              <a:rPr lang="ru-RU" sz="3500" b="1" dirty="0">
                <a:latin typeface="Bookman Old Style" pitchFamily="18" charset="0"/>
              </a:rPr>
              <a:t>с</a:t>
            </a:r>
            <a:r>
              <a:rPr lang="ru-RU" sz="3500" b="1" dirty="0" smtClean="0">
                <a:latin typeface="Bookman Old Style" pitchFamily="18" charset="0"/>
              </a:rPr>
              <a:t>южетно-ролевой игры</a:t>
            </a:r>
            <a:endParaRPr lang="ru-RU" sz="3500" b="1" dirty="0">
              <a:latin typeface="Bookman Old Style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16" b="25036"/>
          <a:stretch/>
        </p:blipFill>
        <p:spPr bwMode="auto">
          <a:xfrm rot="21371415">
            <a:off x="971600" y="89030"/>
            <a:ext cx="3240361" cy="35073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8597" y="3609971"/>
            <a:ext cx="4163442" cy="31225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04018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10621" r="8529"/>
          <a:stretch>
            <a:fillRect/>
          </a:stretch>
        </p:blipFill>
        <p:spPr bwMode="auto">
          <a:xfrm rot="907077">
            <a:off x="4659611" y="2883025"/>
            <a:ext cx="3857879" cy="2827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429124" y="285728"/>
            <a:ext cx="4500594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500" b="1" dirty="0" smtClean="0">
                <a:latin typeface="Bookman Old Style" pitchFamily="18" charset="0"/>
              </a:rPr>
              <a:t>Центр </a:t>
            </a:r>
          </a:p>
          <a:p>
            <a:r>
              <a:rPr lang="ru-RU" sz="3500" b="1" dirty="0">
                <a:latin typeface="Bookman Old Style" pitchFamily="18" charset="0"/>
              </a:rPr>
              <a:t>с</a:t>
            </a:r>
            <a:r>
              <a:rPr lang="ru-RU" sz="3500" b="1" dirty="0" smtClean="0">
                <a:latin typeface="Bookman Old Style" pitchFamily="18" charset="0"/>
              </a:rPr>
              <a:t>южетно-ролевой игры</a:t>
            </a:r>
            <a:endParaRPr lang="ru-RU" sz="3500" b="1" dirty="0">
              <a:latin typeface="Bookman Old Style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 l="11667" r="15000"/>
          <a:stretch>
            <a:fillRect/>
          </a:stretch>
        </p:blipFill>
        <p:spPr bwMode="auto">
          <a:xfrm rot="21165762">
            <a:off x="725940" y="3460349"/>
            <a:ext cx="3181382" cy="3253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102492" y="255463"/>
            <a:ext cx="4326632" cy="3244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04018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 rot="20561503">
            <a:off x="67071" y="3347807"/>
            <a:ext cx="4232963" cy="31747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500562" y="5000636"/>
            <a:ext cx="4643438" cy="13625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500" b="1" dirty="0" smtClean="0">
                <a:latin typeface="Bookman Old Style" pitchFamily="18" charset="0"/>
              </a:rPr>
              <a:t>Центр </a:t>
            </a:r>
          </a:p>
          <a:p>
            <a:r>
              <a:rPr lang="ru-RU" sz="3500" b="1" dirty="0" smtClean="0">
                <a:latin typeface="Bookman Old Style" pitchFamily="18" charset="0"/>
              </a:rPr>
              <a:t>конструирования</a:t>
            </a:r>
            <a:endParaRPr lang="ru-RU" sz="3500" b="1" dirty="0">
              <a:latin typeface="Bookman Old Style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692901" y="1357298"/>
            <a:ext cx="4381531" cy="32861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50232">
            <a:off x="408881" y="264390"/>
            <a:ext cx="4086132" cy="3064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31026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 bwMode="auto">
          <a:xfrm rot="20649563">
            <a:off x="919921" y="3959949"/>
            <a:ext cx="3322537" cy="24919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 rot="881336">
            <a:off x="4597427" y="566454"/>
            <a:ext cx="4643438" cy="13625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500" b="1" dirty="0" smtClean="0">
                <a:latin typeface="Bookman Old Style" pitchFamily="18" charset="0"/>
              </a:rPr>
              <a:t>Центр </a:t>
            </a:r>
          </a:p>
          <a:p>
            <a:r>
              <a:rPr lang="ru-RU" sz="3500" b="1" dirty="0" smtClean="0">
                <a:latin typeface="Bookman Old Style" pitchFamily="18" charset="0"/>
              </a:rPr>
              <a:t>конструирования</a:t>
            </a:r>
            <a:endParaRPr lang="ru-RU" sz="3500" b="1" dirty="0">
              <a:latin typeface="Bookman Old Style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214282" y="214290"/>
            <a:ext cx="4381530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4786314" y="2000240"/>
            <a:ext cx="2857520" cy="214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5715008" y="4429132"/>
            <a:ext cx="2856380" cy="21422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31026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 b="15261"/>
          <a:stretch>
            <a:fillRect/>
          </a:stretch>
        </p:blipFill>
        <p:spPr bwMode="auto">
          <a:xfrm rot="20649563">
            <a:off x="3869922" y="3019757"/>
            <a:ext cx="5120261" cy="32459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 rot="881336">
            <a:off x="4597427" y="566454"/>
            <a:ext cx="4643438" cy="13625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500" b="1" dirty="0" smtClean="0">
                <a:latin typeface="Bookman Old Style" pitchFamily="18" charset="0"/>
              </a:rPr>
              <a:t>Центр </a:t>
            </a:r>
          </a:p>
          <a:p>
            <a:r>
              <a:rPr lang="ru-RU" sz="3500" b="1" dirty="0" smtClean="0">
                <a:latin typeface="Bookman Old Style" pitchFamily="18" charset="0"/>
              </a:rPr>
              <a:t>конструирования</a:t>
            </a:r>
            <a:endParaRPr lang="ru-RU" sz="3500" b="1" dirty="0">
              <a:latin typeface="Bookman Old Style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 l="11778" t="2174"/>
          <a:stretch>
            <a:fillRect/>
          </a:stretch>
        </p:blipFill>
        <p:spPr bwMode="auto">
          <a:xfrm rot="557276">
            <a:off x="142267" y="926989"/>
            <a:ext cx="4742810" cy="39443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31026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445209"/>
            <a:ext cx="4464496" cy="59675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013323" y="1196752"/>
            <a:ext cx="4130677" cy="3312368"/>
          </a:xfrm>
        </p:spPr>
        <p:txBody>
          <a:bodyPr>
            <a:noAutofit/>
          </a:bodyPr>
          <a:lstStyle/>
          <a:p>
            <a:r>
              <a:rPr lang="ru-RU" sz="2600" b="1" i="1" dirty="0" smtClean="0">
                <a:latin typeface="Bookman Old Style" pitchFamily="18" charset="0"/>
              </a:rPr>
              <a:t>Если ты устал, дружок,</a:t>
            </a:r>
            <a:br>
              <a:rPr lang="ru-RU" sz="2600" b="1" i="1" dirty="0" smtClean="0">
                <a:latin typeface="Bookman Old Style" pitchFamily="18" charset="0"/>
              </a:rPr>
            </a:br>
            <a:r>
              <a:rPr lang="ru-RU" sz="2600" b="1" i="1" dirty="0" smtClean="0">
                <a:latin typeface="Bookman Old Style" pitchFamily="18" charset="0"/>
              </a:rPr>
              <a:t>заходи в наш уголок.</a:t>
            </a:r>
            <a:br>
              <a:rPr lang="ru-RU" sz="2600" b="1" i="1" dirty="0" smtClean="0">
                <a:latin typeface="Bookman Old Style" pitchFamily="18" charset="0"/>
              </a:rPr>
            </a:br>
            <a:r>
              <a:rPr lang="ru-RU" sz="2600" b="1" i="1" dirty="0" smtClean="0">
                <a:latin typeface="Bookman Old Style" pitchFamily="18" charset="0"/>
              </a:rPr>
              <a:t>И в </a:t>
            </a:r>
            <a:r>
              <a:rPr lang="ru-RU" sz="2600" b="1" u="sng" dirty="0" smtClean="0">
                <a:latin typeface="Bookman Old Style" pitchFamily="18" charset="0"/>
              </a:rPr>
              <a:t>центре уединения</a:t>
            </a:r>
            <a:r>
              <a:rPr lang="ru-RU" sz="2600" b="1" dirty="0" smtClean="0">
                <a:latin typeface="Bookman Old Style" pitchFamily="18" charset="0"/>
              </a:rPr>
              <a:t/>
            </a:r>
            <a:br>
              <a:rPr lang="ru-RU" sz="2600" b="1" dirty="0" smtClean="0">
                <a:latin typeface="Bookman Old Style" pitchFamily="18" charset="0"/>
              </a:rPr>
            </a:br>
            <a:r>
              <a:rPr lang="ru-RU" sz="2600" b="1" i="1" dirty="0" smtClean="0">
                <a:latin typeface="Bookman Old Style" pitchFamily="18" charset="0"/>
              </a:rPr>
              <a:t>Исчезнут все твои сомнения.</a:t>
            </a:r>
            <a:endParaRPr lang="ru-RU" sz="2600" b="1" i="1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96" y="4487138"/>
            <a:ext cx="5715008" cy="229710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Bookman Old Style" pitchFamily="18" charset="0"/>
              </a:rPr>
              <a:t>Если хочешь много знать, Посмотри советы.</a:t>
            </a:r>
            <a:br>
              <a:rPr lang="ru-RU" sz="2800" b="1" dirty="0" smtClean="0">
                <a:latin typeface="Bookman Old Style" pitchFamily="18" charset="0"/>
              </a:rPr>
            </a:br>
            <a:r>
              <a:rPr lang="ru-RU" sz="2800" b="1" dirty="0" smtClean="0">
                <a:latin typeface="Bookman Old Style" pitchFamily="18" charset="0"/>
              </a:rPr>
              <a:t>Детям нужно помогать,</a:t>
            </a:r>
            <a:br>
              <a:rPr lang="ru-RU" sz="2800" b="1" dirty="0" smtClean="0">
                <a:latin typeface="Bookman Old Style" pitchFamily="18" charset="0"/>
              </a:rPr>
            </a:br>
            <a:r>
              <a:rPr lang="ru-RU" sz="2800" b="1" dirty="0" smtClean="0">
                <a:latin typeface="Bookman Old Style" pitchFamily="18" charset="0"/>
              </a:rPr>
              <a:t>Правила безопасности ВАЖНО ЗНАТЬ!</a:t>
            </a:r>
            <a:endParaRPr lang="ru-RU" sz="2800" b="1" dirty="0">
              <a:latin typeface="Bookman Old Style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 t="6925"/>
          <a:stretch>
            <a:fillRect/>
          </a:stretch>
        </p:blipFill>
        <p:spPr bwMode="auto">
          <a:xfrm rot="20593260">
            <a:off x="319056" y="1234184"/>
            <a:ext cx="4014719" cy="2802532"/>
          </a:xfrm>
          <a:prstGeom prst="rect">
            <a:avLst/>
          </a:prstGeom>
          <a:noFill/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5076056" y="219042"/>
            <a:ext cx="4202840" cy="14665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latin typeface="Bookman Old Style" pitchFamily="18" charset="0"/>
              </a:rPr>
              <a:t>Центр</a:t>
            </a:r>
          </a:p>
          <a:p>
            <a:r>
              <a:rPr lang="ru-RU" sz="2800" b="1" dirty="0" smtClean="0">
                <a:latin typeface="Bookman Old Style" pitchFamily="18" charset="0"/>
              </a:rPr>
              <a:t>«Для вас, родители»</a:t>
            </a:r>
            <a:endParaRPr lang="ru-RU" sz="2800" b="1" dirty="0">
              <a:latin typeface="Bookman Old Style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4876" y="1500174"/>
            <a:ext cx="4191028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99686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000628" y="214290"/>
            <a:ext cx="3718087" cy="2781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E:\ПРОЕКТ\IMG-1a6d87e15cf0a7563bf7202874e6977c-V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 rot="20889076">
            <a:off x="609101" y="574936"/>
            <a:ext cx="3808544" cy="2849266"/>
          </a:xfrm>
          <a:prstGeom prst="rect">
            <a:avLst/>
          </a:prstGeom>
          <a:noFill/>
        </p:spPr>
      </p:pic>
      <p:pic>
        <p:nvPicPr>
          <p:cNvPr id="7" name="Picture 2" descr="E:\ПРОЕКТ\IMG-1a6d87e15cf0a7563bf7202874e6977c-V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 rot="20889076">
            <a:off x="239336" y="3808719"/>
            <a:ext cx="3617953" cy="2706682"/>
          </a:xfrm>
          <a:prstGeom prst="rect">
            <a:avLst/>
          </a:prstGeom>
          <a:noFill/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4572000" y="3143248"/>
            <a:ext cx="4202840" cy="14665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latin typeface="Bookman Old Style" pitchFamily="18" charset="0"/>
              </a:rPr>
              <a:t>Центр</a:t>
            </a:r>
          </a:p>
          <a:p>
            <a:r>
              <a:rPr lang="ru-RU" sz="2800" b="1" dirty="0" smtClean="0">
                <a:latin typeface="Bookman Old Style" pitchFamily="18" charset="0"/>
              </a:rPr>
              <a:t>«Для вас, родители»</a:t>
            </a:r>
            <a:endParaRPr lang="ru-RU" sz="2800" b="1" dirty="0">
              <a:latin typeface="Bookman Old Style" pitchFamily="18" charset="0"/>
            </a:endParaRPr>
          </a:p>
        </p:txBody>
      </p:sp>
      <p:pic>
        <p:nvPicPr>
          <p:cNvPr id="2050" name="Picture 2" descr="C:\Users\Пользователь\Desktop\РЕЧЕВОЙ уголок\IMG_20190416_130651.jpg"/>
          <p:cNvPicPr>
            <a:picLocks noChangeAspect="1" noChangeArrowheads="1"/>
          </p:cNvPicPr>
          <p:nvPr/>
        </p:nvPicPr>
        <p:blipFill>
          <a:blip r:embed="rId6" cstate="print"/>
          <a:srcRect t="10937" b="17188"/>
          <a:stretch>
            <a:fillRect/>
          </a:stretch>
        </p:blipFill>
        <p:spPr bwMode="auto">
          <a:xfrm>
            <a:off x="3907925" y="4867426"/>
            <a:ext cx="5236075" cy="19905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64"/>
          <a:stretch/>
        </p:blipFill>
        <p:spPr bwMode="auto">
          <a:xfrm rot="490340">
            <a:off x="3950696" y="2620916"/>
            <a:ext cx="5038943" cy="29642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2" descr="E:\ПРОЕКТ\IMG-1a6d87e15cf0a7563bf7202874e6977c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357298"/>
            <a:ext cx="3432833" cy="4588583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572000" y="428604"/>
            <a:ext cx="4202840" cy="14665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latin typeface="Bookman Old Style" pitchFamily="18" charset="0"/>
              </a:rPr>
              <a:t>Центр</a:t>
            </a:r>
          </a:p>
          <a:p>
            <a:r>
              <a:rPr lang="ru-RU" sz="2800" b="1" dirty="0" smtClean="0">
                <a:latin typeface="Bookman Old Style" pitchFamily="18" charset="0"/>
              </a:rPr>
              <a:t>«Для вас, родители»</a:t>
            </a:r>
            <a:endParaRPr lang="ru-RU" sz="2800" b="1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1413660"/>
            <a:ext cx="4464496" cy="3348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339752" y="40594"/>
            <a:ext cx="5107733" cy="1373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ts val="0"/>
              </a:spcBef>
            </a:pPr>
            <a:r>
              <a:rPr lang="ru-RU" sz="2800" b="1" dirty="0" smtClean="0">
                <a:latin typeface="Bookman Old Style" pitchFamily="18" charset="0"/>
              </a:rPr>
              <a:t>Макет </a:t>
            </a:r>
            <a:r>
              <a:rPr lang="ru-RU" sz="2800" b="1" dirty="0">
                <a:solidFill>
                  <a:prstClr val="black"/>
                </a:solidFill>
                <a:latin typeface="Bookman Old Style" pitchFamily="18" charset="0"/>
                <a:ea typeface="+mn-ea"/>
                <a:cs typeface="+mn-cs"/>
              </a:rPr>
              <a:t>на будущее</a:t>
            </a:r>
          </a:p>
          <a:p>
            <a:r>
              <a:rPr lang="ru-RU" sz="2800" b="1" dirty="0" smtClean="0">
                <a:latin typeface="Bookman Old Style" pitchFamily="18" charset="0"/>
              </a:rPr>
              <a:t>«Центр безопасности»</a:t>
            </a:r>
          </a:p>
        </p:txBody>
      </p:sp>
      <p:pic>
        <p:nvPicPr>
          <p:cNvPr id="8" name="Рисунок 7"/>
          <p:cNvPicPr/>
          <p:nvPr/>
        </p:nvPicPr>
        <p:blipFill rotWithShape="1">
          <a:blip r:embed="rId4"/>
          <a:srcRect l="29817" t="61365" r="43237" b="15445"/>
          <a:stretch/>
        </p:blipFill>
        <p:spPr bwMode="auto">
          <a:xfrm>
            <a:off x="4716016" y="4149080"/>
            <a:ext cx="4256689" cy="24436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8079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40000" lnSpcReduction="20000"/>
          </a:bodyPr>
          <a:lstStyle/>
          <a:p>
            <a:pPr marL="0" indent="0" algn="ctr">
              <a:buNone/>
            </a:pPr>
            <a:r>
              <a:rPr lang="ru-RU" sz="4500" b="1" u="sng" dirty="0">
                <a:solidFill>
                  <a:srgbClr val="000000"/>
                </a:solidFill>
                <a:latin typeface="Times New Roman, serif"/>
              </a:rPr>
              <a:t>Вывод: </a:t>
            </a:r>
            <a:endParaRPr lang="ru-RU" sz="4500" b="1" u="sng" dirty="0" smtClean="0">
              <a:solidFill>
                <a:srgbClr val="000000"/>
              </a:solidFill>
              <a:latin typeface="Times New Roman, serif"/>
            </a:endParaRPr>
          </a:p>
          <a:p>
            <a:pPr marL="0" indent="0" algn="ctr">
              <a:buNone/>
            </a:pPr>
            <a:endParaRPr lang="ru-RU" sz="4500" b="1" u="sng" dirty="0" smtClean="0">
              <a:solidFill>
                <a:srgbClr val="000000"/>
              </a:solidFill>
              <a:latin typeface="Times New Roman, serif"/>
            </a:endParaRPr>
          </a:p>
          <a:p>
            <a:pPr marL="0" indent="0" algn="just">
              <a:buNone/>
            </a:pPr>
            <a:r>
              <a:rPr lang="ru-RU" sz="4500" b="1" dirty="0" smtClean="0">
                <a:solidFill>
                  <a:srgbClr val="000000"/>
                </a:solidFill>
                <a:latin typeface="Times New Roman, serif"/>
              </a:rPr>
              <a:t>	Целенаправленно </a:t>
            </a:r>
            <a:r>
              <a:rPr lang="ru-RU" sz="4500" b="1" dirty="0">
                <a:solidFill>
                  <a:srgbClr val="000000"/>
                </a:solidFill>
                <a:latin typeface="Times New Roman, serif"/>
              </a:rPr>
              <a:t>организованная предметно-развивающая среда в группе  играет большую роль в  развитии и воспитании ребёнка.</a:t>
            </a:r>
            <a:endParaRPr lang="ru-RU" sz="4500" b="1" dirty="0">
              <a:solidFill>
                <a:srgbClr val="000000"/>
              </a:solidFill>
              <a:latin typeface="Open Sans"/>
            </a:endParaRPr>
          </a:p>
          <a:p>
            <a:pPr marL="0" indent="0" algn="just">
              <a:buNone/>
            </a:pPr>
            <a:r>
              <a:rPr lang="ru-RU" sz="4500" b="1" dirty="0" smtClean="0">
                <a:solidFill>
                  <a:srgbClr val="000000"/>
                </a:solidFill>
                <a:latin typeface="Times New Roman, serif"/>
              </a:rPr>
              <a:t>	Созданная </a:t>
            </a:r>
            <a:r>
              <a:rPr lang="ru-RU" sz="4500" b="1" dirty="0">
                <a:solidFill>
                  <a:srgbClr val="000000"/>
                </a:solidFill>
                <a:latin typeface="Times New Roman, serif"/>
              </a:rPr>
              <a:t>среда вызывает у детей чувство радости, эмоционально положительное отношение к детскому саду, желание посещать его, обогащает новыми впечатлениями, побуждает к активной творческой деятельности, способствует интеллектуальному и социальному развитию детей дошкольного возраста.</a:t>
            </a:r>
            <a:endParaRPr lang="ru-RU" sz="4500" b="1" dirty="0">
              <a:solidFill>
                <a:srgbClr val="000000"/>
              </a:solidFill>
              <a:latin typeface="Open Sans"/>
            </a:endParaRPr>
          </a:p>
          <a:p>
            <a:pPr marL="0" indent="0" algn="just">
              <a:buNone/>
            </a:pPr>
            <a:r>
              <a:rPr lang="ru-RU" sz="4500" b="1" dirty="0" smtClean="0">
                <a:solidFill>
                  <a:srgbClr val="000000"/>
                </a:solidFill>
                <a:latin typeface="Times New Roman, serif"/>
              </a:rPr>
              <a:t>	Изменения </a:t>
            </a:r>
            <a:r>
              <a:rPr lang="ru-RU" sz="4500" b="1" dirty="0">
                <a:solidFill>
                  <a:srgbClr val="000000"/>
                </a:solidFill>
                <a:latin typeface="Times New Roman, serif"/>
              </a:rPr>
              <a:t>в предметно-пространственной среде группы и ДОУ </a:t>
            </a:r>
            <a:r>
              <a:rPr lang="ru-RU" sz="4500" b="1" dirty="0" smtClean="0">
                <a:solidFill>
                  <a:srgbClr val="000000"/>
                </a:solidFill>
                <a:latin typeface="Times New Roman, serif"/>
              </a:rPr>
              <a:t>вызывают </a:t>
            </a:r>
            <a:r>
              <a:rPr lang="ru-RU" sz="4500" b="1" dirty="0">
                <a:solidFill>
                  <a:srgbClr val="000000"/>
                </a:solidFill>
                <a:latin typeface="Times New Roman, serif"/>
              </a:rPr>
              <a:t>количественные и качественные сдвиги, которые </a:t>
            </a:r>
            <a:r>
              <a:rPr lang="ru-RU" sz="4500" b="1" dirty="0" smtClean="0">
                <a:solidFill>
                  <a:srgbClr val="000000"/>
                </a:solidFill>
                <a:latin typeface="Times New Roman, serif"/>
              </a:rPr>
              <a:t>происходят в </a:t>
            </a:r>
            <a:r>
              <a:rPr lang="ru-RU" sz="4500" b="1" dirty="0">
                <a:solidFill>
                  <a:srgbClr val="000000"/>
                </a:solidFill>
                <a:latin typeface="Times New Roman, serif"/>
              </a:rPr>
              <a:t>распределении детских активностей. При появлении некоторых материалов и игрушек (например, объектов для изучения), и создании условий для использования игрушек (компоновка игрушек для режиссёрской игры в соответствии с их сюжетообразующей функцией, дополнение их маркерами игрового пространства) </a:t>
            </a:r>
            <a:r>
              <a:rPr lang="ru-RU" sz="4500" b="1" dirty="0" smtClean="0">
                <a:solidFill>
                  <a:srgbClr val="000000"/>
                </a:solidFill>
                <a:latin typeface="Times New Roman, serif"/>
              </a:rPr>
              <a:t>происходят </a:t>
            </a:r>
            <a:r>
              <a:rPr lang="ru-RU" sz="4500" b="1" dirty="0">
                <a:solidFill>
                  <a:srgbClr val="000000"/>
                </a:solidFill>
                <a:latin typeface="Times New Roman, serif"/>
              </a:rPr>
              <a:t>и значительные изменения в интересах и деятельности детей. </a:t>
            </a:r>
            <a:r>
              <a:rPr lang="ru-RU" sz="4500" b="1" dirty="0" smtClean="0">
                <a:solidFill>
                  <a:srgbClr val="000000"/>
                </a:solidFill>
                <a:latin typeface="Times New Roman, serif"/>
              </a:rPr>
              <a:t>Отмечаются </a:t>
            </a:r>
            <a:r>
              <a:rPr lang="ru-RU" sz="4500" b="1" dirty="0">
                <a:solidFill>
                  <a:srgbClr val="000000"/>
                </a:solidFill>
                <a:latin typeface="Times New Roman, serif"/>
              </a:rPr>
              <a:t>и другие изменения в поведении детей. Например, уменьшение количества конфликтов.</a:t>
            </a:r>
            <a:endParaRPr lang="ru-RU" sz="4500" b="1" dirty="0">
              <a:solidFill>
                <a:srgbClr val="000000"/>
              </a:solidFill>
              <a:latin typeface="Open Sans"/>
            </a:endParaRPr>
          </a:p>
          <a:p>
            <a:pPr marL="0" indent="0" algn="just">
              <a:buNone/>
            </a:pPr>
            <a:r>
              <a:rPr lang="ru-RU" sz="4500" b="1" dirty="0" smtClean="0">
                <a:solidFill>
                  <a:srgbClr val="000000"/>
                </a:solidFill>
                <a:latin typeface="Times New Roman, serif"/>
              </a:rPr>
              <a:t>	Результаты </a:t>
            </a:r>
            <a:r>
              <a:rPr lang="ru-RU" sz="4500" b="1" dirty="0">
                <a:solidFill>
                  <a:srgbClr val="000000"/>
                </a:solidFill>
                <a:latin typeface="Times New Roman, serif"/>
              </a:rPr>
              <a:t>диагностики подтверждают, что благодаря созданным условиям предметно – развивающей среды с учётом ФГОС ДО, дети </a:t>
            </a:r>
            <a:r>
              <a:rPr lang="ru-RU" sz="4500" b="1" dirty="0" smtClean="0">
                <a:solidFill>
                  <a:srgbClr val="000000"/>
                </a:solidFill>
                <a:latin typeface="Times New Roman, serif"/>
              </a:rPr>
              <a:t>становятся </a:t>
            </a:r>
            <a:r>
              <a:rPr lang="ru-RU" sz="4500" b="1" dirty="0">
                <a:solidFill>
                  <a:srgbClr val="000000"/>
                </a:solidFill>
                <a:latin typeface="Times New Roman, serif"/>
              </a:rPr>
              <a:t>более социализированы, умеют общаться друг с другом, смело и свободно передвигаются в пространстве ДОУ, </a:t>
            </a:r>
            <a:r>
              <a:rPr lang="ru-RU" sz="4500" b="1" dirty="0" smtClean="0">
                <a:solidFill>
                  <a:srgbClr val="000000"/>
                </a:solidFill>
                <a:latin typeface="Times New Roman, serif"/>
              </a:rPr>
              <a:t>повышается </a:t>
            </a:r>
            <a:r>
              <a:rPr lang="ru-RU" sz="4500" b="1" dirty="0">
                <a:solidFill>
                  <a:srgbClr val="000000"/>
                </a:solidFill>
                <a:latin typeface="Times New Roman, serif"/>
              </a:rPr>
              <a:t>познавательный интерес, любознательность, желание экспериментировать.</a:t>
            </a:r>
            <a:endParaRPr lang="ru-RU" sz="4500" b="1" dirty="0">
              <a:solidFill>
                <a:srgbClr val="000000"/>
              </a:solidFill>
              <a:latin typeface="Open Sans"/>
            </a:endParaRPr>
          </a:p>
          <a:p>
            <a:pPr marL="0" indent="0" algn="just">
              <a:buNone/>
            </a:pPr>
            <a:r>
              <a:rPr lang="ru-RU" sz="4500" b="1" dirty="0" smtClean="0">
                <a:solidFill>
                  <a:srgbClr val="000000"/>
                </a:solidFill>
                <a:latin typeface="Times New Roman, serif"/>
              </a:rPr>
              <a:t>	Главной </a:t>
            </a:r>
            <a:r>
              <a:rPr lang="ru-RU" sz="4500" b="1" dirty="0">
                <a:solidFill>
                  <a:srgbClr val="000000"/>
                </a:solidFill>
                <a:latin typeface="Times New Roman, serif"/>
              </a:rPr>
              <a:t>задачей воспитания дошкольников являются создание у детей чувства эмоционального комфорта и психологической защищённости. В детском саду </a:t>
            </a:r>
            <a:r>
              <a:rPr lang="ru-RU" sz="4500" b="1" dirty="0" smtClean="0">
                <a:solidFill>
                  <a:srgbClr val="000000"/>
                </a:solidFill>
                <a:latin typeface="Times New Roman, serif"/>
              </a:rPr>
              <a:t>ребёнку важно </a:t>
            </a:r>
            <a:r>
              <a:rPr lang="ru-RU" sz="4500" b="1" dirty="0">
                <a:solidFill>
                  <a:srgbClr val="000000"/>
                </a:solidFill>
                <a:latin typeface="Times New Roman, serif"/>
              </a:rPr>
              <a:t>чувствовать себя любимым и неповторимым. Поэтому, </a:t>
            </a:r>
            <a:r>
              <a:rPr lang="ru-RU" sz="4500" b="1" dirty="0" smtClean="0">
                <a:solidFill>
                  <a:srgbClr val="000000"/>
                </a:solidFill>
                <a:latin typeface="Times New Roman, serif"/>
              </a:rPr>
              <a:t>правильно созданная предметно-развивающая среда является главным в воспитательном процессе.</a:t>
            </a:r>
            <a:endParaRPr lang="ru-RU" sz="4500" b="1" dirty="0">
              <a:solidFill>
                <a:srgbClr val="000000"/>
              </a:solidFill>
              <a:latin typeface="Open Sans"/>
            </a:endParaRPr>
          </a:p>
          <a:p>
            <a:pPr marL="0" indent="0">
              <a:buNone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110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214290"/>
            <a:ext cx="6357982" cy="228599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Monotype Corsiva" pitchFamily="66" charset="0"/>
              </a:rPr>
              <a:t>«До свидания!» – скажем вам</a:t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>Весело и дружно.</a:t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>Приходите в гости к нам,</a:t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>Если будет скучно.</a:t>
            </a:r>
            <a:endParaRPr lang="ru-RU" b="1" dirty="0">
              <a:latin typeface="Monotype Corsiva" pitchFamily="66" charset="0"/>
            </a:endParaRPr>
          </a:p>
        </p:txBody>
      </p:sp>
      <p:pic>
        <p:nvPicPr>
          <p:cNvPr id="3074" name="Picture 2" descr="C:\Users\Пользователь\Desktop\отчет самообразования\IMG-988e9834f7e35ad97a0d0ac69f514e66-V.jpg"/>
          <p:cNvPicPr>
            <a:picLocks noChangeAspect="1" noChangeArrowheads="1"/>
          </p:cNvPicPr>
          <p:nvPr/>
        </p:nvPicPr>
        <p:blipFill>
          <a:blip r:embed="rId3"/>
          <a:srcRect l="2830" t="5660" r="8018" b="3773"/>
          <a:stretch>
            <a:fillRect/>
          </a:stretch>
        </p:blipFill>
        <p:spPr bwMode="auto">
          <a:xfrm rot="21339027">
            <a:off x="500034" y="2714619"/>
            <a:ext cx="5286412" cy="40277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" descr="C:\Users\Admin\Desktop\картинки\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6" y="3857628"/>
            <a:ext cx="2786082" cy="2786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1414487"/>
            <a:ext cx="4464496" cy="3346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339752" y="40594"/>
            <a:ext cx="5107733" cy="1373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ts val="0"/>
              </a:spcBef>
            </a:pPr>
            <a:r>
              <a:rPr lang="ru-RU" sz="2800" b="1" dirty="0" smtClean="0">
                <a:latin typeface="Bookman Old Style" pitchFamily="18" charset="0"/>
              </a:rPr>
              <a:t>Макет </a:t>
            </a:r>
            <a:r>
              <a:rPr lang="ru-RU" sz="2800" b="1" dirty="0">
                <a:solidFill>
                  <a:prstClr val="black"/>
                </a:solidFill>
                <a:latin typeface="Bookman Old Style" pitchFamily="18" charset="0"/>
                <a:ea typeface="+mn-ea"/>
                <a:cs typeface="+mn-cs"/>
              </a:rPr>
              <a:t>на будущее</a:t>
            </a:r>
          </a:p>
          <a:p>
            <a:r>
              <a:rPr lang="ru-RU" sz="2800" b="1" dirty="0" smtClean="0">
                <a:latin typeface="Bookman Old Style" pitchFamily="18" charset="0"/>
              </a:rPr>
              <a:t>«Центр патриотического воспитания»</a:t>
            </a:r>
          </a:p>
        </p:txBody>
      </p:sp>
      <p:pic>
        <p:nvPicPr>
          <p:cNvPr id="9" name="Рисунок 8"/>
          <p:cNvPicPr/>
          <p:nvPr/>
        </p:nvPicPr>
        <p:blipFill rotWithShape="1">
          <a:blip r:embed="rId4"/>
          <a:srcRect l="27539" t="29054" r="41693" b="21621"/>
          <a:stretch/>
        </p:blipFill>
        <p:spPr bwMode="auto">
          <a:xfrm>
            <a:off x="4572000" y="2348880"/>
            <a:ext cx="4572000" cy="45091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71928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7682" y="1414486"/>
            <a:ext cx="3941155" cy="52548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763688" y="40594"/>
            <a:ext cx="6264696" cy="1373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ts val="0"/>
              </a:spcBef>
            </a:pPr>
            <a:r>
              <a:rPr lang="ru-RU" sz="2800" b="1" dirty="0" smtClean="0">
                <a:latin typeface="Bookman Old Style" pitchFamily="18" charset="0"/>
              </a:rPr>
              <a:t>Макет </a:t>
            </a:r>
            <a:r>
              <a:rPr lang="ru-RU" sz="2800" b="1" dirty="0">
                <a:solidFill>
                  <a:prstClr val="black"/>
                </a:solidFill>
                <a:latin typeface="Bookman Old Style" pitchFamily="18" charset="0"/>
                <a:ea typeface="+mn-ea"/>
                <a:cs typeface="+mn-cs"/>
              </a:rPr>
              <a:t>на будущее</a:t>
            </a:r>
          </a:p>
          <a:p>
            <a:r>
              <a:rPr lang="ru-RU" sz="2800" b="1" dirty="0" smtClean="0">
                <a:latin typeface="Bookman Old Style" pitchFamily="18" charset="0"/>
              </a:rPr>
              <a:t>«Центр науки и естествознания»</a:t>
            </a:r>
          </a:p>
        </p:txBody>
      </p:sp>
      <p:pic>
        <p:nvPicPr>
          <p:cNvPr id="8" name="Рисунок 7"/>
          <p:cNvPicPr/>
          <p:nvPr/>
        </p:nvPicPr>
        <p:blipFill rotWithShape="1">
          <a:blip r:embed="rId4"/>
          <a:srcRect l="30654" t="42569" r="44898" b="25205"/>
          <a:stretch/>
        </p:blipFill>
        <p:spPr bwMode="auto">
          <a:xfrm>
            <a:off x="4211517" y="2348880"/>
            <a:ext cx="4847659" cy="364502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8552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763688" y="40594"/>
            <a:ext cx="6264696" cy="1373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ts val="0"/>
              </a:spcBef>
            </a:pPr>
            <a:r>
              <a:rPr lang="ru-RU" sz="2800" b="1" dirty="0" smtClean="0">
                <a:latin typeface="Bookman Old Style" pitchFamily="18" charset="0"/>
              </a:rPr>
              <a:t>Макет </a:t>
            </a:r>
            <a:r>
              <a:rPr lang="ru-RU" sz="2800" b="1" dirty="0">
                <a:solidFill>
                  <a:prstClr val="black"/>
                </a:solidFill>
                <a:latin typeface="Bookman Old Style" pitchFamily="18" charset="0"/>
                <a:ea typeface="+mn-ea"/>
                <a:cs typeface="+mn-cs"/>
              </a:rPr>
              <a:t>на будущее</a:t>
            </a:r>
          </a:p>
          <a:p>
            <a:r>
              <a:rPr lang="ru-RU" sz="2800" b="1" dirty="0" smtClean="0">
                <a:latin typeface="Bookman Old Style" pitchFamily="18" charset="0"/>
              </a:rPr>
              <a:t>«Центр настольной игры и мелкой моторики »</a:t>
            </a:r>
          </a:p>
        </p:txBody>
      </p:sp>
      <p:pic>
        <p:nvPicPr>
          <p:cNvPr id="9" name="Рисунок 8"/>
          <p:cNvPicPr/>
          <p:nvPr/>
        </p:nvPicPr>
        <p:blipFill rotWithShape="1">
          <a:blip r:embed="rId3"/>
          <a:srcRect l="32169" t="36150" r="46267" b="25565"/>
          <a:stretch/>
        </p:blipFill>
        <p:spPr bwMode="auto">
          <a:xfrm>
            <a:off x="4896036" y="2348880"/>
            <a:ext cx="3996444" cy="399993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83"/>
          <a:stretch/>
        </p:blipFill>
        <p:spPr bwMode="auto">
          <a:xfrm>
            <a:off x="59663" y="1988840"/>
            <a:ext cx="5090157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4136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Пользователь\Desktop\шаблоны презентаций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763688" y="40594"/>
            <a:ext cx="6264696" cy="1373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ts val="0"/>
              </a:spcBef>
            </a:pPr>
            <a:r>
              <a:rPr lang="ru-RU" sz="2800" b="1" dirty="0" smtClean="0">
                <a:latin typeface="Bookman Old Style" pitchFamily="18" charset="0"/>
              </a:rPr>
              <a:t>Макет </a:t>
            </a:r>
            <a:r>
              <a:rPr lang="ru-RU" sz="2800" b="1" dirty="0">
                <a:solidFill>
                  <a:prstClr val="black"/>
                </a:solidFill>
                <a:latin typeface="Bookman Old Style" pitchFamily="18" charset="0"/>
                <a:ea typeface="+mn-ea"/>
                <a:cs typeface="+mn-cs"/>
              </a:rPr>
              <a:t>на будущее</a:t>
            </a:r>
          </a:p>
          <a:p>
            <a:r>
              <a:rPr lang="ru-RU" sz="2800" b="1" dirty="0" smtClean="0">
                <a:latin typeface="Bookman Old Style" pitchFamily="18" charset="0"/>
              </a:rPr>
              <a:t>«Центр сюжетно-ролевой игр»</a:t>
            </a:r>
          </a:p>
        </p:txBody>
      </p:sp>
      <p:pic>
        <p:nvPicPr>
          <p:cNvPr id="9" name="Рисунок 8"/>
          <p:cNvPicPr/>
          <p:nvPr/>
        </p:nvPicPr>
        <p:blipFill rotWithShape="1">
          <a:blip r:embed="rId3"/>
          <a:srcRect l="32169" t="36150" r="46267" b="25565"/>
          <a:stretch/>
        </p:blipFill>
        <p:spPr bwMode="auto">
          <a:xfrm>
            <a:off x="167965" y="1429035"/>
            <a:ext cx="3996444" cy="399993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86458" y="2780928"/>
            <a:ext cx="5159615" cy="38697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64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1577</TotalTime>
  <Words>648</Words>
  <Application>Microsoft Office PowerPoint</Application>
  <PresentationFormat>Экран (4:3)</PresentationFormat>
  <Paragraphs>156</Paragraphs>
  <Slides>51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2" baseType="lpstr">
      <vt:lpstr>Тема Office</vt:lpstr>
      <vt:lpstr>Презентация «Создание  современной предметно- пространственной среды в соответствии с ФГОС ДО в группах старшего дошкольного возраста»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Рады видеть мы гостей В группе «Колокольчик». К нам вы в гости заходите, С нами вместо отдохните.</vt:lpstr>
      <vt:lpstr>Мы едем, едем, едем В далекие края . Про безопасность там узнаем, В игры разные сыграем. </vt:lpstr>
      <vt:lpstr>Презентация PowerPoint</vt:lpstr>
      <vt:lpstr>Презентация PowerPoint</vt:lpstr>
      <vt:lpstr>То березка, то рябина, Куст ракиты над рекой. Край родной, навек любимый, Где найдешь ещё такой…</vt:lpstr>
      <vt:lpstr>Презентация PowerPoint</vt:lpstr>
      <vt:lpstr>Презентация PowerPoint</vt:lpstr>
      <vt:lpstr>Здесь с утра мы занимаемся. Не играем и не балуемся. Произносим правильно слова, Что б речь красивою была.</vt:lpstr>
      <vt:lpstr>                Речь моя всегда звучит,                            словно ручеёк журчит.  Потому что я, друзья, делаю упражнения!</vt:lpstr>
      <vt:lpstr>Презентация PowerPoint</vt:lpstr>
      <vt:lpstr>Математика –  наука очень сложная, Но учить ее не мука. Ведь она всегда важна,  Без нее нам никуда. Мыслить учит нас она!</vt:lpstr>
      <vt:lpstr>Презентация PowerPoint</vt:lpstr>
      <vt:lpstr>Презентация PowerPoint</vt:lpstr>
      <vt:lpstr>Книги дружно мы читаем И стихи запоминаем.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Есть центр театральный, Почти профессиональный. Маску быстро надевай, Роль веселую сыграй.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Если ты устал, дружок, заходи в наш уголок. И в центре уединения Исчезнут все твои сомнения.</vt:lpstr>
      <vt:lpstr>Если хочешь много знать, Посмотри советы. Детям нужно помогать, Правила безопасности ВАЖНО ЗНАТЬ!</vt:lpstr>
      <vt:lpstr>Презентация PowerPoint</vt:lpstr>
      <vt:lpstr>Презентация PowerPoint</vt:lpstr>
      <vt:lpstr>Презентация PowerPoint</vt:lpstr>
      <vt:lpstr>«До свидания!» – скажем вам Весело и дружно. Приходите в гости к нам, Если будет скучно.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Admin</cp:lastModifiedBy>
  <cp:revision>132</cp:revision>
  <dcterms:created xsi:type="dcterms:W3CDTF">2019-04-17T08:46:50Z</dcterms:created>
  <dcterms:modified xsi:type="dcterms:W3CDTF">2020-12-30T08:41:23Z</dcterms:modified>
</cp:coreProperties>
</file>