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70" r:id="rId3"/>
    <p:sldId id="267" r:id="rId4"/>
    <p:sldId id="268" r:id="rId5"/>
    <p:sldId id="289" r:id="rId6"/>
    <p:sldId id="288" r:id="rId7"/>
    <p:sldId id="290" r:id="rId8"/>
    <p:sldId id="291" r:id="rId9"/>
    <p:sldId id="275" r:id="rId10"/>
    <p:sldId id="277" r:id="rId11"/>
    <p:sldId id="279" r:id="rId12"/>
    <p:sldId id="280" r:id="rId13"/>
    <p:sldId id="283" r:id="rId14"/>
    <p:sldId id="284" r:id="rId15"/>
    <p:sldId id="292" r:id="rId16"/>
    <p:sldId id="259" r:id="rId17"/>
    <p:sldId id="260" r:id="rId18"/>
    <p:sldId id="258" r:id="rId19"/>
    <p:sldId id="26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101" autoAdjust="0"/>
  </p:normalViewPr>
  <p:slideViewPr>
    <p:cSldViewPr>
      <p:cViewPr varScale="1">
        <p:scale>
          <a:sx n="89" d="100"/>
          <a:sy n="89" d="100"/>
        </p:scale>
        <p:origin x="-6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FC01AA-49C8-49AF-AB68-2F3B44E33F43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5E064D-8DE0-46F0-829B-45A0FE210E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704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5E064D-8DE0-46F0-829B-45A0FE210E40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269" name="Google Shape;269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0" name="Google Shape;270;p13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5E064D-8DE0-46F0-829B-45A0FE210E40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9144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2404534"/>
            <a:ext cx="5825202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4050834"/>
            <a:ext cx="5825202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A2727-1452-4D50-AC12-0885F1F2EF49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318FC-7D3C-4DD4-B61F-41D28655E2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A2727-1452-4D50-AC12-0885F1F2EF49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318FC-7D3C-4DD4-B61F-41D28655E2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3632200"/>
            <a:ext cx="5418393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A2727-1452-4D50-AC12-0885F1F2EF49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318FC-7D3C-4DD4-B61F-41D28655E29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406403" y="79037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931988"/>
            <a:ext cx="6447501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A2727-1452-4D50-AC12-0885F1F2EF49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318FC-7D3C-4DD4-B61F-41D28655E2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A2727-1452-4D50-AC12-0885F1F2EF49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318FC-7D3C-4DD4-B61F-41D28655E29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06403" y="79037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609600"/>
            <a:ext cx="644115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A2727-1452-4D50-AC12-0885F1F2EF49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318FC-7D3C-4DD4-B61F-41D28655E2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A2727-1452-4D50-AC12-0885F1F2EF49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318FC-7D3C-4DD4-B61F-41D28655E2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609600"/>
            <a:ext cx="978557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609600"/>
            <a:ext cx="5295113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A2727-1452-4D50-AC12-0885F1F2EF49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318FC-7D3C-4DD4-B61F-41D28655E2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A2727-1452-4D50-AC12-0885F1F2EF49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318FC-7D3C-4DD4-B61F-41D28655E2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700868"/>
            <a:ext cx="6447501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A2727-1452-4D50-AC12-0885F1F2EF49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318FC-7D3C-4DD4-B61F-41D28655E2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2160589"/>
            <a:ext cx="3138026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2160590"/>
            <a:ext cx="3138026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A2727-1452-4D50-AC12-0885F1F2EF49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318FC-7D3C-4DD4-B61F-41D28655E2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2160983"/>
            <a:ext cx="313921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737246"/>
            <a:ext cx="31392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2160983"/>
            <a:ext cx="313921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737246"/>
            <a:ext cx="313921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A2727-1452-4D50-AC12-0885F1F2EF49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318FC-7D3C-4DD4-B61F-41D28655E2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A2727-1452-4D50-AC12-0885F1F2EF49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318FC-7D3C-4DD4-B61F-41D28655E2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A2727-1452-4D50-AC12-0885F1F2EF49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318FC-7D3C-4DD4-B61F-41D28655E2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98604"/>
            <a:ext cx="2890896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514925"/>
            <a:ext cx="3385156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777069"/>
            <a:ext cx="2890896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A2727-1452-4D50-AC12-0885F1F2EF49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318FC-7D3C-4DD4-B61F-41D28655E2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800600"/>
            <a:ext cx="64475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609600"/>
            <a:ext cx="6447501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5367338"/>
            <a:ext cx="6447500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A2727-1452-4D50-AC12-0885F1F2EF49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318FC-7D3C-4DD4-B61F-41D28655E2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9144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2160590"/>
            <a:ext cx="6447501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6041363"/>
            <a:ext cx="6839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A2727-1452-4D50-AC12-0885F1F2EF49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6041363"/>
            <a:ext cx="47232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6041363"/>
            <a:ext cx="5125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0A318FC-7D3C-4DD4-B61F-41D28655E29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ifets.ieee.org/russian/depository/v14_i1/html/1.htm" TargetMode="External"/><Relationship Id="rId2" Type="http://schemas.openxmlformats.org/officeDocument/2006/relationships/hyperlink" Target="https://ru.wikipedia.org/wiki/&#1052;&#1086;&#1073;&#1080;&#1083;&#1100;&#1085;&#1086;&#1077;_&#1086;&#1073;&#1091;&#1095;&#1077;&#1085;&#1080;&#1077;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2214554"/>
            <a:ext cx="6286544" cy="2071702"/>
          </a:xfrm>
        </p:spPr>
        <p:txBody>
          <a:bodyPr/>
          <a:lstStyle/>
          <a:p>
            <a:pPr lvl="0" algn="ctr"/>
            <a:r>
              <a:rPr lang="ru-RU" sz="2400" b="1" dirty="0" smtClean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2400" b="1" dirty="0" smtClean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2400" b="1" dirty="0" smtClean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2400" b="1" dirty="0" smtClean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2400" b="1" dirty="0" smtClean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2400" b="1" dirty="0" smtClean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2400" b="1" dirty="0" smtClean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2400" b="1" dirty="0" smtClean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2400" b="1" dirty="0" smtClean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2400" b="1" dirty="0" smtClean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2000" b="1" dirty="0" smtClean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«Использование технологии</a:t>
            </a:r>
            <a:r>
              <a:rPr lang="en-US" sz="2000" b="1" dirty="0" smtClean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 BOYD</a:t>
            </a:r>
            <a:r>
              <a:rPr lang="ru-RU" sz="2000" b="1" dirty="0" smtClean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  в преподавании русского языка и литературы как условие достижения нового образовательного результата»</a:t>
            </a:r>
            <a:r>
              <a:rPr lang="ru-RU" sz="2000" dirty="0" smtClean="0">
                <a:solidFill>
                  <a:srgbClr val="CC0000"/>
                </a:solidFill>
                <a:latin typeface="Domine"/>
                <a:ea typeface="Domine"/>
                <a:cs typeface="Domine"/>
                <a:sym typeface="Domine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2976" y="4286256"/>
            <a:ext cx="5825202" cy="1096899"/>
          </a:xfrm>
        </p:spPr>
        <p:txBody>
          <a:bodyPr>
            <a:normAutofit/>
          </a:bodyPr>
          <a:lstStyle/>
          <a:p>
            <a:pPr lvl="0" algn="ctr">
              <a:spcBef>
                <a:spcPts val="0"/>
              </a:spcBef>
              <a:buClr>
                <a:srgbClr val="00264D"/>
              </a:buClr>
            </a:pPr>
            <a:r>
              <a:rPr lang="ru-RU" b="1" dirty="0" smtClean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Из опыта работы </a:t>
            </a:r>
            <a:r>
              <a:rPr lang="ru-RU" b="1" dirty="0" smtClean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Ковалевой А.А.</a:t>
            </a:r>
            <a:endParaRPr lang="ru-RU" dirty="0" smtClean="0"/>
          </a:p>
          <a:p>
            <a:pPr lvl="0" algn="ctr">
              <a:spcBef>
                <a:spcPts val="0"/>
              </a:spcBef>
              <a:buClr>
                <a:srgbClr val="00264D"/>
              </a:buClr>
            </a:pPr>
            <a:r>
              <a:rPr lang="ru-RU" b="1" dirty="0" smtClean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учителя русского языка и литературы</a:t>
            </a:r>
            <a:endParaRPr lang="ru-RU" dirty="0" smtClean="0"/>
          </a:p>
          <a:p>
            <a:pPr lvl="0" algn="ctr">
              <a:spcBef>
                <a:spcPts val="0"/>
              </a:spcBef>
              <a:buClr>
                <a:srgbClr val="00264D"/>
              </a:buClr>
            </a:pPr>
            <a:r>
              <a:rPr lang="ru-RU" b="1" dirty="0" smtClean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МКОУ СОШ № </a:t>
            </a:r>
            <a:r>
              <a:rPr lang="ru-RU" b="1" dirty="0" smtClean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6 им. </a:t>
            </a:r>
            <a:r>
              <a:rPr lang="ru-RU" b="1" dirty="0" err="1" smtClean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Г.В.Батищева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Google Shape;113;p16" descr="http://im0-tub-ru.yandex.net/i?id=171664590-20-72&amp;n=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2089150" cy="1751012"/>
          </a:xfrm>
          <a:prstGeom prst="rect">
            <a:avLst/>
          </a:prstGeom>
          <a:noFill/>
          <a:ln w="9525" cap="flat" cmpd="sng">
            <a:solidFill>
              <a:srgbClr val="3366FF"/>
            </a:solidFill>
            <a:prstDash val="solid"/>
            <a:miter lim="8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1" y="431075"/>
            <a:ext cx="6447501" cy="125403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Государственная итоговая аттестация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8032" y="1554481"/>
            <a:ext cx="6446520" cy="448688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Решу ОГЭ и ЕГЭ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Тесты по русскому языку</a:t>
            </a:r>
          </a:p>
        </p:txBody>
      </p:sp>
      <p:pic>
        <p:nvPicPr>
          <p:cNvPr id="2051" name="Picture 3" descr="C:\Documents and Settings\98\Мои документы\Intelli-studio\Samsung Camera\2019-01-15\SAM_2476.JPG"/>
          <p:cNvPicPr>
            <a:picLocks noChangeAspect="1" noChangeArrowheads="1"/>
          </p:cNvPicPr>
          <p:nvPr/>
        </p:nvPicPr>
        <p:blipFill>
          <a:blip r:embed="rId2"/>
          <a:srcRect l="11181" b="13867"/>
          <a:stretch>
            <a:fillRect/>
          </a:stretch>
        </p:blipFill>
        <p:spPr bwMode="auto">
          <a:xfrm>
            <a:off x="285720" y="3286124"/>
            <a:ext cx="4212000" cy="3063483"/>
          </a:xfrm>
          <a:prstGeom prst="rect">
            <a:avLst/>
          </a:prstGeom>
          <a:noFill/>
        </p:spPr>
      </p:pic>
      <p:pic>
        <p:nvPicPr>
          <p:cNvPr id="2053" name="Picture 5" descr="C:\Documents and Settings\98\Мои документы\Intelli-studio\Samsung Camera\2019-01-15\SAM_2477.JPG"/>
          <p:cNvPicPr>
            <a:picLocks noChangeAspect="1" noChangeArrowheads="1"/>
          </p:cNvPicPr>
          <p:nvPr/>
        </p:nvPicPr>
        <p:blipFill>
          <a:blip r:embed="rId3"/>
          <a:srcRect l="14843" t="18750" b="12890"/>
          <a:stretch>
            <a:fillRect/>
          </a:stretch>
        </p:blipFill>
        <p:spPr bwMode="auto">
          <a:xfrm>
            <a:off x="4643438" y="2643182"/>
            <a:ext cx="4248000" cy="255759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7714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s://cs7055.vk.me/c629230/v629230015/19eda/ROzVHrwaUy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850968" cy="6858000"/>
          </a:xfrm>
          <a:prstGeom prst="rect">
            <a:avLst/>
          </a:prstGeom>
          <a:noFill/>
        </p:spPr>
      </p:pic>
      <p:pic>
        <p:nvPicPr>
          <p:cNvPr id="5" name="Picture 2" descr="https://cs7055.vk.me/c629230/v629230015/19ee4/43dj7NAkny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0969" y="0"/>
            <a:ext cx="3210430" cy="6858000"/>
          </a:xfrm>
          <a:prstGeom prst="rect">
            <a:avLst/>
          </a:prstGeom>
          <a:noFill/>
        </p:spPr>
      </p:pic>
      <p:pic>
        <p:nvPicPr>
          <p:cNvPr id="6" name="Picture 6" descr="https://cs7055.vk.me/c629230/v629230015/19eee/QVDUdNO8Pq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61398" y="0"/>
            <a:ext cx="3082602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83436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6447501" cy="711909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ОРФОГРАФИЯ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0100" y="714357"/>
            <a:ext cx="5000660" cy="114300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«Фраза»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Учим русский язык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r>
              <a:rPr lang="ru-RU" sz="2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Фоксфорд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Учебник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4" descr="https://cs7055.vk.me/c629230/v629230015/19e57/fPOzV0Otww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495794"/>
            <a:ext cx="3349275" cy="4362206"/>
          </a:xfrm>
          <a:prstGeom prst="rect">
            <a:avLst/>
          </a:prstGeom>
          <a:noFill/>
        </p:spPr>
      </p:pic>
      <p:pic>
        <p:nvPicPr>
          <p:cNvPr id="7" name="Picture 2" descr="https://cs7055.vk.me/c629230/v629230015/19e4d/y_Z3prY2pm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2500306"/>
            <a:ext cx="3405570" cy="43576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3271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99816" y="292608"/>
            <a:ext cx="4626864" cy="2596896"/>
          </a:xfrm>
        </p:spPr>
        <p:txBody>
          <a:bodyPr/>
          <a:lstStyle/>
          <a:p>
            <a:r>
              <a:rPr lang="ru-RU" b="1" dirty="0">
                <a:latin typeface="Monotype Corsiva" pitchFamily="66" charset="0"/>
              </a:rPr>
              <a:t>- удобный интерфейс;</a:t>
            </a:r>
            <a:br>
              <a:rPr lang="ru-RU" b="1" dirty="0">
                <a:latin typeface="Monotype Corsiva" pitchFamily="66" charset="0"/>
              </a:rPr>
            </a:br>
            <a:r>
              <a:rPr lang="ru-RU" b="1" dirty="0">
                <a:latin typeface="Monotype Corsiva" pitchFamily="66" charset="0"/>
              </a:rPr>
              <a:t> - работает без интернета;</a:t>
            </a:r>
            <a:br>
              <a:rPr lang="ru-RU" b="1" dirty="0">
                <a:latin typeface="Monotype Corsiva" pitchFamily="66" charset="0"/>
              </a:rPr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0" t="31094" r="23066" b="9529"/>
          <a:stretch/>
        </p:blipFill>
        <p:spPr>
          <a:xfrm>
            <a:off x="2680132" y="1591056"/>
            <a:ext cx="6463868" cy="5266944"/>
          </a:xfrm>
          <a:prstGeom prst="rect">
            <a:avLst/>
          </a:prstGeom>
        </p:spPr>
      </p:pic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8" t="8414" r="60620" b="6777"/>
          <a:stretch/>
        </p:blipFill>
        <p:spPr>
          <a:xfrm>
            <a:off x="-3705" y="0"/>
            <a:ext cx="2683838" cy="6858000"/>
          </a:xfr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51" y="0"/>
            <a:ext cx="121979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482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1" y="431075"/>
            <a:ext cx="7135833" cy="711909"/>
          </a:xfr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Занимательный русский язык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1472" y="1357299"/>
            <a:ext cx="7143800" cy="121444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100 ребусов 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Фабрика кроссвордов</a:t>
            </a:r>
          </a:p>
        </p:txBody>
      </p:sp>
      <p:pic>
        <p:nvPicPr>
          <p:cNvPr id="4" name="Объект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8" y="2643182"/>
            <a:ext cx="4767464" cy="3636000"/>
          </a:xfrm>
          <a:prstGeom prst="rect">
            <a:avLst/>
          </a:prstGeom>
        </p:spPr>
      </p:pic>
      <p:pic>
        <p:nvPicPr>
          <p:cNvPr id="5" name="Picture 2" descr="Игра 100 ребусов одноклассники ответы уровень 1 (1): фотография, мужчина, кошелёк (бумажник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4" y="2500306"/>
            <a:ext cx="3312000" cy="1525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100 ребусов 1-й уровень: врач, собака, женщина, мясо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90" y="4357694"/>
            <a:ext cx="3636000" cy="1674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8325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676260"/>
          </a:xfr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Проектная деятельность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098" name="Picture 2" descr="C:\Documents and Settings\98\Мои документы\Intelli-studio\Samsung Camera\2019-01-15\SAM_248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2106"/>
          <a:stretch>
            <a:fillRect/>
          </a:stretch>
        </p:blipFill>
        <p:spPr bwMode="auto">
          <a:xfrm>
            <a:off x="500034" y="2071678"/>
            <a:ext cx="3816000" cy="2515539"/>
          </a:xfrm>
          <a:prstGeom prst="rect">
            <a:avLst/>
          </a:prstGeom>
          <a:noFill/>
        </p:spPr>
      </p:pic>
      <p:pic>
        <p:nvPicPr>
          <p:cNvPr id="4099" name="Picture 3" descr="C:\Documents and Settings\98\Мои документы\Intelli-studio\Samsung Camera\2019-01-15\SAM_2480.JPG"/>
          <p:cNvPicPr>
            <a:picLocks noChangeAspect="1" noChangeArrowheads="1"/>
          </p:cNvPicPr>
          <p:nvPr/>
        </p:nvPicPr>
        <p:blipFill>
          <a:blip r:embed="rId3"/>
          <a:srcRect l="8252" r="8252" b="12890"/>
          <a:stretch>
            <a:fillRect/>
          </a:stretch>
        </p:blipFill>
        <p:spPr bwMode="auto">
          <a:xfrm>
            <a:off x="4572000" y="3357562"/>
            <a:ext cx="3744000" cy="292952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42910" y="5000636"/>
            <a:ext cx="32861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Маршрут памятных мест</a:t>
            </a:r>
          </a:p>
          <a:p>
            <a:pPr algn="ctr"/>
            <a:r>
              <a:rPr lang="ru-RU" b="1" dirty="0" smtClean="0"/>
              <a:t> с. </a:t>
            </a:r>
            <a:r>
              <a:rPr lang="ru-RU" b="1" dirty="0" err="1" smtClean="0"/>
              <a:t>Благоданное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929190" y="1928802"/>
            <a:ext cx="25003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400" dirty="0" err="1" smtClean="0"/>
              <a:t>MapsWithMe</a:t>
            </a:r>
            <a:endParaRPr lang="ru-RU" sz="2400" dirty="0" smtClean="0"/>
          </a:p>
          <a:p>
            <a:pPr marL="342900" indent="-342900">
              <a:buAutoNum type="arabicPeriod"/>
            </a:pPr>
            <a:r>
              <a:rPr lang="en-US" sz="2400" dirty="0" err="1" smtClean="0"/>
              <a:t>Triposo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Результативность</a:t>
            </a:r>
            <a:r>
              <a:rPr lang="en-US" b="1" dirty="0" smtClean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опыта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8001" y="1357298"/>
            <a:ext cx="6447501" cy="4684065"/>
          </a:xfrm>
        </p:spPr>
        <p:txBody>
          <a:bodyPr>
            <a:normAutofit/>
          </a:bodyPr>
          <a:lstStyle/>
          <a:p>
            <a:pPr lvl="0" indent="-330200">
              <a:lnSpc>
                <a:spcPct val="80000"/>
              </a:lnSpc>
              <a:spcBef>
                <a:spcPts val="0"/>
              </a:spcBef>
              <a:buClr>
                <a:schemeClr val="dk2"/>
              </a:buClr>
              <a:buSzPts val="1400"/>
              <a:buFont typeface="Noto Symbol"/>
              <a:buChar char="❖"/>
            </a:pPr>
            <a:r>
              <a:rPr lang="ru-RU" b="1" dirty="0" smtClean="0">
                <a:solidFill>
                  <a:srgbClr val="00264D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Позитивная динамика качества знаний учащихся,  успешная    сдача учащимися ГИА.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-330200">
              <a:lnSpc>
                <a:spcPct val="80000"/>
              </a:lnSpc>
              <a:spcBef>
                <a:spcPts val="320"/>
              </a:spcBef>
              <a:buClr>
                <a:schemeClr val="dk2"/>
              </a:buClr>
              <a:buSzPts val="1400"/>
              <a:buFont typeface="Noto Symbol"/>
              <a:buChar char="❖"/>
            </a:pPr>
            <a:r>
              <a:rPr lang="ru-RU" b="1" dirty="0" smtClean="0">
                <a:solidFill>
                  <a:srgbClr val="00264D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Качественное участие во Всероссийской олимпиаде школьников, в творческих конкурсах, заочных, дистанционных интеллектуальных состязаниях.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-330200">
              <a:lnSpc>
                <a:spcPct val="80000"/>
              </a:lnSpc>
              <a:spcBef>
                <a:spcPts val="320"/>
              </a:spcBef>
              <a:buClr>
                <a:schemeClr val="dk2"/>
              </a:buClr>
              <a:buSzPts val="1400"/>
              <a:buFont typeface="Noto Symbol"/>
              <a:buChar char="❖"/>
            </a:pPr>
            <a:r>
              <a:rPr lang="ru-RU" b="1" dirty="0" smtClean="0">
                <a:solidFill>
                  <a:srgbClr val="00264D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Реализация собственной модели нравственного воспитания.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-330200">
              <a:lnSpc>
                <a:spcPct val="80000"/>
              </a:lnSpc>
              <a:spcBef>
                <a:spcPts val="320"/>
              </a:spcBef>
              <a:buClr>
                <a:schemeClr val="dk2"/>
              </a:buClr>
              <a:buSzPts val="1400"/>
              <a:buFont typeface="Noto Symbol"/>
              <a:buChar char="❖"/>
            </a:pPr>
            <a:r>
              <a:rPr lang="ru-RU" b="1" dirty="0" smtClean="0">
                <a:solidFill>
                  <a:srgbClr val="00264D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 Активное участие в районных семинарах и заседаниях методических объединений, обмен опытом работы, выступления с докладами и сообщениями: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80000"/>
              </a:lnSpc>
              <a:spcBef>
                <a:spcPts val="320"/>
              </a:spcBef>
              <a:buClr>
                <a:schemeClr val="dk2"/>
              </a:buClr>
              <a:buNone/>
            </a:pPr>
            <a:r>
              <a:rPr lang="ru-RU" b="1" dirty="0" smtClean="0">
                <a:solidFill>
                  <a:srgbClr val="00264D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       - выступление на районном семинаре для заместителей по воспитательной работе  на базе МКОУ СОШ № 8 по --  теме «Использование облачного сервиса при работе с родителями», февраль 2014 г. </a:t>
            </a:r>
          </a:p>
          <a:p>
            <a:pPr lvl="0">
              <a:lnSpc>
                <a:spcPct val="80000"/>
              </a:lnSpc>
              <a:spcBef>
                <a:spcPts val="320"/>
              </a:spcBef>
              <a:buClr>
                <a:schemeClr val="dk2"/>
              </a:buClr>
              <a:buNone/>
            </a:pPr>
            <a:r>
              <a:rPr lang="ru-RU" b="1" dirty="0" smtClean="0">
                <a:solidFill>
                  <a:srgbClr val="00264D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     Работа «старшим экспертом» предметной комиссии по проверке итогового сочинения.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-330200">
              <a:lnSpc>
                <a:spcPct val="80000"/>
              </a:lnSpc>
              <a:spcBef>
                <a:spcPts val="320"/>
              </a:spcBef>
              <a:buClr>
                <a:schemeClr val="dk2"/>
              </a:buClr>
              <a:buSzPts val="1400"/>
              <a:buFont typeface="Noto Symbol"/>
              <a:buChar char="❖"/>
            </a:pPr>
            <a:r>
              <a:rPr lang="ru-RU" b="1" dirty="0" smtClean="0">
                <a:solidFill>
                  <a:srgbClr val="00264D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Ежегодное участие в работе Интернет - проекта для учителей «</a:t>
            </a:r>
            <a:r>
              <a:rPr lang="ru-RU" b="1" dirty="0" err="1" smtClean="0">
                <a:solidFill>
                  <a:srgbClr val="00264D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Инфоурок</a:t>
            </a:r>
            <a:r>
              <a:rPr lang="ru-RU" b="1" dirty="0" smtClean="0">
                <a:solidFill>
                  <a:srgbClr val="00264D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»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928670"/>
            <a:ext cx="6447501" cy="1320800"/>
          </a:xfrm>
        </p:spPr>
        <p:txBody>
          <a:bodyPr>
            <a:normAutofit/>
          </a:bodyPr>
          <a:lstStyle/>
          <a:p>
            <a:r>
              <a:rPr lang="en-US" sz="2800" b="1" dirty="0" err="1" smtClean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Практическая</a:t>
            </a:r>
            <a:r>
              <a:rPr lang="en-US" sz="2800" b="1" dirty="0" smtClean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полезность</a:t>
            </a:r>
            <a:r>
              <a:rPr lang="en-US" sz="2800" b="1" dirty="0" smtClean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опыта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>
              <a:lnSpc>
                <a:spcPct val="90000"/>
              </a:lnSpc>
              <a:spcBef>
                <a:spcPts val="400"/>
              </a:spcBef>
              <a:buClr>
                <a:schemeClr val="dk2"/>
              </a:buClr>
              <a:buNone/>
            </a:pPr>
            <a:r>
              <a:rPr lang="ru-RU" sz="2000" b="1" dirty="0" smtClean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применение  технологии </a:t>
            </a:r>
            <a:r>
              <a:rPr lang="en-US" sz="2000" b="1" dirty="0" smtClean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BYOD</a:t>
            </a:r>
            <a:r>
              <a:rPr lang="ru-RU" sz="2000" b="1" dirty="0" smtClean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позволяет:</a:t>
            </a:r>
            <a:endParaRPr lang="ru-RU" dirty="0" smtClean="0"/>
          </a:p>
          <a:p>
            <a:pPr lvl="0">
              <a:lnSpc>
                <a:spcPct val="90000"/>
              </a:lnSpc>
              <a:spcBef>
                <a:spcPts val="360"/>
              </a:spcBef>
              <a:buClr>
                <a:schemeClr val="dk2"/>
              </a:buClr>
              <a:buSzPts val="1800"/>
              <a:buFont typeface="Noto Symbol"/>
              <a:buChar char="❖"/>
            </a:pPr>
            <a:r>
              <a:rPr lang="ru-RU" b="1" dirty="0" smtClean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активизировать познавательную деятельность учащихся;</a:t>
            </a:r>
            <a:endParaRPr lang="ru-RU" dirty="0" smtClean="0"/>
          </a:p>
          <a:p>
            <a:pPr lvl="0">
              <a:lnSpc>
                <a:spcPct val="90000"/>
              </a:lnSpc>
              <a:spcBef>
                <a:spcPts val="360"/>
              </a:spcBef>
              <a:buClr>
                <a:schemeClr val="dk2"/>
              </a:buClr>
              <a:buSzPts val="1800"/>
              <a:buFont typeface="Noto Symbol"/>
              <a:buChar char="❖"/>
            </a:pPr>
            <a:r>
              <a:rPr lang="ru-RU" b="1" dirty="0" smtClean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обеспечить высокую степень дифференциации обучения;</a:t>
            </a:r>
            <a:endParaRPr lang="ru-RU" dirty="0" smtClean="0"/>
          </a:p>
          <a:p>
            <a:pPr lvl="0">
              <a:lnSpc>
                <a:spcPct val="90000"/>
              </a:lnSpc>
              <a:spcBef>
                <a:spcPts val="360"/>
              </a:spcBef>
              <a:buClr>
                <a:schemeClr val="dk2"/>
              </a:buClr>
              <a:buSzPts val="1800"/>
              <a:buFont typeface="Noto Symbol"/>
              <a:buChar char="❖"/>
            </a:pPr>
            <a:r>
              <a:rPr lang="ru-RU" b="1" dirty="0" smtClean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увеличить объём выполняемой работы на уроке;</a:t>
            </a:r>
            <a:endParaRPr lang="ru-RU" dirty="0" smtClean="0"/>
          </a:p>
          <a:p>
            <a:pPr lvl="0">
              <a:lnSpc>
                <a:spcPct val="90000"/>
              </a:lnSpc>
              <a:spcBef>
                <a:spcPts val="360"/>
              </a:spcBef>
              <a:buClr>
                <a:schemeClr val="dk2"/>
              </a:buClr>
              <a:buSzPts val="1800"/>
              <a:buFont typeface="Noto Symbol"/>
              <a:buChar char="❖"/>
            </a:pPr>
            <a:r>
              <a:rPr lang="ru-RU" b="1" dirty="0" smtClean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рационально организовать учебный процесс, повысить эффективность урока;</a:t>
            </a:r>
            <a:endParaRPr lang="ru-RU" dirty="0" smtClean="0"/>
          </a:p>
          <a:p>
            <a:pPr lvl="0">
              <a:lnSpc>
                <a:spcPct val="90000"/>
              </a:lnSpc>
              <a:spcBef>
                <a:spcPts val="360"/>
              </a:spcBef>
              <a:buClr>
                <a:schemeClr val="dk2"/>
              </a:buClr>
              <a:buSzPts val="1800"/>
              <a:buFont typeface="Noto Symbol"/>
              <a:buChar char="❖"/>
            </a:pPr>
            <a:r>
              <a:rPr lang="ru-RU" b="1" dirty="0" smtClean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добиться позитивной динамики показателей качества образования;</a:t>
            </a:r>
            <a:endParaRPr lang="ru-RU" dirty="0" smtClean="0"/>
          </a:p>
          <a:p>
            <a:pPr lvl="0">
              <a:lnSpc>
                <a:spcPct val="90000"/>
              </a:lnSpc>
              <a:spcBef>
                <a:spcPts val="360"/>
              </a:spcBef>
              <a:buClr>
                <a:schemeClr val="dk2"/>
              </a:buClr>
              <a:buSzPts val="1800"/>
              <a:buFont typeface="Noto Symbol"/>
              <a:buChar char="❖"/>
            </a:pPr>
            <a:r>
              <a:rPr lang="ru-RU" b="1" dirty="0" smtClean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  формировать ценностно-смысловые, общекультурные, учебно-познавательные, исследовательские  компетенции</a:t>
            </a:r>
            <a:endParaRPr lang="ru-RU" dirty="0" smtClean="0"/>
          </a:p>
          <a:p>
            <a:pPr lvl="0">
              <a:lnSpc>
                <a:spcPct val="90000"/>
              </a:lnSpc>
              <a:spcBef>
                <a:spcPts val="360"/>
              </a:spcBef>
              <a:buClr>
                <a:schemeClr val="dk2"/>
              </a:buClr>
              <a:buSzPts val="1800"/>
              <a:buFont typeface="Noto Symbol"/>
              <a:buChar char="❖"/>
            </a:pPr>
            <a:r>
              <a:rPr lang="ru-RU" b="1" dirty="0" smtClean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формировать УУД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 err="1" smtClean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Библиографический</a:t>
            </a:r>
            <a:r>
              <a:rPr lang="en-US" sz="2800" b="1" dirty="0" smtClean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список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8001" y="1285860"/>
            <a:ext cx="6447501" cy="475550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Беляков Е.В. Понятие информационно-коммуникационных технологий и их роль в образовательном процессе //Литература в школе. – 2008.-№ 3.- С. 28-31.</a:t>
            </a:r>
          </a:p>
          <a:p>
            <a:r>
              <a:rPr lang="ru-RU" dirty="0" smtClean="0"/>
              <a:t>Мочалова Н.А. Использование компьютера на уроках русского языка и литературы // Русский язык в школе. – 2007.- № 4.-С. 15-17.</a:t>
            </a:r>
          </a:p>
          <a:p>
            <a:r>
              <a:rPr lang="ru-RU" dirty="0" smtClean="0"/>
              <a:t>Поташник М.М. Требования к современному уроку. ­–М.: Центр педагогического образования, 2008 г.</a:t>
            </a:r>
          </a:p>
          <a:p>
            <a:pPr lvl="0"/>
            <a:r>
              <a:rPr lang="ru-RU" dirty="0" smtClean="0"/>
              <a:t>Иванченко Д.А. Управление мобильными технологиями в информационном пространстве современного вуза // Высшее образование в России, 2014, №7. С.93-100.</a:t>
            </a:r>
          </a:p>
          <a:p>
            <a:pPr lvl="0"/>
            <a:r>
              <a:rPr lang="ru-RU" dirty="0" smtClean="0">
                <a:hlinkClick r:id="rId2"/>
              </a:rPr>
              <a:t>https://ru.wikipedia.org/wiki/Мобильное_обучение</a:t>
            </a:r>
            <a:endParaRPr lang="ru-RU" dirty="0" smtClean="0"/>
          </a:p>
          <a:p>
            <a:pPr lvl="0"/>
            <a:r>
              <a:rPr lang="ru-RU" dirty="0" smtClean="0"/>
              <a:t>https://infourok.ru/statya-na-temu-mobilnoe-obucheniya-i-mobilnie-prilozheniya-v-obrazovanii-875559.html</a:t>
            </a:r>
          </a:p>
          <a:p>
            <a:pPr lvl="0"/>
            <a:r>
              <a:rPr lang="ru-RU" dirty="0" smtClean="0">
                <a:hlinkClick r:id="rId3"/>
              </a:rPr>
              <a:t>http://ifets.ieee.org/russian/depository/v14_i1/html/1.htm</a:t>
            </a:r>
            <a:endParaRPr lang="ru-RU" dirty="0" smtClean="0"/>
          </a:p>
          <a:p>
            <a:pPr lvl="0"/>
            <a:r>
              <a:rPr lang="en-US" smtClean="0"/>
              <a:t>https://newtonew.com/school/kak-mozhno-ispolzovat-byod-v-shkole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2214554"/>
            <a:ext cx="6286544" cy="2071702"/>
          </a:xfrm>
        </p:spPr>
        <p:txBody>
          <a:bodyPr/>
          <a:lstStyle/>
          <a:p>
            <a:pPr lvl="0" algn="ctr"/>
            <a:r>
              <a:rPr lang="ru-RU" sz="2400" b="1" dirty="0" smtClean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2400" b="1" dirty="0" smtClean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2400" b="1" dirty="0" smtClean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2400" b="1" dirty="0" smtClean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2400" b="1" dirty="0" smtClean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2400" b="1" dirty="0" smtClean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2400" b="1" dirty="0" smtClean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2400" b="1" dirty="0" smtClean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2400" b="1" dirty="0" smtClean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2400" b="1" dirty="0" smtClean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2000" b="1" dirty="0" smtClean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«Использование технологии</a:t>
            </a:r>
            <a:r>
              <a:rPr lang="en-US" sz="2000" b="1" dirty="0" smtClean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 BOYD</a:t>
            </a:r>
            <a:r>
              <a:rPr lang="ru-RU" sz="2000" b="1" dirty="0" smtClean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  в преподавании русского языка и литературы как условие достижения нового образовательного результата»</a:t>
            </a:r>
            <a:r>
              <a:rPr lang="ru-RU" sz="2000" dirty="0" smtClean="0">
                <a:solidFill>
                  <a:srgbClr val="CC0000"/>
                </a:solidFill>
                <a:latin typeface="Domine"/>
                <a:ea typeface="Domine"/>
                <a:cs typeface="Domine"/>
                <a:sym typeface="Domine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2976" y="4286256"/>
            <a:ext cx="5825202" cy="1096899"/>
          </a:xfrm>
        </p:spPr>
        <p:txBody>
          <a:bodyPr>
            <a:normAutofit lnSpcReduction="10000"/>
          </a:bodyPr>
          <a:lstStyle/>
          <a:p>
            <a:pPr lvl="0" algn="ctr">
              <a:spcBef>
                <a:spcPts val="0"/>
              </a:spcBef>
              <a:buClr>
                <a:srgbClr val="00264D"/>
              </a:buClr>
            </a:pPr>
            <a:r>
              <a:rPr lang="ru-RU" b="1" dirty="0" smtClean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Из опыта работы Полторак Е.В.</a:t>
            </a:r>
            <a:endParaRPr lang="ru-RU" dirty="0" smtClean="0"/>
          </a:p>
          <a:p>
            <a:pPr lvl="0" algn="ctr">
              <a:spcBef>
                <a:spcPts val="0"/>
              </a:spcBef>
              <a:buClr>
                <a:srgbClr val="00264D"/>
              </a:buClr>
            </a:pPr>
            <a:r>
              <a:rPr lang="ru-RU" b="1" dirty="0" smtClean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учителя русского языка и литературы</a:t>
            </a:r>
            <a:endParaRPr lang="ru-RU" dirty="0" smtClean="0"/>
          </a:p>
          <a:p>
            <a:pPr lvl="0" algn="ctr">
              <a:spcBef>
                <a:spcPts val="0"/>
              </a:spcBef>
              <a:buClr>
                <a:srgbClr val="00264D"/>
              </a:buClr>
            </a:pPr>
            <a:r>
              <a:rPr lang="ru-RU" b="1" dirty="0" smtClean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МКОУ СОШ № 8 с. Благодатное</a:t>
            </a:r>
            <a:endParaRPr lang="ru-RU" dirty="0" smtClean="0"/>
          </a:p>
          <a:p>
            <a:pPr lvl="0" algn="ctr">
              <a:spcBef>
                <a:spcPts val="0"/>
              </a:spcBef>
              <a:buClr>
                <a:srgbClr val="00264D"/>
              </a:buClr>
            </a:pPr>
            <a:r>
              <a:rPr lang="ru-RU" b="1" dirty="0" smtClean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Петровского района Ставропольского края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Google Shape;113;p16" descr="http://im0-tub-ru.yandex.net/i?id=171664590-20-72&amp;n=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2089150" cy="1751012"/>
          </a:xfrm>
          <a:prstGeom prst="rect">
            <a:avLst/>
          </a:prstGeom>
          <a:noFill/>
          <a:ln w="9525" cap="flat" cmpd="sng">
            <a:solidFill>
              <a:srgbClr val="3366FF"/>
            </a:solidFill>
            <a:prstDash val="solid"/>
            <a:miter lim="8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8"/>
          <p:cNvSpPr txBox="1">
            <a:spLocks noGrp="1"/>
          </p:cNvSpPr>
          <p:nvPr>
            <p:ph type="title"/>
          </p:nvPr>
        </p:nvSpPr>
        <p:spPr>
          <a:xfrm>
            <a:off x="1979612" y="346075"/>
            <a:ext cx="5184775" cy="936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spcBef>
                <a:spcPts val="0"/>
              </a:spcBef>
              <a:buClr>
                <a:srgbClr val="CC0000"/>
              </a:buClr>
            </a:pPr>
            <a:r>
              <a:rPr lang="en-US" sz="2800" b="1" dirty="0" err="1" smtClean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Современный</a:t>
            </a:r>
            <a:r>
              <a:rPr lang="en-US" sz="2800" b="1" dirty="0" smtClean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dirty="0" err="1" smtClean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подход</a:t>
            </a:r>
            <a:r>
              <a:rPr lang="en-US" sz="2800" b="1" dirty="0" smtClean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 в  </a:t>
            </a:r>
            <a:br>
              <a:rPr lang="en-US" sz="2800" b="1" dirty="0" smtClean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800" b="1" dirty="0" smtClean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ОБРАЗОВАНИИ</a:t>
            </a:r>
            <a:r>
              <a:rPr lang="en-US" sz="2800" b="1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pic>
        <p:nvPicPr>
          <p:cNvPr id="140" name="Google Shape;140;p18" descr="http://do.gendocs.ru/pars_docs/tw_refs/257/256735/256735_html_m408effa4.png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250825" y="115887"/>
            <a:ext cx="1368425" cy="1657350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"/>
            <a:headEnd type="none" w="sm" len="sm"/>
            <a:tailEnd type="none" w="sm" len="sm"/>
          </a:ln>
        </p:spPr>
      </p:pic>
      <p:sp>
        <p:nvSpPr>
          <p:cNvPr id="141" name="Google Shape;141;p18"/>
          <p:cNvSpPr/>
          <p:nvPr/>
        </p:nvSpPr>
        <p:spPr>
          <a:xfrm>
            <a:off x="2195500" y="1469575"/>
            <a:ext cx="6048300" cy="807000"/>
          </a:xfrm>
          <a:prstGeom prst="bevel">
            <a:avLst>
              <a:gd name="adj" fmla="val 12500"/>
            </a:avLst>
          </a:prstGeom>
          <a:gradFill>
            <a:gsLst>
              <a:gs pos="0">
                <a:srgbClr val="92D050"/>
              </a:gs>
              <a:gs pos="100000">
                <a:schemeClr val="lt1"/>
              </a:gs>
            </a:gsLst>
            <a:lin ang="5400000" scaled="0"/>
          </a:gradFill>
          <a:ln w="9525" cap="flat" cmpd="sng">
            <a:solidFill>
              <a:srgbClr val="3366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p18"/>
          <p:cNvSpPr txBox="1"/>
          <p:nvPr/>
        </p:nvSpPr>
        <p:spPr>
          <a:xfrm>
            <a:off x="1841925" y="1674837"/>
            <a:ext cx="62643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64D"/>
              </a:buClr>
              <a:buFont typeface="Arial"/>
              <a:buNone/>
            </a:pPr>
            <a:r>
              <a:rPr lang="en-US" sz="2400" b="1" i="0" u="none" strike="noStrike" cap="none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       </a:t>
            </a:r>
            <a:r>
              <a:rPr lang="en-US" sz="2400" b="1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методологическая основа ФГОС</a:t>
            </a:r>
            <a:endParaRPr/>
          </a:p>
        </p:txBody>
      </p:sp>
      <p:sp>
        <p:nvSpPr>
          <p:cNvPr id="143" name="Google Shape;143;p18"/>
          <p:cNvSpPr/>
          <p:nvPr/>
        </p:nvSpPr>
        <p:spPr>
          <a:xfrm>
            <a:off x="611187" y="2708275"/>
            <a:ext cx="8281987" cy="1800225"/>
          </a:xfrm>
          <a:prstGeom prst="bevel">
            <a:avLst>
              <a:gd name="adj" fmla="val 12500"/>
            </a:avLst>
          </a:prstGeom>
          <a:gradFill>
            <a:gsLst>
              <a:gs pos="0">
                <a:srgbClr val="92D050"/>
              </a:gs>
              <a:gs pos="100000">
                <a:schemeClr val="lt1"/>
              </a:gs>
            </a:gsLst>
            <a:lin ang="5400000" scaled="0"/>
          </a:gradFill>
          <a:ln w="9525" cap="flat" cmpd="sng">
            <a:solidFill>
              <a:srgbClr val="3366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/>
              <a:buNone/>
            </a:pPr>
            <a:r>
              <a:rPr lang="en-US" sz="2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главный результат образования –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64D"/>
              </a:buClr>
              <a:buFont typeface="Arial"/>
              <a:buNone/>
            </a:pPr>
            <a:r>
              <a:rPr lang="en-US" sz="1800" b="1" i="0" u="none" strike="noStrike" cap="none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это не отдельные знания, умения и навыки, а способность и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64D"/>
              </a:buClr>
              <a:buFont typeface="Arial"/>
              <a:buNone/>
            </a:pPr>
            <a:r>
              <a:rPr lang="en-US" sz="1800" b="1" i="0" u="none" strike="noStrike" cap="none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 готовность человека к эффективной и продуктивной деятельности</a:t>
            </a:r>
            <a:r>
              <a:rPr lang="en-US"/>
              <a:t> </a:t>
            </a:r>
            <a:r>
              <a:rPr lang="en-US" sz="1800" b="1" i="0" u="none" strike="noStrike" cap="none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в различных социально-значимых ситуациях.</a:t>
            </a:r>
            <a:endParaRPr/>
          </a:p>
        </p:txBody>
      </p:sp>
      <p:sp>
        <p:nvSpPr>
          <p:cNvPr id="144" name="Google Shape;144;p18"/>
          <p:cNvSpPr/>
          <p:nvPr/>
        </p:nvSpPr>
        <p:spPr>
          <a:xfrm>
            <a:off x="4643437" y="2276475"/>
            <a:ext cx="288925" cy="360362"/>
          </a:xfrm>
          <a:prstGeom prst="downArrow">
            <a:avLst>
              <a:gd name="adj1" fmla="val 50000"/>
              <a:gd name="adj2" fmla="val 50000"/>
            </a:avLst>
          </a:prstGeom>
          <a:gradFill>
            <a:gsLst>
              <a:gs pos="0">
                <a:srgbClr val="66CCFF"/>
              </a:gs>
              <a:gs pos="100000">
                <a:schemeClr val="lt1"/>
              </a:gs>
            </a:gsLst>
            <a:lin ang="5400000" scaled="0"/>
          </a:gradFill>
          <a:ln w="9525" cap="flat" cmpd="sng">
            <a:solidFill>
              <a:schemeClr val="dk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18"/>
          <p:cNvSpPr/>
          <p:nvPr/>
        </p:nvSpPr>
        <p:spPr>
          <a:xfrm>
            <a:off x="395287" y="5084762"/>
            <a:ext cx="8353425" cy="1008062"/>
          </a:xfrm>
          <a:prstGeom prst="wedgeRectCallout">
            <a:avLst>
              <a:gd name="adj1" fmla="val 11970"/>
              <a:gd name="adj2" fmla="val -16665"/>
            </a:avLst>
          </a:prstGeom>
          <a:gradFill>
            <a:gsLst>
              <a:gs pos="0">
                <a:srgbClr val="92D050"/>
              </a:gs>
              <a:gs pos="100000">
                <a:schemeClr val="lt1"/>
              </a:gs>
            </a:gsLst>
            <a:lin ang="5400000" scaled="0"/>
          </a:gradFill>
          <a:ln w="9525" cap="flat" cmpd="sng">
            <a:solidFill>
              <a:srgbClr val="3366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/>
              <a:buNone/>
            </a:pPr>
            <a:r>
              <a:rPr lang="en-US" sz="2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Результат:  </a:t>
            </a:r>
            <a:r>
              <a:rPr lang="en-US" sz="24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(УУД)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64D"/>
              </a:buClr>
              <a:buFont typeface="Arial"/>
              <a:buNone/>
            </a:pPr>
            <a:r>
              <a:rPr lang="en-US" sz="2000" b="1" i="0" u="none" strike="noStrike" cap="none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«надпредметные», метапредметные универсальные учебные действия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0"/>
          <p:cNvSpPr txBox="1">
            <a:spLocks noGrp="1"/>
          </p:cNvSpPr>
          <p:nvPr>
            <p:ph type="title"/>
          </p:nvPr>
        </p:nvSpPr>
        <p:spPr>
          <a:xfrm>
            <a:off x="1571604" y="428604"/>
            <a:ext cx="5429288" cy="792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Font typeface="Arial"/>
              <a:buNone/>
            </a:pPr>
            <a:r>
              <a:rPr lang="en-US" sz="2400" b="1" i="0" u="none" strike="noStrike" cap="none" dirty="0" err="1" smtClean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Актуальность</a:t>
            </a:r>
            <a:r>
              <a:rPr lang="ru-RU" sz="2400" b="1" i="0" u="none" strike="noStrike" cap="none" dirty="0" smtClean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 информационных технологий</a:t>
            </a:r>
            <a:endParaRPr sz="3200"/>
          </a:p>
        </p:txBody>
      </p:sp>
      <p:sp>
        <p:nvSpPr>
          <p:cNvPr id="176" name="Google Shape;176;p20"/>
          <p:cNvSpPr txBox="1"/>
          <p:nvPr/>
        </p:nvSpPr>
        <p:spPr>
          <a:xfrm>
            <a:off x="1619250" y="1557337"/>
            <a:ext cx="1296987" cy="5746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 cap="flat" cmpd="sng">
            <a:solidFill>
              <a:srgbClr val="3366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64D"/>
              </a:buClr>
              <a:buFont typeface="Arial"/>
              <a:buNone/>
            </a:pPr>
            <a:r>
              <a:rPr lang="en-US" sz="2400" b="1" i="0" u="none" strike="noStrike" cap="none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ГИА</a:t>
            </a:r>
            <a:endParaRPr/>
          </a:p>
        </p:txBody>
      </p:sp>
      <p:sp>
        <p:nvSpPr>
          <p:cNvPr id="177" name="Google Shape;177;p20"/>
          <p:cNvSpPr txBox="1"/>
          <p:nvPr/>
        </p:nvSpPr>
        <p:spPr>
          <a:xfrm>
            <a:off x="6156325" y="1484312"/>
            <a:ext cx="2519362" cy="79216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 cap="flat" cmpd="sng">
            <a:solidFill>
              <a:srgbClr val="3366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64D"/>
              </a:buClr>
              <a:buFont typeface="Arial"/>
              <a:buNone/>
            </a:pPr>
            <a:r>
              <a:rPr lang="en-US" sz="1600" b="1" i="0" u="none" strike="noStrike" cap="none" dirty="0" err="1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Усложнение</a:t>
            </a:r>
            <a:r>
              <a:rPr lang="en-US" sz="1600" b="1" i="0" u="none" strike="noStrike" cap="none" dirty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strike="noStrike" cap="none" dirty="0" err="1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учебного</a:t>
            </a:r>
            <a:r>
              <a:rPr lang="en-US" sz="1600" b="1" i="0" u="none" strike="noStrike" cap="none" dirty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64D"/>
              </a:buClr>
              <a:buFont typeface="Arial"/>
              <a:buNone/>
            </a:pPr>
            <a:r>
              <a:rPr lang="en-US" sz="1600" b="1" i="0" u="none" strike="noStrike" cap="none" dirty="0" err="1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материала</a:t>
            </a:r>
            <a:endParaRPr/>
          </a:p>
        </p:txBody>
      </p:sp>
      <p:sp>
        <p:nvSpPr>
          <p:cNvPr id="178" name="Google Shape;178;p20"/>
          <p:cNvSpPr txBox="1"/>
          <p:nvPr/>
        </p:nvSpPr>
        <p:spPr>
          <a:xfrm>
            <a:off x="900112" y="5084762"/>
            <a:ext cx="7488237" cy="93503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 cap="flat" cmpd="sng">
            <a:solidFill>
              <a:srgbClr val="3366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64D"/>
              </a:buClr>
              <a:buFont typeface="Arial"/>
              <a:buNone/>
            </a:pPr>
            <a:r>
              <a:rPr lang="en-US" sz="2400" b="1" i="0" u="none" strike="noStrike" cap="none" dirty="0" err="1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Реализация</a:t>
            </a:r>
            <a:r>
              <a:rPr lang="en-US" sz="2400" b="1" i="0" u="none" strike="noStrike" cap="none" dirty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1" i="0" u="none" strike="noStrike" cap="none" dirty="0" smtClean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нового подхода</a:t>
            </a:r>
            <a:endParaRPr sz="16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64D"/>
              </a:buClr>
              <a:buFont typeface="Arial"/>
              <a:buNone/>
            </a:pPr>
            <a:r>
              <a:rPr lang="en-US" sz="2400" b="1" i="0" u="none" strike="noStrike" cap="none" dirty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2400" b="1" i="0" u="none" strike="noStrike" cap="none" dirty="0" err="1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преподавании</a:t>
            </a:r>
            <a:r>
              <a:rPr lang="en-US" sz="2400" b="1" i="0" u="none" strike="noStrike" cap="none" dirty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1" i="0" u="none" strike="noStrike" cap="none" dirty="0" smtClean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русского языка и литературы</a:t>
            </a:r>
            <a:endParaRPr sz="1600"/>
          </a:p>
        </p:txBody>
      </p:sp>
      <p:sp>
        <p:nvSpPr>
          <p:cNvPr id="179" name="Google Shape;179;p20"/>
          <p:cNvSpPr/>
          <p:nvPr/>
        </p:nvSpPr>
        <p:spPr>
          <a:xfrm>
            <a:off x="755650" y="1773237"/>
            <a:ext cx="287337" cy="647700"/>
          </a:xfrm>
          <a:prstGeom prst="downArrow">
            <a:avLst>
              <a:gd name="adj1" fmla="val 50000"/>
              <a:gd name="adj2" fmla="val 50000"/>
            </a:avLst>
          </a:prstGeom>
          <a:gradFill>
            <a:gsLst>
              <a:gs pos="0">
                <a:srgbClr val="66CCFF"/>
              </a:gs>
              <a:gs pos="100000">
                <a:schemeClr val="lt1"/>
              </a:gs>
            </a:gsLst>
            <a:lin ang="5400000" scaled="0"/>
          </a:gradFill>
          <a:ln w="9525" cap="flat" cmpd="sng">
            <a:solidFill>
              <a:srgbClr val="3366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20"/>
          <p:cNvSpPr/>
          <p:nvPr/>
        </p:nvSpPr>
        <p:spPr>
          <a:xfrm>
            <a:off x="4356100" y="2276475"/>
            <a:ext cx="215900" cy="288925"/>
          </a:xfrm>
          <a:prstGeom prst="downArrow">
            <a:avLst>
              <a:gd name="adj1" fmla="val 50000"/>
              <a:gd name="adj2" fmla="val 50000"/>
            </a:avLst>
          </a:prstGeom>
          <a:gradFill>
            <a:gsLst>
              <a:gs pos="0">
                <a:srgbClr val="66CCFF"/>
              </a:gs>
              <a:gs pos="100000">
                <a:schemeClr val="lt1"/>
              </a:gs>
            </a:gsLst>
            <a:lin ang="5400000" scaled="0"/>
          </a:gradFill>
          <a:ln w="9525" cap="flat" cmpd="sng">
            <a:solidFill>
              <a:srgbClr val="3366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20"/>
          <p:cNvSpPr/>
          <p:nvPr/>
        </p:nvSpPr>
        <p:spPr>
          <a:xfrm>
            <a:off x="7380287" y="2276475"/>
            <a:ext cx="215900" cy="288925"/>
          </a:xfrm>
          <a:prstGeom prst="downArrow">
            <a:avLst>
              <a:gd name="adj1" fmla="val 13574"/>
              <a:gd name="adj2" fmla="val 50000"/>
            </a:avLst>
          </a:prstGeom>
          <a:gradFill>
            <a:gsLst>
              <a:gs pos="0">
                <a:srgbClr val="66CCFF"/>
              </a:gs>
              <a:gs pos="100000">
                <a:schemeClr val="lt1"/>
              </a:gs>
            </a:gsLst>
            <a:lin ang="5400000" scaled="0"/>
          </a:gradFill>
          <a:ln w="9525" cap="flat" cmpd="sng">
            <a:solidFill>
              <a:srgbClr val="3366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p20"/>
          <p:cNvSpPr txBox="1"/>
          <p:nvPr/>
        </p:nvSpPr>
        <p:spPr>
          <a:xfrm>
            <a:off x="179387" y="2420937"/>
            <a:ext cx="2951162" cy="100806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 cap="flat" cmpd="sng">
            <a:solidFill>
              <a:srgbClr val="3366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64D"/>
              </a:buClr>
              <a:buFont typeface="Arial"/>
              <a:buNone/>
            </a:pPr>
            <a:r>
              <a:rPr lang="en-US" sz="1600" b="1" i="0" u="none" strike="noStrike" cap="none" dirty="0" err="1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Повышение</a:t>
            </a:r>
            <a:r>
              <a:rPr lang="en-US" sz="1600" b="1" i="0" u="none" strike="noStrike" cap="none" dirty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strike="noStrike" cap="none" dirty="0" err="1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требований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64D"/>
              </a:buClr>
              <a:buFont typeface="Arial"/>
              <a:buNone/>
            </a:pPr>
            <a:r>
              <a:rPr lang="en-US" sz="1600" b="1" i="0" u="none" strike="noStrike" cap="none" dirty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к </a:t>
            </a:r>
            <a:r>
              <a:rPr lang="en-US" sz="1600" b="1" i="0" u="none" strike="noStrike" cap="none" dirty="0" err="1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качеству</a:t>
            </a:r>
            <a:r>
              <a:rPr lang="en-US" sz="1600" b="1" i="0" u="none" strike="noStrike" cap="none" dirty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strike="noStrike" cap="none" dirty="0" err="1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знаний</a:t>
            </a:r>
            <a:r>
              <a:rPr lang="en-US" sz="1600" b="1" i="0" u="none" strike="noStrike" cap="none" dirty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64D"/>
              </a:buClr>
              <a:buFont typeface="Arial"/>
              <a:buNone/>
            </a:pPr>
            <a:r>
              <a:rPr lang="en-US" sz="1600" b="1" i="0" u="none" strike="noStrike" cap="none" dirty="0" err="1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выпускников</a:t>
            </a:r>
            <a:endParaRPr/>
          </a:p>
        </p:txBody>
      </p:sp>
      <p:sp>
        <p:nvSpPr>
          <p:cNvPr id="183" name="Google Shape;183;p20"/>
          <p:cNvSpPr txBox="1"/>
          <p:nvPr/>
        </p:nvSpPr>
        <p:spPr>
          <a:xfrm>
            <a:off x="3348037" y="2565400"/>
            <a:ext cx="2160587" cy="93503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 cap="flat" cmpd="sng">
            <a:solidFill>
              <a:srgbClr val="3366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16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64D"/>
              </a:buClr>
              <a:buFont typeface="Arial"/>
              <a:buNone/>
            </a:pPr>
            <a:r>
              <a:rPr lang="en-US" sz="1600" b="1" i="0" u="none" strike="noStrike" cap="none" dirty="0" err="1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Гормональная</a:t>
            </a:r>
            <a:r>
              <a:rPr lang="en-US" sz="1600" b="1" i="0" u="none" strike="noStrike" cap="none" dirty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64D"/>
              </a:buClr>
              <a:buFont typeface="Arial"/>
              <a:buNone/>
            </a:pPr>
            <a:r>
              <a:rPr lang="en-US" sz="1600" b="1" i="0" u="none" strike="noStrike" cap="none" dirty="0" err="1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перестройка</a:t>
            </a:r>
            <a:r>
              <a:rPr lang="en-US" sz="1600" b="1" i="0" u="none" strike="noStrike" cap="none" dirty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64D"/>
              </a:buClr>
              <a:buFont typeface="Arial"/>
              <a:buNone/>
            </a:pPr>
            <a:r>
              <a:rPr lang="en-US" sz="1600" b="1" i="0" u="none" strike="noStrike" cap="none" dirty="0" err="1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трудный</a:t>
            </a:r>
            <a:r>
              <a:rPr lang="en-US" sz="1600" b="1" i="0" u="none" strike="noStrike" cap="none" dirty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strike="noStrike" cap="none" dirty="0" err="1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возраст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1" i="0" u="none" strike="noStrike" cap="none">
              <a:solidFill>
                <a:srgbClr val="00264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" name="Google Shape;184;p20"/>
          <p:cNvSpPr txBox="1"/>
          <p:nvPr/>
        </p:nvSpPr>
        <p:spPr>
          <a:xfrm>
            <a:off x="5795962" y="2565400"/>
            <a:ext cx="3168650" cy="93662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 cap="flat" cmpd="sng">
            <a:solidFill>
              <a:srgbClr val="3366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64D"/>
              </a:buClr>
              <a:buFont typeface="Arial"/>
              <a:buNone/>
            </a:pPr>
            <a:r>
              <a:rPr lang="en-US" sz="1600" b="1" i="0" u="none" strike="noStrike" cap="none" dirty="0" err="1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Необходимость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64D"/>
              </a:buClr>
              <a:buFont typeface="Arial"/>
              <a:buNone/>
            </a:pPr>
            <a:r>
              <a:rPr lang="en-US" sz="1600" b="1" i="0" u="none" strike="noStrike" cap="none" dirty="0" err="1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запоминания</a:t>
            </a:r>
            <a:r>
              <a:rPr lang="en-US" sz="1600" b="1" i="0" u="none" strike="noStrike" cap="none" dirty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strike="noStrike" cap="none" dirty="0" err="1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обширного</a:t>
            </a:r>
            <a:r>
              <a:rPr lang="en-US" sz="1600" b="1" i="0" u="none" strike="noStrike" cap="none" dirty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64D"/>
              </a:buClr>
              <a:buFont typeface="Arial"/>
              <a:buNone/>
            </a:pPr>
            <a:r>
              <a:rPr lang="en-US" sz="1600" b="1" i="0" u="none" strike="noStrike" cap="none" dirty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и </a:t>
            </a:r>
            <a:r>
              <a:rPr lang="en-US" sz="1600" b="1" i="0" u="none" strike="noStrike" cap="none" dirty="0" err="1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разностороннего</a:t>
            </a:r>
            <a:r>
              <a:rPr lang="en-US" sz="1600" b="1" i="0" u="none" strike="noStrike" cap="none" dirty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strike="noStrike" cap="none" dirty="0" err="1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материала</a:t>
            </a:r>
            <a:endParaRPr/>
          </a:p>
        </p:txBody>
      </p:sp>
      <p:sp>
        <p:nvSpPr>
          <p:cNvPr id="185" name="Google Shape;185;p20"/>
          <p:cNvSpPr/>
          <p:nvPr/>
        </p:nvSpPr>
        <p:spPr>
          <a:xfrm>
            <a:off x="1258887" y="3429000"/>
            <a:ext cx="219075" cy="431800"/>
          </a:xfrm>
          <a:prstGeom prst="downArrow">
            <a:avLst>
              <a:gd name="adj1" fmla="val 16161"/>
              <a:gd name="adj2" fmla="val 50000"/>
            </a:avLst>
          </a:prstGeom>
          <a:gradFill>
            <a:gsLst>
              <a:gs pos="0">
                <a:srgbClr val="66CCFF"/>
              </a:gs>
              <a:gs pos="100000">
                <a:schemeClr val="lt1"/>
              </a:gs>
            </a:gsLst>
            <a:lin ang="5400000" scaled="0"/>
          </a:gradFill>
          <a:ln w="9525" cap="flat" cmpd="sng">
            <a:solidFill>
              <a:srgbClr val="3366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6" name="Google Shape;186;p20"/>
          <p:cNvSpPr/>
          <p:nvPr/>
        </p:nvSpPr>
        <p:spPr>
          <a:xfrm>
            <a:off x="4356100" y="3500437"/>
            <a:ext cx="287337" cy="358775"/>
          </a:xfrm>
          <a:prstGeom prst="downArrow">
            <a:avLst>
              <a:gd name="adj1" fmla="val 15101"/>
              <a:gd name="adj2" fmla="val 50000"/>
            </a:avLst>
          </a:prstGeom>
          <a:gradFill>
            <a:gsLst>
              <a:gs pos="0">
                <a:srgbClr val="66CCFF"/>
              </a:gs>
              <a:gs pos="100000">
                <a:schemeClr val="lt1"/>
              </a:gs>
            </a:gsLst>
            <a:lin ang="5400000" scaled="0"/>
          </a:gradFill>
          <a:ln w="9525" cap="flat" cmpd="sng">
            <a:solidFill>
              <a:srgbClr val="3366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" name="Google Shape;187;p20"/>
          <p:cNvSpPr/>
          <p:nvPr/>
        </p:nvSpPr>
        <p:spPr>
          <a:xfrm>
            <a:off x="7380287" y="3500437"/>
            <a:ext cx="215900" cy="358775"/>
          </a:xfrm>
          <a:prstGeom prst="downArrow">
            <a:avLst>
              <a:gd name="adj1" fmla="val 15101"/>
              <a:gd name="adj2" fmla="val 50000"/>
            </a:avLst>
          </a:prstGeom>
          <a:gradFill>
            <a:gsLst>
              <a:gs pos="0">
                <a:srgbClr val="66CCFF"/>
              </a:gs>
              <a:gs pos="100000">
                <a:schemeClr val="lt1"/>
              </a:gs>
            </a:gsLst>
            <a:lin ang="5400000" scaled="0"/>
          </a:gradFill>
          <a:ln w="9525" cap="flat" cmpd="sng">
            <a:solidFill>
              <a:srgbClr val="3366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20"/>
          <p:cNvSpPr txBox="1"/>
          <p:nvPr/>
        </p:nvSpPr>
        <p:spPr>
          <a:xfrm>
            <a:off x="539750" y="3860800"/>
            <a:ext cx="8208962" cy="57626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 cap="flat" cmpd="sng">
            <a:solidFill>
              <a:srgbClr val="3366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64D"/>
              </a:buClr>
              <a:buFont typeface="Arial"/>
              <a:buNone/>
            </a:pPr>
            <a:r>
              <a:rPr lang="en-US" sz="2000" b="1" i="0" u="none" strike="noStrike" cap="none" dirty="0" err="1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Проблема</a:t>
            </a:r>
            <a:r>
              <a:rPr lang="en-US" sz="2000" b="1" i="0" u="none" strike="noStrike" cap="none" dirty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1" i="0" u="none" strike="noStrike" cap="none" dirty="0" err="1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повышения</a:t>
            </a:r>
            <a:r>
              <a:rPr lang="en-US" sz="2000" b="1" i="0" u="none" strike="noStrike" cap="none" dirty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1" i="0" u="none" strike="noStrike" cap="none" dirty="0" err="1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познавательной</a:t>
            </a:r>
            <a:r>
              <a:rPr lang="en-US" sz="2000" b="1" i="0" u="none" strike="noStrike" cap="none" dirty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1" i="0" u="none" strike="noStrike" cap="none" dirty="0" err="1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активности</a:t>
            </a:r>
            <a:r>
              <a:rPr lang="en-US" sz="2000" b="1" i="0" u="none" strike="noStrike" cap="none" dirty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1" i="0" u="none" strike="noStrike" cap="none" dirty="0" err="1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учащихся</a:t>
            </a:r>
            <a:endParaRPr/>
          </a:p>
        </p:txBody>
      </p:sp>
      <p:sp>
        <p:nvSpPr>
          <p:cNvPr id="189" name="Google Shape;189;p20"/>
          <p:cNvSpPr/>
          <p:nvPr/>
        </p:nvSpPr>
        <p:spPr>
          <a:xfrm flipH="1">
            <a:off x="4268787" y="4471987"/>
            <a:ext cx="287337" cy="577850"/>
          </a:xfrm>
          <a:prstGeom prst="downArrow">
            <a:avLst>
              <a:gd name="adj1" fmla="val 50000"/>
              <a:gd name="adj2" fmla="val 50000"/>
            </a:avLst>
          </a:prstGeom>
          <a:gradFill>
            <a:gsLst>
              <a:gs pos="0">
                <a:srgbClr val="66CCFF"/>
              </a:gs>
              <a:gs pos="100000">
                <a:schemeClr val="lt1"/>
              </a:gs>
            </a:gsLst>
            <a:lin ang="5400000" scaled="0"/>
          </a:gradFill>
          <a:ln w="9525" cap="flat" cmpd="sng">
            <a:solidFill>
              <a:srgbClr val="3366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0" name="Google Shape;190;p20" descr="http://do.gendocs.ru/pars_docs/tw_refs/257/256735/256735_html_m408effa4.png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250825" y="260350"/>
            <a:ext cx="1227137" cy="1484312"/>
          </a:xfrm>
          <a:prstGeom prst="rect">
            <a:avLst/>
          </a:prstGeom>
          <a:noFill/>
          <a:ln w="28575" cap="flat" cmpd="sng">
            <a:solidFill>
              <a:srgbClr val="3366FF"/>
            </a:solidFill>
            <a:prstDash val="solid"/>
            <a:miter lim="8000"/>
            <a:headEnd type="none" w="sm" len="sm"/>
            <a:tailEnd type="none" w="sm" len="sm"/>
          </a:ln>
        </p:spPr>
      </p:pic>
      <p:sp>
        <p:nvSpPr>
          <p:cNvPr id="191" name="Google Shape;191;p20"/>
          <p:cNvSpPr/>
          <p:nvPr/>
        </p:nvSpPr>
        <p:spPr>
          <a:xfrm>
            <a:off x="2124075" y="2133600"/>
            <a:ext cx="287337" cy="288925"/>
          </a:xfrm>
          <a:prstGeom prst="downArrow">
            <a:avLst>
              <a:gd name="adj1" fmla="val 50000"/>
              <a:gd name="adj2" fmla="val 50000"/>
            </a:avLst>
          </a:prstGeom>
          <a:gradFill>
            <a:gsLst>
              <a:gs pos="0">
                <a:srgbClr val="66CCFF"/>
              </a:gs>
              <a:gs pos="100000">
                <a:schemeClr val="lt1"/>
              </a:gs>
            </a:gsLst>
            <a:lin ang="5400000" scaled="0"/>
          </a:gradFill>
          <a:ln w="9525" cap="flat" cmpd="sng">
            <a:solidFill>
              <a:srgbClr val="3366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Google Shape;192;p20"/>
          <p:cNvSpPr txBox="1"/>
          <p:nvPr/>
        </p:nvSpPr>
        <p:spPr>
          <a:xfrm>
            <a:off x="3348037" y="1484312"/>
            <a:ext cx="2519362" cy="79216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 cap="flat" cmpd="sng">
            <a:solidFill>
              <a:srgbClr val="3366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64D"/>
              </a:buClr>
              <a:buFont typeface="Arial"/>
              <a:buNone/>
            </a:pPr>
            <a:r>
              <a:rPr lang="en-US" sz="1600" b="1" i="0" u="none" strike="noStrike" cap="none" dirty="0" err="1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Снижение</a:t>
            </a:r>
            <a:r>
              <a:rPr lang="en-US" sz="1600" b="1" i="0" u="none" strike="noStrike" cap="none" dirty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strike="noStrike" cap="none" dirty="0" err="1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учебной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64D"/>
              </a:buClr>
              <a:buFont typeface="Arial"/>
              <a:buNone/>
            </a:pPr>
            <a:r>
              <a:rPr lang="en-US" sz="1600" b="1" i="0" u="none" strike="noStrike" cap="none" dirty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strike="noStrike" cap="none" dirty="0" err="1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успешности</a:t>
            </a:r>
            <a:r>
              <a:rPr lang="en-US" sz="1600" b="1" i="0" u="none" strike="noStrike" cap="none" dirty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strike="noStrike" cap="none" dirty="0" err="1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по</a:t>
            </a:r>
            <a:r>
              <a:rPr lang="en-US" sz="1600" b="1" i="0" u="none" strike="noStrike" cap="none" dirty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strike="noStrike" cap="none" dirty="0" err="1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мере</a:t>
            </a:r>
            <a:r>
              <a:rPr lang="en-US" sz="1600" b="1" i="0" u="none" strike="noStrike" cap="none" dirty="0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64D"/>
              </a:buClr>
              <a:buFont typeface="Arial"/>
              <a:buNone/>
            </a:pPr>
            <a:r>
              <a:rPr lang="en-US" sz="1600" b="1" i="0" u="none" strike="noStrike" cap="none" dirty="0" err="1">
                <a:solidFill>
                  <a:srgbClr val="00264D"/>
                </a:solidFill>
                <a:latin typeface="Arial"/>
                <a:ea typeface="Arial"/>
                <a:cs typeface="Arial"/>
                <a:sym typeface="Arial"/>
              </a:rPr>
              <a:t>взросления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1"/>
          <p:cNvSpPr txBox="1">
            <a:spLocks noGrp="1"/>
          </p:cNvSpPr>
          <p:nvPr>
            <p:ph type="title" idx="4294967295"/>
          </p:nvPr>
        </p:nvSpPr>
        <p:spPr>
          <a:xfrm>
            <a:off x="139700" y="88900"/>
            <a:ext cx="5908675" cy="736600"/>
          </a:xfrm>
          <a:prstGeom prst="rect">
            <a:avLst/>
          </a:prstGeom>
          <a:gradFill>
            <a:gsLst>
              <a:gs pos="0">
                <a:srgbClr val="92D050"/>
              </a:gs>
              <a:gs pos="100000">
                <a:schemeClr val="lt1"/>
              </a:gs>
            </a:gsLst>
            <a:lin ang="5400000" scaled="0"/>
          </a:gradFill>
          <a:ln w="9525" cap="flat" cmpd="sng">
            <a:solidFill>
              <a:srgbClr val="3366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/>
              <a:buNone/>
            </a:pPr>
            <a:r>
              <a:rPr lang="en-US" sz="28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Как научить учиться?</a:t>
            </a:r>
            <a:endParaRPr/>
          </a:p>
        </p:txBody>
      </p:sp>
      <p:sp>
        <p:nvSpPr>
          <p:cNvPr id="198" name="Google Shape;198;p21"/>
          <p:cNvSpPr/>
          <p:nvPr/>
        </p:nvSpPr>
        <p:spPr>
          <a:xfrm>
            <a:off x="250825" y="1844675"/>
            <a:ext cx="5943600" cy="4038600"/>
          </a:xfrm>
          <a:custGeom>
            <a:avLst/>
            <a:gdLst/>
            <a:ahLst/>
            <a:cxnLst/>
            <a:rect l="l" t="t" r="r" b="b"/>
            <a:pathLst>
              <a:path w="2820" h="2912" extrusionOk="0">
                <a:moveTo>
                  <a:pt x="1244" y="0"/>
                </a:moveTo>
                <a:lnTo>
                  <a:pt x="1092" y="50"/>
                </a:lnTo>
                <a:lnTo>
                  <a:pt x="952" y="106"/>
                </a:lnTo>
                <a:lnTo>
                  <a:pt x="822" y="168"/>
                </a:lnTo>
                <a:lnTo>
                  <a:pt x="704" y="232"/>
                </a:lnTo>
                <a:lnTo>
                  <a:pt x="594" y="300"/>
                </a:lnTo>
                <a:lnTo>
                  <a:pt x="494" y="372"/>
                </a:lnTo>
                <a:lnTo>
                  <a:pt x="406" y="446"/>
                </a:lnTo>
                <a:lnTo>
                  <a:pt x="324" y="524"/>
                </a:lnTo>
                <a:lnTo>
                  <a:pt x="254" y="604"/>
                </a:lnTo>
                <a:lnTo>
                  <a:pt x="192" y="686"/>
                </a:lnTo>
                <a:lnTo>
                  <a:pt x="140" y="772"/>
                </a:lnTo>
                <a:lnTo>
                  <a:pt x="96" y="856"/>
                </a:lnTo>
                <a:lnTo>
                  <a:pt x="60" y="944"/>
                </a:lnTo>
                <a:lnTo>
                  <a:pt x="32" y="1032"/>
                </a:lnTo>
                <a:lnTo>
                  <a:pt x="14" y="1122"/>
                </a:lnTo>
                <a:lnTo>
                  <a:pt x="2" y="1210"/>
                </a:lnTo>
                <a:lnTo>
                  <a:pt x="0" y="1300"/>
                </a:lnTo>
                <a:lnTo>
                  <a:pt x="4" y="1388"/>
                </a:lnTo>
                <a:lnTo>
                  <a:pt x="18" y="1476"/>
                </a:lnTo>
                <a:lnTo>
                  <a:pt x="36" y="1564"/>
                </a:lnTo>
                <a:lnTo>
                  <a:pt x="64" y="1650"/>
                </a:lnTo>
                <a:lnTo>
                  <a:pt x="96" y="1736"/>
                </a:lnTo>
                <a:lnTo>
                  <a:pt x="138" y="1818"/>
                </a:lnTo>
                <a:lnTo>
                  <a:pt x="184" y="1900"/>
                </a:lnTo>
                <a:lnTo>
                  <a:pt x="238" y="1978"/>
                </a:lnTo>
                <a:lnTo>
                  <a:pt x="298" y="2054"/>
                </a:lnTo>
                <a:lnTo>
                  <a:pt x="364" y="2126"/>
                </a:lnTo>
                <a:lnTo>
                  <a:pt x="434" y="2196"/>
                </a:lnTo>
                <a:lnTo>
                  <a:pt x="512" y="2262"/>
                </a:lnTo>
                <a:lnTo>
                  <a:pt x="596" y="2324"/>
                </a:lnTo>
                <a:lnTo>
                  <a:pt x="684" y="2382"/>
                </a:lnTo>
                <a:lnTo>
                  <a:pt x="776" y="2436"/>
                </a:lnTo>
                <a:lnTo>
                  <a:pt x="874" y="2484"/>
                </a:lnTo>
                <a:lnTo>
                  <a:pt x="978" y="2526"/>
                </a:lnTo>
                <a:lnTo>
                  <a:pt x="1086" y="2564"/>
                </a:lnTo>
                <a:lnTo>
                  <a:pt x="1198" y="2596"/>
                </a:lnTo>
                <a:lnTo>
                  <a:pt x="1314" y="2622"/>
                </a:lnTo>
                <a:lnTo>
                  <a:pt x="1434" y="2642"/>
                </a:lnTo>
                <a:lnTo>
                  <a:pt x="1558" y="2654"/>
                </a:lnTo>
                <a:lnTo>
                  <a:pt x="1686" y="2660"/>
                </a:lnTo>
                <a:lnTo>
                  <a:pt x="1818" y="2658"/>
                </a:lnTo>
                <a:lnTo>
                  <a:pt x="1952" y="2650"/>
                </a:lnTo>
                <a:lnTo>
                  <a:pt x="2090" y="2632"/>
                </a:lnTo>
                <a:lnTo>
                  <a:pt x="2230" y="2608"/>
                </a:lnTo>
                <a:lnTo>
                  <a:pt x="2374" y="2574"/>
                </a:lnTo>
                <a:lnTo>
                  <a:pt x="2542" y="2912"/>
                </a:lnTo>
                <a:lnTo>
                  <a:pt x="2544" y="2912"/>
                </a:lnTo>
                <a:lnTo>
                  <a:pt x="2820" y="1934"/>
                </a:lnTo>
                <a:lnTo>
                  <a:pt x="1868" y="1552"/>
                </a:lnTo>
                <a:lnTo>
                  <a:pt x="2036" y="1894"/>
                </a:lnTo>
                <a:lnTo>
                  <a:pt x="1956" y="1914"/>
                </a:lnTo>
                <a:lnTo>
                  <a:pt x="1872" y="1928"/>
                </a:lnTo>
                <a:lnTo>
                  <a:pt x="1788" y="1936"/>
                </a:lnTo>
                <a:lnTo>
                  <a:pt x="1702" y="1938"/>
                </a:lnTo>
                <a:lnTo>
                  <a:pt x="1616" y="1934"/>
                </a:lnTo>
                <a:lnTo>
                  <a:pt x="1528" y="1926"/>
                </a:lnTo>
                <a:lnTo>
                  <a:pt x="1442" y="1912"/>
                </a:lnTo>
                <a:lnTo>
                  <a:pt x="1356" y="1894"/>
                </a:lnTo>
                <a:lnTo>
                  <a:pt x="1272" y="1872"/>
                </a:lnTo>
                <a:lnTo>
                  <a:pt x="1188" y="1844"/>
                </a:lnTo>
                <a:lnTo>
                  <a:pt x="1108" y="1812"/>
                </a:lnTo>
                <a:lnTo>
                  <a:pt x="1028" y="1776"/>
                </a:lnTo>
                <a:lnTo>
                  <a:pt x="952" y="1736"/>
                </a:lnTo>
                <a:lnTo>
                  <a:pt x="880" y="1692"/>
                </a:lnTo>
                <a:lnTo>
                  <a:pt x="810" y="1646"/>
                </a:lnTo>
                <a:lnTo>
                  <a:pt x="744" y="1596"/>
                </a:lnTo>
                <a:lnTo>
                  <a:pt x="684" y="1542"/>
                </a:lnTo>
                <a:lnTo>
                  <a:pt x="628" y="1486"/>
                </a:lnTo>
                <a:lnTo>
                  <a:pt x="578" y="1428"/>
                </a:lnTo>
                <a:lnTo>
                  <a:pt x="532" y="1366"/>
                </a:lnTo>
                <a:lnTo>
                  <a:pt x="494" y="1304"/>
                </a:lnTo>
                <a:lnTo>
                  <a:pt x="462" y="1238"/>
                </a:lnTo>
                <a:lnTo>
                  <a:pt x="438" y="1170"/>
                </a:lnTo>
                <a:lnTo>
                  <a:pt x="420" y="1102"/>
                </a:lnTo>
                <a:lnTo>
                  <a:pt x="410" y="1032"/>
                </a:lnTo>
                <a:lnTo>
                  <a:pt x="410" y="960"/>
                </a:lnTo>
                <a:lnTo>
                  <a:pt x="416" y="888"/>
                </a:lnTo>
                <a:lnTo>
                  <a:pt x="434" y="816"/>
                </a:lnTo>
                <a:lnTo>
                  <a:pt x="460" y="742"/>
                </a:lnTo>
                <a:lnTo>
                  <a:pt x="496" y="668"/>
                </a:lnTo>
                <a:lnTo>
                  <a:pt x="544" y="592"/>
                </a:lnTo>
                <a:lnTo>
                  <a:pt x="602" y="518"/>
                </a:lnTo>
                <a:lnTo>
                  <a:pt x="670" y="444"/>
                </a:lnTo>
                <a:lnTo>
                  <a:pt x="752" y="370"/>
                </a:lnTo>
                <a:lnTo>
                  <a:pt x="844" y="298"/>
                </a:lnTo>
                <a:lnTo>
                  <a:pt x="950" y="226"/>
                </a:lnTo>
                <a:lnTo>
                  <a:pt x="1070" y="154"/>
                </a:lnTo>
                <a:lnTo>
                  <a:pt x="1202" y="84"/>
                </a:lnTo>
                <a:lnTo>
                  <a:pt x="1348" y="16"/>
                </a:lnTo>
                <a:lnTo>
                  <a:pt x="1244" y="0"/>
                </a:lnTo>
                <a:close/>
                <a:moveTo>
                  <a:pt x="2820" y="1934"/>
                </a:moveTo>
                <a:lnTo>
                  <a:pt x="2820" y="1934"/>
                </a:lnTo>
                <a:close/>
              </a:path>
            </a:pathLst>
          </a:custGeom>
          <a:gradFill>
            <a:gsLst>
              <a:gs pos="0">
                <a:schemeClr val="hlink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" name="Google Shape;200;p21"/>
          <p:cNvGrpSpPr/>
          <p:nvPr/>
        </p:nvGrpSpPr>
        <p:grpSpPr>
          <a:xfrm>
            <a:off x="971550" y="981075"/>
            <a:ext cx="4464050" cy="4191826"/>
            <a:chOff x="939800" y="1828800"/>
            <a:chExt cx="4132262" cy="4191826"/>
          </a:xfrm>
        </p:grpSpPr>
        <p:sp>
          <p:nvSpPr>
            <p:cNvPr id="201" name="Google Shape;201;p21"/>
            <p:cNvSpPr/>
            <p:nvPr/>
          </p:nvSpPr>
          <p:spPr>
            <a:xfrm rot="-780000">
              <a:off x="3316287" y="5200650"/>
              <a:ext cx="1438275" cy="666750"/>
            </a:xfrm>
            <a:prstGeom prst="ellipse">
              <a:avLst/>
            </a:prstGeom>
            <a:solidFill>
              <a:srgbClr val="0F2145">
                <a:alpha val="2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21"/>
            <p:cNvSpPr/>
            <p:nvPr/>
          </p:nvSpPr>
          <p:spPr>
            <a:xfrm>
              <a:off x="3248025" y="3981450"/>
              <a:ext cx="1704975" cy="1706562"/>
            </a:xfrm>
            <a:prstGeom prst="ellipse">
              <a:avLst/>
            </a:prstGeom>
            <a:gradFill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21"/>
            <p:cNvSpPr txBox="1"/>
            <p:nvPr/>
          </p:nvSpPr>
          <p:spPr>
            <a:xfrm rot="5400000">
              <a:off x="3497152" y="4231931"/>
              <a:ext cx="1206722" cy="12055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21"/>
            <p:cNvSpPr/>
            <p:nvPr/>
          </p:nvSpPr>
          <p:spPr>
            <a:xfrm>
              <a:off x="3268662" y="3990975"/>
              <a:ext cx="1665287" cy="1663700"/>
            </a:xfrm>
            <a:prstGeom prst="ellipse">
              <a:avLst/>
            </a:prstGeom>
            <a:gradFill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21"/>
            <p:cNvSpPr txBox="1"/>
            <p:nvPr/>
          </p:nvSpPr>
          <p:spPr>
            <a:xfrm rot="5400000">
              <a:off x="3513087" y="4234057"/>
              <a:ext cx="1176414" cy="11775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21"/>
            <p:cNvSpPr/>
            <p:nvPr/>
          </p:nvSpPr>
          <p:spPr>
            <a:xfrm>
              <a:off x="3286125" y="4006850"/>
              <a:ext cx="1785937" cy="1727200"/>
            </a:xfrm>
            <a:prstGeom prst="ellipse">
              <a:avLst/>
            </a:prstGeom>
            <a:gradFill>
              <a:gsLst>
                <a:gs pos="0">
                  <a:srgbClr val="AAB2B3"/>
                </a:gs>
                <a:gs pos="100000">
                  <a:srgbClr val="D6E1E2">
                    <a:alpha val="47843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21"/>
            <p:cNvSpPr txBox="1"/>
            <p:nvPr/>
          </p:nvSpPr>
          <p:spPr>
            <a:xfrm rot="5400000">
              <a:off x="3568436" y="4239026"/>
              <a:ext cx="1221315" cy="12628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21"/>
            <p:cNvSpPr/>
            <p:nvPr/>
          </p:nvSpPr>
          <p:spPr>
            <a:xfrm>
              <a:off x="3378200" y="4051300"/>
              <a:ext cx="1409700" cy="1262062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rgbClr val="D6E1E2">
                    <a:alpha val="37647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21"/>
            <p:cNvSpPr txBox="1"/>
            <p:nvPr/>
          </p:nvSpPr>
          <p:spPr>
            <a:xfrm rot="5400000">
              <a:off x="3636844" y="4183927"/>
              <a:ext cx="892413" cy="9968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0" name="Google Shape;210;p21"/>
            <p:cNvSpPr txBox="1"/>
            <p:nvPr/>
          </p:nvSpPr>
          <p:spPr>
            <a:xfrm>
              <a:off x="3435350" y="4305300"/>
              <a:ext cx="1354137" cy="9461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Corsiva"/>
                <a:buNone/>
              </a:pPr>
              <a:r>
                <a:rPr lang="en-US" sz="1800" b="1" i="0" u="none" strike="noStrike" cap="none">
                  <a:solidFill>
                    <a:schemeClr val="dk2"/>
                  </a:solidFill>
                  <a:latin typeface="Corsiva"/>
                  <a:ea typeface="Corsiva"/>
                  <a:cs typeface="Corsiva"/>
                  <a:sym typeface="Corsiva"/>
                </a:rPr>
                <a:t>развитие</a:t>
              </a:r>
              <a:endParaRPr sz="1800" b="1">
                <a:solidFill>
                  <a:schemeClr val="dk2"/>
                </a:solidFill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Corsiva"/>
                <a:buNone/>
              </a:pPr>
              <a:r>
                <a:rPr lang="en-US" sz="1800" b="1" i="0" u="none" strike="noStrike" cap="none">
                  <a:solidFill>
                    <a:schemeClr val="dk2"/>
                  </a:solidFill>
                  <a:latin typeface="Corsiva"/>
                  <a:ea typeface="Corsiva"/>
                  <a:cs typeface="Corsiva"/>
                  <a:sym typeface="Corsiva"/>
                </a:rPr>
                <a:t>личности</a:t>
              </a:r>
              <a:endParaRPr sz="1800" b="1">
                <a:solidFill>
                  <a:schemeClr val="dk2"/>
                </a:solidFill>
              </a:endParaRPr>
            </a:p>
          </p:txBody>
        </p:sp>
        <p:sp>
          <p:nvSpPr>
            <p:cNvPr id="211" name="Google Shape;211;p21"/>
            <p:cNvSpPr/>
            <p:nvPr/>
          </p:nvSpPr>
          <p:spPr>
            <a:xfrm rot="-780000">
              <a:off x="1473200" y="4591050"/>
              <a:ext cx="1133475" cy="609600"/>
            </a:xfrm>
            <a:prstGeom prst="ellipse">
              <a:avLst/>
            </a:prstGeom>
            <a:solidFill>
              <a:srgbClr val="0F2145">
                <a:alpha val="2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" name="Google Shape;212;p21"/>
            <p:cNvGrpSpPr/>
            <p:nvPr/>
          </p:nvGrpSpPr>
          <p:grpSpPr>
            <a:xfrm>
              <a:off x="939800" y="3473450"/>
              <a:ext cx="1857375" cy="1857375"/>
              <a:chOff x="714375" y="3235325"/>
              <a:chExt cx="1806575" cy="1760537"/>
            </a:xfrm>
          </p:grpSpPr>
          <p:sp>
            <p:nvSpPr>
              <p:cNvPr id="213" name="Google Shape;213;p21"/>
              <p:cNvSpPr/>
              <p:nvPr/>
            </p:nvSpPr>
            <p:spPr>
              <a:xfrm>
                <a:off x="1162050" y="3352800"/>
                <a:ext cx="1336675" cy="1365250"/>
              </a:xfrm>
              <a:prstGeom prst="ellipse">
                <a:avLst/>
              </a:prstGeom>
              <a:gradFill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214;p21"/>
              <p:cNvSpPr txBox="1"/>
              <p:nvPr/>
            </p:nvSpPr>
            <p:spPr>
              <a:xfrm rot="5400000">
                <a:off x="1347699" y="3562839"/>
                <a:ext cx="965378" cy="94517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5" name="Google Shape;215;p21"/>
              <p:cNvSpPr/>
              <p:nvPr/>
            </p:nvSpPr>
            <p:spPr>
              <a:xfrm>
                <a:off x="1179512" y="3360737"/>
                <a:ext cx="1303337" cy="1330325"/>
              </a:xfrm>
              <a:prstGeom prst="ellipse">
                <a:avLst/>
              </a:prstGeom>
              <a:gradFill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216;p21"/>
              <p:cNvSpPr txBox="1"/>
              <p:nvPr/>
            </p:nvSpPr>
            <p:spPr>
              <a:xfrm rot="5400000">
                <a:off x="1360828" y="3565088"/>
                <a:ext cx="940682" cy="9215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7" name="Google Shape;217;p21"/>
              <p:cNvSpPr/>
              <p:nvPr/>
            </p:nvSpPr>
            <p:spPr>
              <a:xfrm>
                <a:off x="714375" y="3235325"/>
                <a:ext cx="1806575" cy="1760537"/>
              </a:xfrm>
              <a:prstGeom prst="ellipse">
                <a:avLst/>
              </a:prstGeom>
              <a:gradFill>
                <a:gsLst>
                  <a:gs pos="0">
                    <a:srgbClr val="AAB2B3"/>
                  </a:gs>
                  <a:gs pos="100000">
                    <a:srgbClr val="D6E1E2">
                      <a:alpha val="47843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218;p21"/>
              <p:cNvSpPr txBox="1"/>
              <p:nvPr/>
            </p:nvSpPr>
            <p:spPr>
              <a:xfrm rot="5400000">
                <a:off x="995219" y="3476873"/>
                <a:ext cx="1244888" cy="12774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9" name="Google Shape;219;p21"/>
              <p:cNvSpPr/>
              <p:nvPr/>
            </p:nvSpPr>
            <p:spPr>
              <a:xfrm>
                <a:off x="1262062" y="3408362"/>
                <a:ext cx="1103312" cy="1009650"/>
              </a:xfrm>
              <a:prstGeom prst="ellipse">
                <a:avLst/>
              </a:prstGeom>
              <a:gradFill>
                <a:gsLst>
                  <a:gs pos="0">
                    <a:srgbClr val="FFFFFF"/>
                  </a:gs>
                  <a:gs pos="100000">
                    <a:srgbClr val="D6E1E2">
                      <a:alpha val="37647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220;p21"/>
              <p:cNvSpPr txBox="1"/>
              <p:nvPr/>
            </p:nvSpPr>
            <p:spPr>
              <a:xfrm rot="5400000">
                <a:off x="1456741" y="3523095"/>
                <a:ext cx="713930" cy="7801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1" name="Google Shape;221;p21"/>
              <p:cNvSpPr txBox="1"/>
              <p:nvPr/>
            </p:nvSpPr>
            <p:spPr>
              <a:xfrm>
                <a:off x="779462" y="3708400"/>
                <a:ext cx="1449387" cy="9540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Corsiva"/>
                  <a:buNone/>
                </a:pPr>
                <a:r>
                  <a:rPr lang="en-US" sz="1400" b="0" i="0" u="none" strike="noStrike" cap="none" dirty="0" err="1">
                    <a:solidFill>
                      <a:schemeClr val="dk2"/>
                    </a:solidFill>
                    <a:latin typeface="Corsiva"/>
                    <a:ea typeface="Corsiva"/>
                    <a:cs typeface="Corsiva"/>
                    <a:sym typeface="Corsiva"/>
                  </a:rPr>
                  <a:t>ф</a:t>
                </a:r>
                <a:r>
                  <a:rPr lang="en-US" sz="1400" b="1" i="0" u="none" strike="noStrike" cap="none" dirty="0" err="1">
                    <a:solidFill>
                      <a:schemeClr val="dk2"/>
                    </a:solidFill>
                    <a:latin typeface="Corsiva"/>
                    <a:ea typeface="Corsiva"/>
                    <a:cs typeface="Corsiva"/>
                    <a:sym typeface="Corsiva"/>
                  </a:rPr>
                  <a:t>ормирование</a:t>
                </a:r>
                <a:r>
                  <a:rPr lang="en-US" sz="1400" b="1" i="0" u="none" strike="noStrike" cap="none" dirty="0">
                    <a:solidFill>
                      <a:schemeClr val="dk2"/>
                    </a:solidFill>
                    <a:latin typeface="Corsiva"/>
                    <a:ea typeface="Corsiva"/>
                    <a:cs typeface="Corsiva"/>
                    <a:sym typeface="Corsiva"/>
                  </a:rPr>
                  <a:t> </a:t>
                </a:r>
                <a:endParaRPr sz="1400" b="1">
                  <a:solidFill>
                    <a:schemeClr val="dk2"/>
                  </a:solidFill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Corsiva"/>
                  <a:buNone/>
                </a:pPr>
                <a:r>
                  <a:rPr lang="en-US" sz="1400" b="1" i="0" u="none" strike="noStrike" cap="none" dirty="0" err="1">
                    <a:solidFill>
                      <a:schemeClr val="dk2"/>
                    </a:solidFill>
                    <a:latin typeface="Corsiva"/>
                    <a:ea typeface="Corsiva"/>
                    <a:cs typeface="Corsiva"/>
                    <a:sym typeface="Corsiva"/>
                  </a:rPr>
                  <a:t>гражданской</a:t>
                </a:r>
                <a:r>
                  <a:rPr lang="en-US" sz="1400" b="1" i="0" u="none" strike="noStrike" cap="none" dirty="0">
                    <a:solidFill>
                      <a:schemeClr val="dk2"/>
                    </a:solidFill>
                    <a:latin typeface="Corsiva"/>
                    <a:ea typeface="Corsiva"/>
                    <a:cs typeface="Corsiva"/>
                    <a:sym typeface="Corsiva"/>
                  </a:rPr>
                  <a:t> </a:t>
                </a:r>
                <a:endParaRPr sz="1400" b="1">
                  <a:solidFill>
                    <a:schemeClr val="dk2"/>
                  </a:solidFill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Corsiva"/>
                  <a:buNone/>
                </a:pPr>
                <a:r>
                  <a:rPr lang="en-US" sz="1400" b="1" i="0" u="none" strike="noStrike" cap="none" dirty="0" err="1">
                    <a:solidFill>
                      <a:schemeClr val="dk2"/>
                    </a:solidFill>
                    <a:latin typeface="Corsiva"/>
                    <a:ea typeface="Corsiva"/>
                    <a:cs typeface="Corsiva"/>
                    <a:sym typeface="Corsiva"/>
                  </a:rPr>
                  <a:t>идентичности</a:t>
                </a:r>
                <a:endParaRPr b="1">
                  <a:solidFill>
                    <a:schemeClr val="dk2"/>
                  </a:solidFill>
                </a:endParaRPr>
              </a:p>
            </p:txBody>
          </p:sp>
        </p:grpSp>
        <p:sp>
          <p:nvSpPr>
            <p:cNvPr id="222" name="Google Shape;222;p21"/>
            <p:cNvSpPr/>
            <p:nvPr/>
          </p:nvSpPr>
          <p:spPr>
            <a:xfrm>
              <a:off x="1295400" y="2835275"/>
              <a:ext cx="914400" cy="533400"/>
            </a:xfrm>
            <a:prstGeom prst="ellipse">
              <a:avLst/>
            </a:prstGeom>
            <a:solidFill>
              <a:srgbClr val="0F2145">
                <a:alpha val="2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21"/>
            <p:cNvSpPr/>
            <p:nvPr/>
          </p:nvSpPr>
          <p:spPr>
            <a:xfrm>
              <a:off x="1371600" y="2228850"/>
              <a:ext cx="1023937" cy="1023937"/>
            </a:xfrm>
            <a:prstGeom prst="ellipse">
              <a:avLst/>
            </a:prstGeom>
            <a:gradFill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21"/>
            <p:cNvSpPr txBox="1"/>
            <p:nvPr/>
          </p:nvSpPr>
          <p:spPr>
            <a:xfrm rot="5400000">
              <a:off x="1521552" y="2378802"/>
              <a:ext cx="724033" cy="7240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5" name="Google Shape;225;p21"/>
            <p:cNvSpPr/>
            <p:nvPr/>
          </p:nvSpPr>
          <p:spPr>
            <a:xfrm>
              <a:off x="1438275" y="1900237"/>
              <a:ext cx="1000125" cy="1000125"/>
            </a:xfrm>
            <a:prstGeom prst="ellipse">
              <a:avLst/>
            </a:prstGeom>
            <a:gradFill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21"/>
            <p:cNvSpPr txBox="1"/>
            <p:nvPr/>
          </p:nvSpPr>
          <p:spPr>
            <a:xfrm rot="5400000">
              <a:off x="1584740" y="2046690"/>
              <a:ext cx="707195" cy="70719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7" name="Google Shape;227;p21"/>
            <p:cNvSpPr/>
            <p:nvPr/>
          </p:nvSpPr>
          <p:spPr>
            <a:xfrm>
              <a:off x="1295400" y="1828800"/>
              <a:ext cx="1357312" cy="1214437"/>
            </a:xfrm>
            <a:prstGeom prst="ellipse">
              <a:avLst/>
            </a:prstGeom>
            <a:gradFill>
              <a:gsLst>
                <a:gs pos="0">
                  <a:srgbClr val="AAB2B3"/>
                </a:gs>
                <a:gs pos="100000">
                  <a:srgbClr val="D6E1E2">
                    <a:alpha val="47843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21"/>
            <p:cNvSpPr txBox="1"/>
            <p:nvPr/>
          </p:nvSpPr>
          <p:spPr>
            <a:xfrm rot="5400000">
              <a:off x="1544688" y="1956136"/>
              <a:ext cx="858737" cy="95976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9" name="Google Shape;229;p21"/>
            <p:cNvSpPr/>
            <p:nvPr/>
          </p:nvSpPr>
          <p:spPr>
            <a:xfrm>
              <a:off x="1449387" y="2270125"/>
              <a:ext cx="847725" cy="757237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rgbClr val="D6E1E2">
                    <a:alpha val="37647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21"/>
            <p:cNvSpPr txBox="1"/>
            <p:nvPr/>
          </p:nvSpPr>
          <p:spPr>
            <a:xfrm rot="5400000">
              <a:off x="1605514" y="2349027"/>
              <a:ext cx="535447" cy="5994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" name="Google Shape;231;p21"/>
            <p:cNvSpPr txBox="1"/>
            <p:nvPr/>
          </p:nvSpPr>
          <p:spPr>
            <a:xfrm>
              <a:off x="1230312" y="2114550"/>
              <a:ext cx="1436687" cy="7016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Corsiva"/>
                <a:buNone/>
              </a:pPr>
              <a:r>
                <a:rPr lang="en-US" sz="1800" i="0" u="none" strike="noStrike" cap="none">
                  <a:solidFill>
                    <a:schemeClr val="dk2"/>
                  </a:solidFill>
                  <a:latin typeface="Corsiva"/>
                  <a:ea typeface="Corsiva"/>
                  <a:cs typeface="Corsiva"/>
                  <a:sym typeface="Corsiva"/>
                </a:rPr>
                <a:t>Ценностные </a:t>
              </a:r>
              <a:endParaRPr sz="1800">
                <a:solidFill>
                  <a:schemeClr val="dk2"/>
                </a:solidFill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Corsiva"/>
                <a:buNone/>
              </a:pPr>
              <a:r>
                <a:rPr lang="en-US" sz="1800" i="0" u="none" strike="noStrike" cap="none">
                  <a:solidFill>
                    <a:schemeClr val="dk2"/>
                  </a:solidFill>
                  <a:latin typeface="Corsiva"/>
                  <a:ea typeface="Corsiva"/>
                  <a:cs typeface="Corsiva"/>
                  <a:sym typeface="Corsiva"/>
                </a:rPr>
                <a:t>ориентиры</a:t>
              </a:r>
              <a:endParaRPr sz="1800">
                <a:solidFill>
                  <a:schemeClr val="dk2"/>
                </a:solidFill>
              </a:endParaRPr>
            </a:p>
          </p:txBody>
        </p:sp>
        <p:sp>
          <p:nvSpPr>
            <p:cNvPr id="232" name="Google Shape;232;p21"/>
            <p:cNvSpPr/>
            <p:nvPr/>
          </p:nvSpPr>
          <p:spPr>
            <a:xfrm>
              <a:off x="2562225" y="2362200"/>
              <a:ext cx="685800" cy="228600"/>
            </a:xfrm>
            <a:prstGeom prst="ellipse">
              <a:avLst/>
            </a:prstGeom>
            <a:solidFill>
              <a:srgbClr val="0F2145">
                <a:alpha val="2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3" name="Google Shape;233;p21"/>
            <p:cNvSpPr/>
            <p:nvPr/>
          </p:nvSpPr>
          <p:spPr>
            <a:xfrm>
              <a:off x="2684462" y="1828800"/>
              <a:ext cx="682625" cy="682625"/>
            </a:xfrm>
            <a:prstGeom prst="ellipse">
              <a:avLst/>
            </a:prstGeom>
            <a:gradFill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21"/>
            <p:cNvSpPr txBox="1"/>
            <p:nvPr/>
          </p:nvSpPr>
          <p:spPr>
            <a:xfrm rot="5400000">
              <a:off x="2784418" y="1928768"/>
              <a:ext cx="482689" cy="48268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5" name="Google Shape;235;p21"/>
            <p:cNvSpPr/>
            <p:nvPr/>
          </p:nvSpPr>
          <p:spPr>
            <a:xfrm>
              <a:off x="2693987" y="1831975"/>
              <a:ext cx="665162" cy="666750"/>
            </a:xfrm>
            <a:prstGeom prst="ellipse">
              <a:avLst/>
            </a:prstGeom>
            <a:gradFill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21"/>
            <p:cNvSpPr txBox="1"/>
            <p:nvPr/>
          </p:nvSpPr>
          <p:spPr>
            <a:xfrm rot="5400000">
              <a:off x="2790824" y="1930180"/>
              <a:ext cx="471463" cy="4703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7" name="Google Shape;237;p21"/>
            <p:cNvSpPr/>
            <p:nvPr/>
          </p:nvSpPr>
          <p:spPr>
            <a:xfrm>
              <a:off x="2700337" y="1838325"/>
              <a:ext cx="633412" cy="622300"/>
            </a:xfrm>
            <a:prstGeom prst="ellipse">
              <a:avLst/>
            </a:prstGeom>
            <a:gradFill>
              <a:gsLst>
                <a:gs pos="0">
                  <a:srgbClr val="AAB2B3"/>
                </a:gs>
                <a:gs pos="100000">
                  <a:srgbClr val="D6E1E2">
                    <a:alpha val="47843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21"/>
            <p:cNvSpPr txBox="1"/>
            <p:nvPr/>
          </p:nvSpPr>
          <p:spPr>
            <a:xfrm rot="5400000">
              <a:off x="2797015" y="1925530"/>
              <a:ext cx="440033" cy="4478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9" name="Google Shape;239;p21"/>
            <p:cNvSpPr/>
            <p:nvPr/>
          </p:nvSpPr>
          <p:spPr>
            <a:xfrm>
              <a:off x="2736850" y="1857375"/>
              <a:ext cx="563562" cy="503237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rgbClr val="D6E1E2">
                    <a:alpha val="37647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21"/>
            <p:cNvSpPr txBox="1"/>
            <p:nvPr/>
          </p:nvSpPr>
          <p:spPr>
            <a:xfrm rot="5400000">
              <a:off x="2840710" y="1909744"/>
              <a:ext cx="355842" cy="3984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1" name="Google Shape;241;p21"/>
            <p:cNvSpPr txBox="1"/>
            <p:nvPr/>
          </p:nvSpPr>
          <p:spPr>
            <a:xfrm>
              <a:off x="2682875" y="1971675"/>
              <a:ext cx="663575" cy="3968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Corsiva"/>
                <a:buNone/>
              </a:pPr>
              <a:r>
                <a:rPr lang="en-US" b="1" i="1" u="none" strike="noStrike" cap="none">
                  <a:solidFill>
                    <a:schemeClr val="dk2"/>
                  </a:solidFill>
                  <a:latin typeface="Corsiva"/>
                  <a:ea typeface="Corsiva"/>
                  <a:cs typeface="Corsiva"/>
                  <a:sym typeface="Corsiva"/>
                </a:rPr>
                <a:t>УУД</a:t>
              </a:r>
              <a:endParaRPr b="1">
                <a:solidFill>
                  <a:schemeClr val="dk2"/>
                </a:solidFill>
              </a:endParaRPr>
            </a:p>
          </p:txBody>
        </p:sp>
      </p:grpSp>
      <p:sp>
        <p:nvSpPr>
          <p:cNvPr id="242" name="Google Shape;242;p21"/>
          <p:cNvSpPr txBox="1"/>
          <p:nvPr/>
        </p:nvSpPr>
        <p:spPr>
          <a:xfrm>
            <a:off x="533400" y="5786437"/>
            <a:ext cx="7704137" cy="854075"/>
          </a:xfrm>
          <a:prstGeom prst="rect">
            <a:avLst/>
          </a:prstGeom>
          <a:gradFill>
            <a:gsLst>
              <a:gs pos="0">
                <a:srgbClr val="92D050"/>
              </a:gs>
              <a:gs pos="100000">
                <a:srgbClr val="595959">
                  <a:alpha val="11764"/>
                </a:srgbClr>
              </a:gs>
            </a:gsLst>
            <a:lin ang="0" scaled="0"/>
          </a:gradFill>
          <a:ln w="9525" cap="flat" cmpd="sng">
            <a:solidFill>
              <a:srgbClr val="3366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/>
              <a:buNone/>
            </a:pPr>
            <a:r>
              <a:rPr lang="ru-RU" sz="1600" b="1" i="0" u="none" strike="noStrike" cap="none" dirty="0" smtClean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Информационные технологии </a:t>
            </a:r>
            <a:r>
              <a:rPr lang="en-US" sz="1600" b="1" i="0" u="none" strike="noStrike" cap="none" dirty="0" smtClean="0">
                <a:solidFill>
                  <a:srgbClr val="DA0000"/>
                </a:solidFill>
                <a:latin typeface="Arial"/>
                <a:ea typeface="Arial"/>
                <a:cs typeface="Arial"/>
                <a:sym typeface="Arial"/>
              </a:rPr>
              <a:t>−</a:t>
            </a:r>
            <a:r>
              <a:rPr lang="en-US" sz="16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способ</a:t>
            </a:r>
            <a:r>
              <a:rPr lang="en-US" sz="16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преподавания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6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при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котором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учащийся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осваивает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культуру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не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путем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простой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передачи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информации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а в </a:t>
            </a:r>
            <a:r>
              <a:rPr lang="en-US" sz="16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процессе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собственной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учебной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деятельности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</p:txBody>
      </p:sp>
      <p:sp>
        <p:nvSpPr>
          <p:cNvPr id="243" name="Google Shape;243;p21"/>
          <p:cNvSpPr txBox="1"/>
          <p:nvPr/>
        </p:nvSpPr>
        <p:spPr>
          <a:xfrm>
            <a:off x="5580062" y="2924175"/>
            <a:ext cx="3384550" cy="1223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lang="en-US"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lang="en-US" sz="16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Задача системы образования состоит </a:t>
            </a:r>
            <a:r>
              <a:rPr lang="en-US" sz="16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не в передаче объема знаний</a:t>
            </a:r>
            <a:r>
              <a:rPr lang="en-US" sz="16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, а в том, чтобы </a:t>
            </a:r>
            <a:r>
              <a:rPr lang="en-US" sz="16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научить учиться.</a:t>
            </a:r>
            <a:r>
              <a:rPr lang="en-US" sz="18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4" name="Google Shape;244;p21" descr="305-14177848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00787" y="115887"/>
            <a:ext cx="2587625" cy="2708275"/>
          </a:xfrm>
          <a:prstGeom prst="rect">
            <a:avLst/>
          </a:prstGeom>
          <a:noFill/>
          <a:ln w="9525" cap="flat" cmpd="sng">
            <a:solidFill>
              <a:srgbClr val="3366FF"/>
            </a:solidFill>
            <a:prstDash val="solid"/>
            <a:miter lim="8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23"/>
          <p:cNvSpPr txBox="1">
            <a:spLocks noGrp="1"/>
          </p:cNvSpPr>
          <p:nvPr>
            <p:ph type="title"/>
          </p:nvPr>
        </p:nvSpPr>
        <p:spPr>
          <a:xfrm>
            <a:off x="179387" y="188912"/>
            <a:ext cx="7031037" cy="863600"/>
          </a:xfrm>
          <a:prstGeom prst="rect">
            <a:avLst/>
          </a:prstGeom>
          <a:gradFill>
            <a:gsLst>
              <a:gs pos="0">
                <a:srgbClr val="92D050"/>
              </a:gs>
              <a:gs pos="100000">
                <a:srgbClr val="595959">
                  <a:alpha val="11764"/>
                </a:srgbClr>
              </a:gs>
            </a:gsLst>
            <a:lin ang="0" scaled="0"/>
          </a:gradFill>
          <a:ln w="9525" cap="flat" cmpd="sng">
            <a:solidFill>
              <a:srgbClr val="3366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00000"/>
              </a:buClr>
              <a:buFont typeface="Arial"/>
              <a:buNone/>
            </a:pPr>
            <a:r>
              <a:rPr lang="ru-RU" sz="2800" b="1" i="0" u="none" strike="noStrike" cap="none" dirty="0" smtClean="0">
                <a:solidFill>
                  <a:srgbClr val="D00000"/>
                </a:solidFill>
                <a:latin typeface="Arial"/>
                <a:ea typeface="Arial"/>
                <a:cs typeface="Arial"/>
                <a:sym typeface="Arial"/>
              </a:rPr>
              <a:t>Компьютерная технология</a:t>
            </a:r>
            <a:endParaRPr/>
          </a:p>
        </p:txBody>
      </p:sp>
      <p:sp>
        <p:nvSpPr>
          <p:cNvPr id="273" name="Google Shape;273;p23"/>
          <p:cNvSpPr txBox="1">
            <a:spLocks noGrp="1"/>
          </p:cNvSpPr>
          <p:nvPr>
            <p:ph type="body" idx="1"/>
          </p:nvPr>
        </p:nvSpPr>
        <p:spPr>
          <a:xfrm>
            <a:off x="250825" y="1196975"/>
            <a:ext cx="5699125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Noto Symbol"/>
              <a:buNone/>
            </a:pPr>
            <a:r>
              <a:rPr lang="en-US" sz="2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Система дидактических принципов</a:t>
            </a:r>
            <a:r>
              <a:rPr lang="en-U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/>
          </a:p>
        </p:txBody>
      </p:sp>
      <p:sp>
        <p:nvSpPr>
          <p:cNvPr id="274" name="Google Shape;274;p23"/>
          <p:cNvSpPr txBox="1"/>
          <p:nvPr/>
        </p:nvSpPr>
        <p:spPr>
          <a:xfrm>
            <a:off x="179387" y="1844675"/>
            <a:ext cx="3024187" cy="504825"/>
          </a:xfrm>
          <a:prstGeom prst="rect">
            <a:avLst/>
          </a:prstGeom>
          <a:gradFill>
            <a:gsLst>
              <a:gs pos="0">
                <a:srgbClr val="92D050"/>
              </a:gs>
              <a:gs pos="100000">
                <a:srgbClr val="595959">
                  <a:alpha val="11764"/>
                </a:srgbClr>
              </a:gs>
            </a:gsLst>
            <a:lin ang="0" scaled="0"/>
          </a:gradFill>
          <a:ln w="9525" cap="flat" cmpd="sng">
            <a:solidFill>
              <a:srgbClr val="3366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buClr>
                <a:schemeClr val="dk1"/>
              </a:buClr>
            </a:pPr>
            <a:r>
              <a:rPr lang="en-US" sz="1800" b="1" i="0" u="none" strike="noStrike" cap="none" dirty="0" err="1">
                <a:solidFill>
                  <a:schemeClr val="dk2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принцип</a:t>
            </a:r>
            <a:r>
              <a:rPr lang="en-US" sz="1800" b="1" i="0" u="none" strike="noStrike" cap="none" dirty="0">
                <a:solidFill>
                  <a:schemeClr val="dk2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адаптивности</a:t>
            </a:r>
            <a:endParaRPr b="1">
              <a:solidFill>
                <a:schemeClr val="dk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5" name="Google Shape;275;p23"/>
          <p:cNvSpPr txBox="1"/>
          <p:nvPr/>
        </p:nvSpPr>
        <p:spPr>
          <a:xfrm>
            <a:off x="611187" y="2492375"/>
            <a:ext cx="3384600" cy="431700"/>
          </a:xfrm>
          <a:prstGeom prst="rect">
            <a:avLst/>
          </a:prstGeom>
          <a:gradFill>
            <a:gsLst>
              <a:gs pos="0">
                <a:srgbClr val="92D050"/>
              </a:gs>
              <a:gs pos="100000">
                <a:srgbClr val="595959">
                  <a:alpha val="11764"/>
                </a:srgbClr>
              </a:gs>
            </a:gsLst>
            <a:lin ang="0" scaled="0"/>
          </a:gradFill>
          <a:ln w="9525" cap="flat" cmpd="sng">
            <a:solidFill>
              <a:srgbClr val="3366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buClr>
                <a:schemeClr val="dk1"/>
              </a:buClr>
            </a:pPr>
            <a:r>
              <a:rPr lang="en-US" sz="1800" b="1" i="0" u="none" strike="noStrike" cap="none" dirty="0" err="1">
                <a:solidFill>
                  <a:schemeClr val="dk2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принцип</a:t>
            </a:r>
            <a:r>
              <a:rPr lang="en-US" sz="1800" b="1" i="0" u="none" strike="noStrike" cap="none" dirty="0">
                <a:solidFill>
                  <a:schemeClr val="dk2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ru-RU" sz="1800" b="1" i="0" u="none" strike="noStrike" cap="none" dirty="0" smtClean="0">
                <a:solidFill>
                  <a:schemeClr val="dk2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правляемости</a:t>
            </a:r>
            <a:endParaRPr b="1">
              <a:solidFill>
                <a:schemeClr val="dk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" name="Google Shape;276;p23"/>
          <p:cNvSpPr txBox="1"/>
          <p:nvPr/>
        </p:nvSpPr>
        <p:spPr>
          <a:xfrm>
            <a:off x="900112" y="3141662"/>
            <a:ext cx="3384550" cy="504825"/>
          </a:xfrm>
          <a:prstGeom prst="rect">
            <a:avLst/>
          </a:prstGeom>
          <a:gradFill>
            <a:gsLst>
              <a:gs pos="0">
                <a:srgbClr val="92D050"/>
              </a:gs>
              <a:gs pos="100000">
                <a:srgbClr val="595959">
                  <a:alpha val="11764"/>
                </a:srgbClr>
              </a:gs>
            </a:gsLst>
            <a:lin ang="0" scaled="0"/>
          </a:gradFill>
          <a:ln w="9525" cap="flat" cmpd="sng">
            <a:solidFill>
              <a:srgbClr val="3366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buClr>
                <a:schemeClr val="dk1"/>
              </a:buClr>
            </a:pPr>
            <a:r>
              <a:rPr lang="ru-RU" b="1" dirty="0" smtClean="0">
                <a:solidFill>
                  <a:schemeClr val="dk2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п</a:t>
            </a:r>
            <a:r>
              <a:rPr lang="en-US" sz="1800" b="1" i="0" u="none" strike="noStrike" cap="none" dirty="0" err="1" smtClean="0">
                <a:solidFill>
                  <a:schemeClr val="dk2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ринцип</a:t>
            </a:r>
            <a:r>
              <a:rPr lang="en-US" sz="1800" b="1" i="0" u="none" strike="noStrike" cap="none" dirty="0" smtClean="0">
                <a:solidFill>
                  <a:schemeClr val="dk2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ru-RU" sz="1800" b="1" i="0" u="none" strike="noStrike" cap="none" dirty="0" smtClean="0">
                <a:solidFill>
                  <a:schemeClr val="dk2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нтерактивности</a:t>
            </a:r>
            <a:endParaRPr b="1">
              <a:solidFill>
                <a:schemeClr val="dk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7" name="Google Shape;277;p23"/>
          <p:cNvSpPr txBox="1"/>
          <p:nvPr/>
        </p:nvSpPr>
        <p:spPr>
          <a:xfrm>
            <a:off x="1785918" y="3786190"/>
            <a:ext cx="3384550" cy="503237"/>
          </a:xfrm>
          <a:prstGeom prst="rect">
            <a:avLst/>
          </a:prstGeom>
          <a:gradFill>
            <a:gsLst>
              <a:gs pos="0">
                <a:srgbClr val="92D050"/>
              </a:gs>
              <a:gs pos="100000">
                <a:srgbClr val="595959">
                  <a:alpha val="11764"/>
                </a:srgbClr>
              </a:gs>
            </a:gsLst>
            <a:lin ang="0" scaled="0"/>
          </a:gradFill>
          <a:ln w="9525" cap="flat" cmpd="sng">
            <a:solidFill>
              <a:srgbClr val="3366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buClr>
                <a:schemeClr val="dk1"/>
              </a:buClr>
            </a:pPr>
            <a:r>
              <a:rPr lang="en-US" sz="1800" b="1" i="0" u="none" strike="noStrike" cap="none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диалоговый характер обучения</a:t>
            </a:r>
            <a:endParaRPr b="1">
              <a:solidFill>
                <a:schemeClr val="dk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8" name="Google Shape;278;p23"/>
          <p:cNvSpPr txBox="1"/>
          <p:nvPr/>
        </p:nvSpPr>
        <p:spPr>
          <a:xfrm>
            <a:off x="2987675" y="5876925"/>
            <a:ext cx="5327650" cy="431800"/>
          </a:xfrm>
          <a:prstGeom prst="rect">
            <a:avLst/>
          </a:prstGeom>
          <a:gradFill>
            <a:gsLst>
              <a:gs pos="0">
                <a:srgbClr val="92D050"/>
              </a:gs>
              <a:gs pos="100000">
                <a:srgbClr val="595959">
                  <a:alpha val="11764"/>
                </a:srgbClr>
              </a:gs>
            </a:gsLst>
            <a:lin ang="0" scaled="0"/>
          </a:gradFill>
          <a:ln w="9525" cap="flat" cmpd="sng">
            <a:solidFill>
              <a:srgbClr val="3366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800" b="1" i="0" u="none" strike="noStrike" cap="none" dirty="0" err="1">
                <a:solidFill>
                  <a:schemeClr val="dk2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принцип</a:t>
            </a:r>
            <a:r>
              <a:rPr lang="en-US" sz="1800" b="1" i="0" u="none" strike="noStrike" cap="none" dirty="0">
                <a:solidFill>
                  <a:schemeClr val="dk2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1800" b="1" i="0" u="none" strike="noStrike" cap="none" dirty="0" err="1">
                <a:solidFill>
                  <a:schemeClr val="dk2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психологической</a:t>
            </a:r>
            <a:r>
              <a:rPr lang="en-US" sz="1800" b="1" i="0" u="none" strike="noStrike" cap="none" dirty="0">
                <a:solidFill>
                  <a:schemeClr val="dk2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1800" b="1" i="0" u="none" strike="noStrike" cap="none" dirty="0" err="1">
                <a:solidFill>
                  <a:schemeClr val="dk2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комфортности</a:t>
            </a:r>
            <a:r>
              <a:rPr lang="en-US" sz="1800" b="1" i="0" u="none" strike="noStrike" cap="none" dirty="0">
                <a:solidFill>
                  <a:schemeClr val="dk2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endParaRPr b="1">
              <a:solidFill>
                <a:schemeClr val="dk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9" name="Google Shape;279;p23"/>
          <p:cNvSpPr txBox="1"/>
          <p:nvPr/>
        </p:nvSpPr>
        <p:spPr>
          <a:xfrm>
            <a:off x="2857488" y="4429132"/>
            <a:ext cx="3384550" cy="576262"/>
          </a:xfrm>
          <a:prstGeom prst="rect">
            <a:avLst/>
          </a:prstGeom>
          <a:gradFill>
            <a:gsLst>
              <a:gs pos="0">
                <a:srgbClr val="92D050"/>
              </a:gs>
              <a:gs pos="100000">
                <a:srgbClr val="595959">
                  <a:alpha val="11764"/>
                </a:srgbClr>
              </a:gs>
            </a:gsLst>
            <a:lin ang="0" scaled="0"/>
          </a:gradFill>
          <a:ln w="9525" cap="flat" cmpd="sng">
            <a:solidFill>
              <a:srgbClr val="3366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800" b="1" i="0" u="none" strike="noStrike" cap="none" dirty="0" err="1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принцип</a:t>
            </a:r>
            <a:r>
              <a:rPr lang="en-US" sz="1800" b="1" i="0" u="none" strike="noStrike" cap="none" dirty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1800" b="1" i="0" u="none" strike="noStrike" cap="none" dirty="0" err="1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вариативности</a:t>
            </a:r>
            <a:endParaRPr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0" name="Google Shape;280;p23"/>
          <p:cNvSpPr txBox="1"/>
          <p:nvPr/>
        </p:nvSpPr>
        <p:spPr>
          <a:xfrm>
            <a:off x="3428992" y="5214950"/>
            <a:ext cx="3384550" cy="431800"/>
          </a:xfrm>
          <a:prstGeom prst="rect">
            <a:avLst/>
          </a:prstGeom>
          <a:gradFill>
            <a:gsLst>
              <a:gs pos="0">
                <a:srgbClr val="92D050"/>
              </a:gs>
              <a:gs pos="100000">
                <a:srgbClr val="595959">
                  <a:alpha val="11764"/>
                </a:srgbClr>
              </a:gs>
            </a:gsLst>
            <a:lin ang="0" scaled="0"/>
          </a:gradFill>
          <a:ln w="9525" cap="flat" cmpd="sng">
            <a:solidFill>
              <a:srgbClr val="3366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800" b="1" i="0" u="none" strike="noStrike" cap="none" dirty="0" err="1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принцип</a:t>
            </a:r>
            <a:r>
              <a:rPr lang="en-US" sz="1800" b="1" i="0" u="none" strike="noStrike" cap="none" dirty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1800" b="1" i="0" u="none" strike="noStrike" cap="none" dirty="0" err="1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творчества</a:t>
            </a:r>
            <a:endParaRPr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E:\Intelli-studio\Samsung Camera\2013-03-11\SAM_0466.JPG"/>
          <p:cNvPicPr>
            <a:picLocks noChangeAspect="1" noChangeArrowheads="1"/>
          </p:cNvPicPr>
          <p:nvPr/>
        </p:nvPicPr>
        <p:blipFill>
          <a:blip r:embed="rId3" cstate="print"/>
          <a:srcRect t="7031" b="11914"/>
          <a:stretch>
            <a:fillRect/>
          </a:stretch>
        </p:blipFill>
        <p:spPr bwMode="auto">
          <a:xfrm>
            <a:off x="5429256" y="1785926"/>
            <a:ext cx="3228864" cy="2269686"/>
          </a:xfrm>
          <a:prstGeom prst="rect">
            <a:avLst/>
          </a:prstGeom>
          <a:noFill/>
        </p:spPr>
      </p:pic>
      <p:pic>
        <p:nvPicPr>
          <p:cNvPr id="3074" name="Picture 2" descr="C:\Documents and Settings\98\Мои документы\Intelli-studio\Samsung Camera\2019-01-15\SAM_2461.JPG"/>
          <p:cNvPicPr>
            <a:picLocks noChangeAspect="1" noChangeArrowheads="1"/>
          </p:cNvPicPr>
          <p:nvPr/>
        </p:nvPicPr>
        <p:blipFill>
          <a:blip r:embed="rId4" cstate="print"/>
          <a:srcRect b="11914"/>
          <a:stretch>
            <a:fillRect/>
          </a:stretch>
        </p:blipFill>
        <p:spPr bwMode="auto">
          <a:xfrm>
            <a:off x="214282" y="4643446"/>
            <a:ext cx="2593718" cy="185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14290"/>
            <a:ext cx="5357850" cy="604822"/>
          </a:xfr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lin ang="0" scaled="1"/>
            <a:tileRect/>
          </a:gradFill>
          <a:ln w="57150">
            <a:solidFill>
              <a:srgbClr val="0070C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Что такое BYOD?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42976" y="1571612"/>
            <a:ext cx="2428892" cy="914400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lin ang="8100000" scaled="1"/>
            <a:tileRect/>
          </a:gra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СВЯЗЬ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143504" y="1643050"/>
            <a:ext cx="3214710" cy="914400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lin ang="8100000" scaled="1"/>
            <a:tileRect/>
          </a:gra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устройства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857884" y="3929066"/>
            <a:ext cx="2428892" cy="914400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lin ang="8100000" scaled="1"/>
            <a:tileRect/>
          </a:gra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обучение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214414" y="4071942"/>
            <a:ext cx="2428892" cy="914400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lin ang="5400000" scaled="1"/>
            <a:tileRect/>
          </a:gra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модели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3554" name="AutoShape 2" descr="https://brandspirit.com/uploads/clients/brandspirit.com/products/52538/default/77070-c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 descr="http://image.ourclipart.com/597/5977617/poker-chip-clip-art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2984"/>
            <a:ext cx="1548000" cy="1525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image.ourclipart.com/597/5977617/poker-chip-clip-art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1357298"/>
            <a:ext cx="1548000" cy="1525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://image.ourclipart.com/597/5977617/poker-chip-clip-art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3500438"/>
            <a:ext cx="1548000" cy="1525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://image.ourclipart.com/597/5977617/poker-chip-clip-art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86190"/>
            <a:ext cx="1548000" cy="1525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428596" y="1214422"/>
            <a:ext cx="7143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chemeClr val="bg1"/>
                </a:solidFill>
              </a:rPr>
              <a:t>1</a:t>
            </a:r>
            <a:endParaRPr lang="ru-RU" sz="80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8596" y="3929066"/>
            <a:ext cx="6799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chemeClr val="bg1"/>
                </a:solidFill>
              </a:rPr>
              <a:t>2</a:t>
            </a:r>
            <a:endParaRPr lang="ru-RU" sz="66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29124" y="1500174"/>
            <a:ext cx="7264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chemeClr val="bg1"/>
                </a:solidFill>
              </a:rPr>
              <a:t>3</a:t>
            </a:r>
            <a:endParaRPr lang="ru-RU" sz="72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00628" y="3714752"/>
            <a:ext cx="6429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chemeClr val="bg1"/>
                </a:solidFill>
              </a:rPr>
              <a:t>4</a:t>
            </a:r>
            <a:endParaRPr lang="ru-RU" sz="7200" b="1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8596" y="2643183"/>
            <a:ext cx="33575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Ученики приносят собственные устройства в школу, чтобы выходить в Интернет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1071538" y="5214950"/>
            <a:ext cx="30003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Специализированные устройства </a:t>
            </a:r>
            <a:r>
              <a:rPr lang="en-US" dirty="0" smtClean="0"/>
              <a:t>BYO? BYOD</a:t>
            </a:r>
            <a:r>
              <a:rPr lang="ru-RU" dirty="0" smtClean="0"/>
              <a:t> с определенными программами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5572132" y="2786058"/>
            <a:ext cx="23574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Смартфоны, планшеты, ноутбуки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5286380" y="5286388"/>
            <a:ext cx="27860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BYOD</a:t>
            </a:r>
            <a:r>
              <a:rPr lang="ru-RU" dirty="0" smtClean="0"/>
              <a:t> помогает сфокусировать внимание на учащемся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000232" y="285728"/>
            <a:ext cx="4643470" cy="604822"/>
          </a:xfr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lin ang="0" scaled="1"/>
            <a:tileRect/>
          </a:gradFill>
          <a:ln w="57150">
            <a:solidFill>
              <a:srgbClr val="0070C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Почему BYOD?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Содержимое 4" descr="https://im0-tub-ru.yandex.net/i?id=0d2f0cdd3e04a45442641db61670ceca-l&amp;n=1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000108"/>
            <a:ext cx="178595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428860" y="1428736"/>
            <a:ext cx="3000396" cy="646331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Нравиться приносить собственные устройства</a:t>
            </a:r>
            <a:endParaRPr lang="ru-RU" dirty="0"/>
          </a:p>
        </p:txBody>
      </p:sp>
      <p:pic>
        <p:nvPicPr>
          <p:cNvPr id="7" name="Рисунок 6" descr="https://d2gg9evh47fn9z.cloudfront.net/800px_COLOURBOX395366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2428868"/>
            <a:ext cx="1928826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500562" y="2571744"/>
            <a:ext cx="2914580" cy="369332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/>
              <a:t>Выход в глобальную Сеть</a:t>
            </a:r>
            <a:endParaRPr lang="ru-RU" dirty="0"/>
          </a:p>
        </p:txBody>
      </p:sp>
      <p:pic>
        <p:nvPicPr>
          <p:cNvPr id="9" name="Рисунок 8" descr="http://worldartsme.com/images/call-center-computer-clipart-1.jpg"/>
          <p:cNvPicPr/>
          <p:nvPr/>
        </p:nvPicPr>
        <p:blipFill>
          <a:blip r:embed="rId4" cstate="print"/>
          <a:srcRect l="5811" t="5158" r="6502" b="13596"/>
          <a:stretch>
            <a:fillRect/>
          </a:stretch>
        </p:blipFill>
        <p:spPr bwMode="auto">
          <a:xfrm>
            <a:off x="500034" y="3643314"/>
            <a:ext cx="1523929" cy="14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357422" y="4143380"/>
            <a:ext cx="5286412" cy="369332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Возможность использования программы «1:1»</a:t>
            </a:r>
            <a:endParaRPr lang="ru-RU" dirty="0"/>
          </a:p>
        </p:txBody>
      </p:sp>
      <p:pic>
        <p:nvPicPr>
          <p:cNvPr id="11" name="Рисунок 10" descr="http://img.lady.ru/data/aphoto/f/b/4/76813/main/691fe29d53e61f9a28034da45d6d01bc.jpg"/>
          <p:cNvPicPr/>
          <p:nvPr/>
        </p:nvPicPr>
        <p:blipFill>
          <a:blip r:embed="rId5"/>
          <a:srcRect l="9761" t="8747" r="6559" b="5674"/>
          <a:stretch>
            <a:fillRect/>
          </a:stretch>
        </p:blipFill>
        <p:spPr bwMode="auto">
          <a:xfrm>
            <a:off x="2071670" y="4929198"/>
            <a:ext cx="1836000" cy="1515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4214810" y="5357826"/>
            <a:ext cx="2143140" cy="646331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Не требует затрат от школы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14290"/>
            <a:ext cx="5286412" cy="676260"/>
          </a:xfr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5400000" scaled="1"/>
            <a:tileRect/>
          </a:gradFill>
          <a:ln w="38100">
            <a:solidFill>
              <a:srgbClr val="0070C0"/>
            </a:solidFill>
          </a:ln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Творческие отчеты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8" name="Picture 4" descr="C:\Documents and Settings\98\Мои документы\Intelli-studio\Samsung Camera\2015-10-11\SAM_1459_1.JPG"/>
          <p:cNvPicPr>
            <a:picLocks noChangeAspect="1" noChangeArrowheads="1"/>
          </p:cNvPicPr>
          <p:nvPr/>
        </p:nvPicPr>
        <p:blipFill>
          <a:blip r:embed="rId2" cstate="print"/>
          <a:srcRect b="13867"/>
          <a:stretch>
            <a:fillRect/>
          </a:stretch>
        </p:blipFill>
        <p:spPr bwMode="auto">
          <a:xfrm>
            <a:off x="2928926" y="4857982"/>
            <a:ext cx="3096000" cy="2000018"/>
          </a:xfrm>
          <a:prstGeom prst="rect">
            <a:avLst/>
          </a:prstGeom>
          <a:noFill/>
        </p:spPr>
      </p:pic>
      <p:pic>
        <p:nvPicPr>
          <p:cNvPr id="1029" name="Picture 5" descr="C:\Documents and Settings\98\Мои документы\Intelli-studio\Samsung Camera\2016-10-29\SAM_1822_1.JPG"/>
          <p:cNvPicPr>
            <a:picLocks noChangeAspect="1" noChangeArrowheads="1"/>
          </p:cNvPicPr>
          <p:nvPr/>
        </p:nvPicPr>
        <p:blipFill>
          <a:blip r:embed="rId3" cstate="print"/>
          <a:srcRect b="12890"/>
          <a:stretch>
            <a:fillRect/>
          </a:stretch>
        </p:blipFill>
        <p:spPr bwMode="auto">
          <a:xfrm>
            <a:off x="4929190" y="1000108"/>
            <a:ext cx="3456000" cy="2257878"/>
          </a:xfrm>
          <a:prstGeom prst="rect">
            <a:avLst/>
          </a:prstGeom>
          <a:noFill/>
        </p:spPr>
      </p:pic>
      <p:pic>
        <p:nvPicPr>
          <p:cNvPr id="1030" name="Picture 6" descr="C:\Documents and Settings\98\Мои документы\флешка\КИСЛОВОДСК\SAM_1063.JPG"/>
          <p:cNvPicPr>
            <a:picLocks noChangeAspect="1" noChangeArrowheads="1"/>
          </p:cNvPicPr>
          <p:nvPr/>
        </p:nvPicPr>
        <p:blipFill>
          <a:blip r:embed="rId4" cstate="print"/>
          <a:srcRect b="13867"/>
          <a:stretch>
            <a:fillRect/>
          </a:stretch>
        </p:blipFill>
        <p:spPr bwMode="auto">
          <a:xfrm>
            <a:off x="5715008" y="3714752"/>
            <a:ext cx="3132000" cy="2023275"/>
          </a:xfrm>
          <a:prstGeom prst="rect">
            <a:avLst/>
          </a:prstGeom>
          <a:noFill/>
        </p:spPr>
      </p:pic>
      <p:pic>
        <p:nvPicPr>
          <p:cNvPr id="1031" name="Picture 7" descr="E:\Intelli-studio\Samsung Camera\2012-10-06\SAM_0346.JPG"/>
          <p:cNvPicPr>
            <a:picLocks noChangeAspect="1" noChangeArrowheads="1"/>
          </p:cNvPicPr>
          <p:nvPr/>
        </p:nvPicPr>
        <p:blipFill>
          <a:blip r:embed="rId5" cstate="print"/>
          <a:srcRect l="2929" b="14062"/>
          <a:stretch>
            <a:fillRect/>
          </a:stretch>
        </p:blipFill>
        <p:spPr bwMode="auto">
          <a:xfrm>
            <a:off x="214282" y="1000108"/>
            <a:ext cx="3632601" cy="2412000"/>
          </a:xfrm>
          <a:prstGeom prst="rect">
            <a:avLst/>
          </a:prstGeom>
          <a:noFill/>
        </p:spPr>
      </p:pic>
      <p:pic>
        <p:nvPicPr>
          <p:cNvPr id="1033" name="Picture 9" descr="E:\Intelli-studio\Samsung Camera\2012-10-27\SAM_0381.JPG"/>
          <p:cNvPicPr>
            <a:picLocks noChangeAspect="1" noChangeArrowheads="1"/>
          </p:cNvPicPr>
          <p:nvPr/>
        </p:nvPicPr>
        <p:blipFill>
          <a:blip r:embed="rId6" cstate="print"/>
          <a:srcRect b="14844"/>
          <a:stretch>
            <a:fillRect/>
          </a:stretch>
        </p:blipFill>
        <p:spPr bwMode="auto">
          <a:xfrm>
            <a:off x="0" y="3786190"/>
            <a:ext cx="3325624" cy="2124000"/>
          </a:xfrm>
          <a:prstGeom prst="rect">
            <a:avLst/>
          </a:prstGeom>
          <a:noFill/>
        </p:spPr>
      </p:pic>
      <p:pic>
        <p:nvPicPr>
          <p:cNvPr id="1034" name="Picture 10" descr="E:\Intelli-studio\Samsung Camera\2013-04-13\SAM_050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5984" y="2357430"/>
            <a:ext cx="3708000" cy="24144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1" y="431075"/>
            <a:ext cx="6447501" cy="1254035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Справочный материал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8032" y="1554481"/>
            <a:ext cx="6446520" cy="448688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Словарь русского языка С.И. Ожегова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Словарь Даля (Толковый словарь живого великорусского языка)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98\Мои документы\Intelli-studio\Samsung Camera\2019-01-15\SAM_2469.JPG"/>
          <p:cNvPicPr>
            <a:picLocks noChangeAspect="1" noChangeArrowheads="1"/>
          </p:cNvPicPr>
          <p:nvPr/>
        </p:nvPicPr>
        <p:blipFill>
          <a:blip r:embed="rId2" cstate="print"/>
          <a:srcRect b="12890"/>
          <a:stretch>
            <a:fillRect/>
          </a:stretch>
        </p:blipFill>
        <p:spPr bwMode="auto">
          <a:xfrm>
            <a:off x="214282" y="2857496"/>
            <a:ext cx="3802103" cy="2484000"/>
          </a:xfrm>
          <a:prstGeom prst="rect">
            <a:avLst/>
          </a:prstGeom>
          <a:noFill/>
        </p:spPr>
      </p:pic>
      <p:pic>
        <p:nvPicPr>
          <p:cNvPr id="1027" name="Picture 3" descr="C:\Documents and Settings\98\Мои документы\Intelli-studio\Samsung Camera\2019-01-15\SAM_2472.JPG"/>
          <p:cNvPicPr>
            <a:picLocks noChangeAspect="1" noChangeArrowheads="1"/>
          </p:cNvPicPr>
          <p:nvPr/>
        </p:nvPicPr>
        <p:blipFill>
          <a:blip r:embed="rId3" cstate="print"/>
          <a:srcRect b="11914"/>
          <a:stretch>
            <a:fillRect/>
          </a:stretch>
        </p:blipFill>
        <p:spPr bwMode="auto">
          <a:xfrm>
            <a:off x="4286248" y="3571876"/>
            <a:ext cx="4032000" cy="26637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87954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0004dfc6-c6aa7646</Template>
  <TotalTime>737</TotalTime>
  <Words>619</Words>
  <Application>Microsoft Office PowerPoint</Application>
  <PresentationFormat>Экран (4:3)</PresentationFormat>
  <Paragraphs>123</Paragraphs>
  <Slides>19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Аспект</vt:lpstr>
      <vt:lpstr>     «Использование технологии BOYD  в преподавании русского языка и литературы как условие достижения нового образовательного результата»  </vt:lpstr>
      <vt:lpstr>Современный подход в   ОБРАЗОВАНИИ </vt:lpstr>
      <vt:lpstr>Актуальность информационных технологий</vt:lpstr>
      <vt:lpstr>Как научить учиться?</vt:lpstr>
      <vt:lpstr>Компьютерная технология</vt:lpstr>
      <vt:lpstr>Что такое BYOD?</vt:lpstr>
      <vt:lpstr>Почему BYOD?</vt:lpstr>
      <vt:lpstr>Творческие отчеты</vt:lpstr>
      <vt:lpstr>Справочный материал</vt:lpstr>
      <vt:lpstr>Государственная итоговая аттестация</vt:lpstr>
      <vt:lpstr>Презентация PowerPoint</vt:lpstr>
      <vt:lpstr>ОРФОГРАФИЯ</vt:lpstr>
      <vt:lpstr>- удобный интерфейс;  - работает без интернета; </vt:lpstr>
      <vt:lpstr>Занимательный русский язык</vt:lpstr>
      <vt:lpstr>Проектная деятельность</vt:lpstr>
      <vt:lpstr>Результативность опыта</vt:lpstr>
      <vt:lpstr>Практическая полезность опыта</vt:lpstr>
      <vt:lpstr>Библиографический список</vt:lpstr>
      <vt:lpstr>     «Использование технологии BOYD  в преподавании русского языка и литературы как условие достижения нового образовательного результата»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User</cp:lastModifiedBy>
  <cp:revision>79</cp:revision>
  <dcterms:created xsi:type="dcterms:W3CDTF">2019-01-11T17:13:10Z</dcterms:created>
  <dcterms:modified xsi:type="dcterms:W3CDTF">2020-11-06T18:53:46Z</dcterms:modified>
</cp:coreProperties>
</file>