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57" r:id="rId3"/>
    <p:sldId id="268" r:id="rId4"/>
    <p:sldId id="258" r:id="rId5"/>
    <p:sldId id="259" r:id="rId6"/>
    <p:sldId id="260" r:id="rId7"/>
    <p:sldId id="261" r:id="rId8"/>
    <p:sldId id="263" r:id="rId9"/>
    <p:sldId id="266" r:id="rId10"/>
    <p:sldId id="267" r:id="rId11"/>
    <p:sldId id="270" r:id="rId12"/>
    <p:sldId id="271" r:id="rId13"/>
    <p:sldId id="264" r:id="rId14"/>
    <p:sldId id="265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9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2568E537-DBB2-41D1-AD54-F909C73608DB}" type="datetimeFigureOut">
              <a:rPr lang="ru-RU" smtClean="0"/>
              <a:pPr/>
              <a:t>31.10.2020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AAA2FBF7-6043-4CBD-A84A-07FBAA0E602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8E537-DBB2-41D1-AD54-F909C73608DB}" type="datetimeFigureOut">
              <a:rPr lang="ru-RU" smtClean="0"/>
              <a:pPr/>
              <a:t>31.10.2020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2FBF7-6043-4CBD-A84A-07FBAA0E60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8E537-DBB2-41D1-AD54-F909C73608DB}" type="datetimeFigureOut">
              <a:rPr lang="ru-RU" smtClean="0"/>
              <a:pPr/>
              <a:t>31.10.2020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2FBF7-6043-4CBD-A84A-07FBAA0E60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8E537-DBB2-41D1-AD54-F909C73608DB}" type="datetimeFigureOut">
              <a:rPr lang="ru-RU" smtClean="0"/>
              <a:pPr/>
              <a:t>31.10.2020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2FBF7-6043-4CBD-A84A-07FBAA0E60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8E537-DBB2-41D1-AD54-F909C73608DB}" type="datetimeFigureOut">
              <a:rPr lang="ru-RU" smtClean="0"/>
              <a:pPr/>
              <a:t>31.10.2020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2FBF7-6043-4CBD-A84A-07FBAA0E60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8E537-DBB2-41D1-AD54-F909C73608DB}" type="datetimeFigureOut">
              <a:rPr lang="ru-RU" smtClean="0"/>
              <a:pPr/>
              <a:t>31.10.2020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2FBF7-6043-4CBD-A84A-07FBAA0E602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8E537-DBB2-41D1-AD54-F909C73608DB}" type="datetimeFigureOut">
              <a:rPr lang="ru-RU" smtClean="0"/>
              <a:pPr/>
              <a:t>31.10.2020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2FBF7-6043-4CBD-A84A-07FBAA0E60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8E537-DBB2-41D1-AD54-F909C73608DB}" type="datetimeFigureOut">
              <a:rPr lang="ru-RU" smtClean="0"/>
              <a:pPr/>
              <a:t>31.10.2020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2FBF7-6043-4CBD-A84A-07FBAA0E60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8E537-DBB2-41D1-AD54-F909C73608DB}" type="datetimeFigureOut">
              <a:rPr lang="ru-RU" smtClean="0"/>
              <a:pPr/>
              <a:t>31.10.2020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2FBF7-6043-4CBD-A84A-07FBAA0E60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8E537-DBB2-41D1-AD54-F909C73608DB}" type="datetimeFigureOut">
              <a:rPr lang="ru-RU" smtClean="0"/>
              <a:pPr/>
              <a:t>31.10.2020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2FBF7-6043-4CBD-A84A-07FBAA0E602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8E537-DBB2-41D1-AD54-F909C73608DB}" type="datetimeFigureOut">
              <a:rPr lang="ru-RU" smtClean="0"/>
              <a:pPr/>
              <a:t>31.10.2020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2FBF7-6043-4CBD-A84A-07FBAA0E60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2568E537-DBB2-41D1-AD54-F909C73608DB}" type="datetimeFigureOut">
              <a:rPr lang="ru-RU" smtClean="0"/>
              <a:pPr/>
              <a:t>31.10.2020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AAA2FBF7-6043-4CBD-A84A-07FBAA0E602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hyperlink" Target="http://www.yandex.ru/clck/jsredir?bu=kvui&amp;from=www.yandex.ru;search/;web;;&amp;text=&amp;etext=1908.Duy3LesYMLn07TKNplZwtgMbUu71m7XVDojimwobZjCxQPfrkHUcTuG8cLFAqv3lbjG0omJ92D12OFb80jOEGLqZLEBu0vEu-WKu1mzffVgB1MQtpAbylGBB5-25hl7x.6295d1a5ef05b04e65760bab8f507644fbfb6f51&amp;uuid=&amp;state=PEtFfuTeVD4jaxywoSUvtB2i7c0_vxGd2E9eR729KuIQGpPxcKWQSHSdfi63Is_-FTQakDLX4Cn6QgsTpGTqRoR8ecsoUdIuw2Vg2WrFeUs,&amp;&amp;cst=AiuY0DBWFJ7q0qcCggtsKe7LYZ0MUEH0y1kRJfoX-lr65Bs7o05v5ZN0yKsDN3Dx7HiVTUR1xRb8nvprctV_Z0b35PdyOhDqNAkhnuMQ0og0lje64QJlLTSFCjuBB2l8y2GPEUYBa-Td5h9YOuhVveUTA63lSwiLo3e39bC7yq1GD4LDBvx1Dtv7blICb0P35m4wKwLOuN-uxRLuvsZ1UeN_XoDkrsZgrHRlcaDLzgGbc_Z7b7flZb0MKat5DYoAv2eWlmjiQtJz6vKFp03tK39DhG1GwQ6l&amp;data=UlNrNmk5WktYejY4cHFySjRXSWhXUEF6N2MwT1VrMXk0bE1oeEhCX19yYkotb0JiWktwSm1LMjAwMkZ5d2xYU3FWUHhJTmNMN2JKdEt1LTJPc0tPNWFQNENtd1lKWDBBWWpJLXlfcl9DanMs&amp;sign=cfb4281c745f2033850d4198cc9a343b&amp;keyno=0&amp;b64e=2&amp;ref=orjY4mGPRjlSKyJlbRuxUg7kv3-HD3rXazzUqf4eOhKasSnEMy5rrN2ELj9-izQclkHe-WW7wX3db2AAkbxYfWXEUdnZBmpQq8v5I5jZBi11ArE8BEoYDSCyk7MgOjk-MWowZcjrejsRNsEpn-LDSYkCbTPPbwhdvd4WsN8CaYIanGj2CgivntlJeg-QUrewXeyg0zXu04n03ErPXdTzrGTA9w6X_qy5z-EafOCsaB7srHKtBTxPDoyYl5kprHx2JYfCy3l3ruFACZj59GTQbu4RiV7rM7cIQ4egiQyYgtSCEv9hTCPYIvMyBmVaLfGqH8PeUcS8Ux8,&amp;l10n=ru&amp;rp=1&amp;cts=1536772070483&amp;mc=3.2527054819279444&amp;hdtime=84638" TargetMode="External"/><Relationship Id="rId7" Type="http://schemas.openxmlformats.org/officeDocument/2006/relationships/hyperlink" Target="https://ok.ru/zdesnayd" TargetMode="External"/><Relationship Id="rId2" Type="http://schemas.openxmlformats.org/officeDocument/2006/relationships/hyperlink" Target="https://www.liveinternet.ru/users/4701016/rubric/2999099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ok.ru/logopedvos" TargetMode="External"/><Relationship Id="rId5" Type="http://schemas.openxmlformats.org/officeDocument/2006/relationships/hyperlink" Target="http://www.detiam.com/&#1083;&#1086;&#1075;&#1086;&#1087;&#1077;&#1076;&#1080;&#1103;/" TargetMode="External"/><Relationship Id="rId4" Type="http://schemas.openxmlformats.org/officeDocument/2006/relationships/hyperlink" Target="http://deti-knigi.ru/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0"/>
            <a:ext cx="7772400" cy="2620888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8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Многофункциональное логопедическое пособие «</a:t>
            </a:r>
            <a:r>
              <a:rPr lang="ru-RU" sz="4800" b="1" i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Говорилка</a:t>
            </a:r>
            <a:r>
              <a:rPr lang="ru-RU" sz="48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sz="4800" b="1" i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3933056"/>
            <a:ext cx="7772400" cy="1904208"/>
          </a:xfrm>
        </p:spPr>
        <p:txBody>
          <a:bodyPr>
            <a:noAutofit/>
          </a:bodyPr>
          <a:lstStyle/>
          <a:p>
            <a:pPr algn="r">
              <a:lnSpc>
                <a:spcPct val="90000"/>
              </a:lnSpc>
            </a:pPr>
            <a:r>
              <a:rPr lang="ru-RU" altLang="ru-RU" sz="2400" b="1" i="1" dirty="0" smtClean="0"/>
              <a:t>Учителя-логопеды:</a:t>
            </a:r>
          </a:p>
          <a:p>
            <a:pPr algn="r">
              <a:lnSpc>
                <a:spcPct val="90000"/>
              </a:lnSpc>
            </a:pPr>
            <a:r>
              <a:rPr lang="ru-RU" altLang="ru-RU" sz="2400" b="1" i="1" dirty="0" err="1" smtClean="0"/>
              <a:t>Басюрина</a:t>
            </a:r>
            <a:r>
              <a:rPr lang="ru-RU" altLang="ru-RU" sz="2400" b="1" i="1" dirty="0" smtClean="0"/>
              <a:t> Д.А.</a:t>
            </a:r>
          </a:p>
          <a:p>
            <a:pPr algn="r">
              <a:lnSpc>
                <a:spcPct val="90000"/>
              </a:lnSpc>
            </a:pPr>
            <a:r>
              <a:rPr lang="ru-RU" altLang="ru-RU" sz="2400" b="1" i="1" dirty="0" err="1" smtClean="0"/>
              <a:t>Мутовина</a:t>
            </a:r>
            <a:r>
              <a:rPr lang="ru-RU" altLang="ru-RU" sz="2400" b="1" i="1" dirty="0" smtClean="0"/>
              <a:t> Г.А.</a:t>
            </a:r>
          </a:p>
          <a:p>
            <a:pPr algn="r">
              <a:lnSpc>
                <a:spcPct val="90000"/>
              </a:lnSpc>
            </a:pPr>
            <a:r>
              <a:rPr lang="ru-RU" altLang="ru-RU" sz="2400" b="1" i="1" dirty="0" smtClean="0"/>
              <a:t>МКДОУ №144 </a:t>
            </a:r>
          </a:p>
          <a:p>
            <a:pPr algn="r">
              <a:lnSpc>
                <a:spcPct val="90000"/>
              </a:lnSpc>
            </a:pPr>
            <a:r>
              <a:rPr lang="ru-RU" altLang="ru-RU" sz="2400" b="1" i="1" dirty="0" smtClean="0"/>
              <a:t>«</a:t>
            </a:r>
            <a:r>
              <a:rPr lang="ru-RU" altLang="ru-RU" sz="2400" b="1" i="1" dirty="0" err="1" smtClean="0"/>
              <a:t>Сказкоград</a:t>
            </a:r>
            <a:r>
              <a:rPr lang="ru-RU" altLang="ru-RU" sz="2400" b="1" i="1" dirty="0" smtClean="0"/>
              <a:t>»</a:t>
            </a:r>
          </a:p>
          <a:p>
            <a:pPr algn="r">
              <a:lnSpc>
                <a:spcPct val="90000"/>
              </a:lnSpc>
            </a:pPr>
            <a:r>
              <a:rPr lang="ru-RU" altLang="ru-RU" sz="2400" b="1" i="1" dirty="0" smtClean="0"/>
              <a:t>Г. Новосибирск</a:t>
            </a:r>
            <a:endParaRPr lang="ru-RU" altLang="ru-RU" sz="2400" b="1" i="1" dirty="0" smtClean="0"/>
          </a:p>
          <a:p>
            <a:pPr algn="r"/>
            <a:endParaRPr lang="ru-RU" sz="2400" dirty="0"/>
          </a:p>
        </p:txBody>
      </p:sp>
      <p:pic>
        <p:nvPicPr>
          <p:cNvPr id="4098" name="Picture 2" descr="http://simfchildlibrary.ru/admin/edit/images/612-80a62aad718e7e433afb716b5a53e18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05064"/>
            <a:ext cx="5112568" cy="26840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3934"/>
          <a:stretch/>
        </p:blipFill>
        <p:spPr bwMode="auto">
          <a:xfrm>
            <a:off x="795457" y="562036"/>
            <a:ext cx="3744416" cy="5733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quarter" idx="14"/>
          </p:nvPr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1230"/>
          <a:stretch/>
        </p:blipFill>
        <p:spPr bwMode="auto">
          <a:xfrm>
            <a:off x="4788024" y="692696"/>
            <a:ext cx="3600400" cy="5686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IMG_20181008_154232.jp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611560" y="548680"/>
            <a:ext cx="3888432" cy="5504613"/>
          </a:xfrm>
        </p:spPr>
      </p:pic>
      <p:pic>
        <p:nvPicPr>
          <p:cNvPr id="6" name="Содержимое 5" descr="IMG_20181008_154447.jpg"/>
          <p:cNvPicPr>
            <a:picLocks noGrp="1" noChangeAspect="1"/>
          </p:cNvPicPr>
          <p:nvPr>
            <p:ph sz="quarter" idx="14"/>
          </p:nvPr>
        </p:nvPicPr>
        <p:blipFill>
          <a:blip r:embed="rId3" cstate="print"/>
          <a:stretch>
            <a:fillRect/>
          </a:stretch>
        </p:blipFill>
        <p:spPr>
          <a:xfrm>
            <a:off x="4607167" y="692696"/>
            <a:ext cx="3925274" cy="5626226"/>
          </a:xfr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IMG_20181008_154930.jp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539552" y="620688"/>
            <a:ext cx="3744415" cy="5472608"/>
          </a:xfrm>
        </p:spPr>
      </p:pic>
      <p:pic>
        <p:nvPicPr>
          <p:cNvPr id="6" name="Содержимое 5" descr="IMG_20181008_154940.jpg"/>
          <p:cNvPicPr>
            <a:picLocks noGrp="1" noChangeAspect="1"/>
          </p:cNvPicPr>
          <p:nvPr>
            <p:ph sz="quarter" idx="14"/>
          </p:nvPr>
        </p:nvPicPr>
        <p:blipFill>
          <a:blip r:embed="rId3" cstate="print"/>
          <a:stretch>
            <a:fillRect/>
          </a:stretch>
        </p:blipFill>
        <p:spPr>
          <a:xfrm>
            <a:off x="4499992" y="836712"/>
            <a:ext cx="4032448" cy="5544616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7024744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Результативность использования: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84784"/>
            <a:ext cx="7272808" cy="4248472"/>
          </a:xfrm>
        </p:spPr>
        <p:txBody>
          <a:bodyPr>
            <a:no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помощи данных пособий повышается эффективность логопедического воздействия,  происходит стимуляция нервной системы, улучшается сенсорная интеграция. В сочетании с традиционными методами коррекции речи (развитие дыхания, слухового восприятия, понимания речи, речевого подражания, создание речевой среды), наблюдается положительная динамика в развитии речи ребенка.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0" name="Picture 2" descr="http://kumertau-archive.ru/images/news/2016-09/itog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675482"/>
            <a:ext cx="2448272" cy="16884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7128792" cy="936104"/>
          </a:xfrm>
        </p:spPr>
        <p:txBody>
          <a:bodyPr>
            <a:normAutofit/>
          </a:bodyPr>
          <a:lstStyle/>
          <a:p>
            <a:pPr algn="l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Используемые ресурсы: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96752"/>
            <a:ext cx="8208912" cy="5112568"/>
          </a:xfrm>
        </p:spPr>
        <p:txBody>
          <a:bodyPr>
            <a:noAutofit/>
          </a:bodyPr>
          <a:lstStyle/>
          <a:p>
            <a:pPr marL="68580" indent="0">
              <a:spcAft>
                <a:spcPts val="0"/>
              </a:spcAft>
              <a:buNone/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При составлении данного пособия использовались следующие материалы:</a:t>
            </a:r>
            <a:endParaRPr lang="ru-RU" sz="28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 </a:t>
            </a:r>
            <a:r>
              <a:rPr lang="ru-RU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Полезные 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материалы и пособия по логопедии</a:t>
            </a:r>
            <a:endParaRPr lang="ru-RU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ts val="1800"/>
              </a:lnSpc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hlinkClick r:id="rId2"/>
              </a:rPr>
              <a:t>Л.А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hlinkClick r:id="rId2"/>
              </a:rPr>
              <a:t>. Комарова «Автоматизация звуков в игровых упражнениях» </a:t>
            </a:r>
            <a:endParaRPr lang="ru-RU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ts val="1800"/>
              </a:lnSpc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hlinkClick r:id="rId2"/>
              </a:rPr>
              <a:t>Логопедические пособия  | 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hlinkClick r:id="rId3"/>
              </a:rPr>
              <a:t>liveinternet.ru</a:t>
            </a:r>
            <a:endParaRPr lang="ru-RU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ts val="1800"/>
              </a:lnSpc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Бесплатная электронная библиотека для детей и родителей </a:t>
            </a:r>
            <a:r>
              <a:rPr lang="ru-RU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hlinkClick r:id="rId4"/>
              </a:rPr>
              <a:t>http://deti-knigi.ru</a:t>
            </a:r>
            <a:endParaRPr lang="ru-RU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ts val="1800"/>
              </a:lnSpc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ru-RU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hlinkClick r:id="rId5"/>
              </a:rPr>
              <a:t>http://www.detiam.com/логопедия/</a:t>
            </a:r>
            <a:endParaRPr lang="ru-RU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ts val="1800"/>
              </a:lnSpc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ru-RU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hlinkClick r:id="rId6"/>
              </a:rPr>
              <a:t>https://ok.ru/logopedvos</a:t>
            </a:r>
            <a:endParaRPr lang="ru-RU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ts val="1800"/>
              </a:lnSpc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ru-RU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hlinkClick r:id="rId7"/>
              </a:rPr>
              <a:t>https://ok.ru/zdesnayd</a:t>
            </a:r>
            <a:endParaRPr lang="ru-RU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ts val="1800"/>
              </a:lnSpc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</a:t>
            </a:r>
            <a:r>
              <a:rPr lang="ru-RU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айт </a:t>
            </a:r>
            <a:r>
              <a:rPr lang="ru-RU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Мерсибо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«Конструктор картинок» (создание авторских игр)</a:t>
            </a:r>
            <a:endParaRPr lang="ru-RU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buFont typeface="Courier New" panose="02070309020205020404" pitchFamily="49" charset="0"/>
              <a:buChar char="o"/>
            </a:pPr>
            <a:endParaRPr lang="ru-RU" sz="1600" dirty="0"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8321" b="15272"/>
          <a:stretch/>
        </p:blipFill>
        <p:spPr bwMode="auto">
          <a:xfrm flipH="1">
            <a:off x="5940152" y="5167831"/>
            <a:ext cx="2448272" cy="1321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allsisters.ru/wp-content/uploads/2016/09/oblozhka2-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671" y="1124744"/>
            <a:ext cx="8156658" cy="5400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0630062">
            <a:off x="287492" y="1446144"/>
            <a:ext cx="7024744" cy="1143000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Спасибо за внимание! 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460936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5496" y="0"/>
            <a:ext cx="3672408" cy="620688"/>
          </a:xfrm>
        </p:spPr>
        <p:txBody>
          <a:bodyPr>
            <a:no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Актуальность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832648"/>
          </a:xfrm>
        </p:spPr>
        <p:txBody>
          <a:bodyPr>
            <a:no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Проблема развития речевой деятельности актуальна, так как речь является неотъемлемым компонентом любой формы деятельности человека и его поведения в целом.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 каждым годом увеличивается количество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детей с тяжелыми нарушениями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речи.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Многофункциональное логопедическое пособие с элементами сенсорной стимуляции целесообразно использовать в работе с детьми имеющими речевые нарушения, которых очень трудно бывает заинтересовать и удержать их внимание, пробудить интерес к содержанию занятия и процессу коррекции в целом. </a:t>
            </a:r>
          </a:p>
          <a:p>
            <a:pPr marL="68580" indent="0">
              <a:buNone/>
            </a:pPr>
            <a:endParaRPr lang="ru-RU" dirty="0"/>
          </a:p>
        </p:txBody>
      </p:sp>
      <p:pic>
        <p:nvPicPr>
          <p:cNvPr id="5124" name="Picture 4" descr="http://domkino-ekb.ru/files/cms/common/_2_2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6088"/>
          <a:stretch/>
        </p:blipFill>
        <p:spPr bwMode="auto">
          <a:xfrm>
            <a:off x="7107945" y="4854013"/>
            <a:ext cx="1532330" cy="163527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620688"/>
            <a:ext cx="7272924" cy="4995917"/>
          </a:xfrm>
        </p:spPr>
        <p:txBody>
          <a:bodyPr>
            <a:normAutofit fontScale="77500" lnSpcReduction="20000"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В пособии представлена система коррекционных упражнений направленных на коррекцию речи, нормализации звуковой стороны речи, формированию и совершенствованию лексико-грамматических средств языка.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Пособие предназначено для детей дошкольного возраста (от 5 лет до 7 лет) имеющих речевые нарушения. 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Пособие может быть использовано: учителем - логопедом в индивидуальной работе с ребёнком;  педагогами компенсирующих и комбинированных групп;  родителями при закреплении материала дома.</a:t>
            </a:r>
          </a:p>
          <a:p>
            <a:pPr>
              <a:buFont typeface="Courier New" panose="02070309020205020404" pitchFamily="49" charset="0"/>
              <a:buChar char="o"/>
            </a:pPr>
            <a:endParaRPr lang="ru-RU" dirty="0"/>
          </a:p>
        </p:txBody>
      </p:sp>
      <p:pic>
        <p:nvPicPr>
          <p:cNvPr id="6146" name="Picture 2" descr="http://domkino-ekb.ru/files/cms/common/_2_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869160"/>
            <a:ext cx="1330708" cy="15121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ru-RU" sz="3600" u="sng" dirty="0">
                <a:latin typeface="Times New Roman" pitchFamily="18" charset="0"/>
                <a:cs typeface="Times New Roman" pitchFamily="18" charset="0"/>
              </a:rPr>
              <a:t>Цель данного пособия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: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80060" y="2060848"/>
            <a:ext cx="8183880" cy="4187952"/>
          </a:xfrm>
        </p:spPr>
        <p:txBody>
          <a:bodyPr/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Повысить эффективность логопедического воздействия, сформировать интерес к занятиям, создать положительную мотивацию у детей с речевыми нарушениями при помощи наглядных средств.</a:t>
            </a:r>
          </a:p>
          <a:p>
            <a:endParaRPr lang="ru-RU" dirty="0"/>
          </a:p>
        </p:txBody>
      </p:sp>
      <p:pic>
        <p:nvPicPr>
          <p:cNvPr id="7170" name="Picture 2" descr="https://www.syl.ru/misc/i/ai/272582/145937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962419"/>
            <a:ext cx="3312368" cy="24842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84975" y="-7414"/>
            <a:ext cx="7024744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3548" y="656692"/>
            <a:ext cx="8136904" cy="5544616"/>
          </a:xfrm>
        </p:spPr>
        <p:txBody>
          <a:bodyPr>
            <a:no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артикуляционной моторики, формирование правильных артикуляционных укладов;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формирование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произносительных навыков (в зависимости от этапа работы над звуком);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развитие фонематического восприятия, навыков звукового анализа;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 совершенствование грамматического строя речи;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зрительного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гнозиса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психических процессов (внимания, восприятия, памяти, логического мышления);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тактильной чувствительности, мелкой моторики пальцев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рук.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/>
          </a:p>
        </p:txBody>
      </p:sp>
      <p:pic>
        <p:nvPicPr>
          <p:cNvPr id="8194" name="Picture 2" descr="https://img-fotki.yandex.ru/get/6207/56602522.26/0_76ccd_e6b77123_or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2879304" y="3761656"/>
            <a:ext cx="6264696" cy="30963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8753" y="548680"/>
            <a:ext cx="8308156" cy="936104"/>
          </a:xfrm>
        </p:spPr>
        <p:txBody>
          <a:bodyPr>
            <a:noAutofit/>
          </a:bodyPr>
          <a:lstStyle/>
          <a:p>
            <a:pPr algn="l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Пособие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разработано на основе следующих принципов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84784"/>
            <a:ext cx="8208912" cy="5040560"/>
          </a:xfrm>
        </p:spPr>
        <p:txBody>
          <a:bodyPr>
            <a:no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принцип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индивидуализации, учета возможностей, особенностей развития и потребностей каждого ребенка;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принцип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поддержки детской инициативы и формирования познавательных интересов каждого ребенка;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принципы интеграции;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принцип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конкретности и доступности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наглядного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материала, соответствия требований, методов, приемов и условия образования индивидуальным и возрастным особенностям детей;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принцип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постепенности подачи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материала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4" name="AutoShape 2" descr="http://signalyopcionov.ru/wp-content/uploads/2015/11/14997704.pn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20" name="Picture 4" descr="http://signalyopcionov.ru/wp-content/uploads/2015/11/14997704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6544"/>
          <a:stretch/>
        </p:blipFill>
        <p:spPr bwMode="auto">
          <a:xfrm>
            <a:off x="5864577" y="4758292"/>
            <a:ext cx="3279423" cy="20997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08912" cy="1584176"/>
          </a:xfrm>
        </p:spPr>
        <p:txBody>
          <a:bodyPr>
            <a:noAutofit/>
          </a:bodyPr>
          <a:lstStyle/>
          <a:p>
            <a:pPr algn="l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Пособие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включает в себя следующие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разделы: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844824"/>
            <a:ext cx="7704856" cy="3816424"/>
          </a:xfrm>
        </p:spPr>
        <p:txBody>
          <a:bodyPr>
            <a:normAutofit lnSpcReduction="10000"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артикуляционная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гимнастика;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автоматизация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изолированного звука;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автоматизация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звуков в слогах, словах;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автоматизация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звука в словосочетаниях, скороговорках;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дифференциация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звуков;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звуковой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анализ слова;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знакомство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 буквой.</a:t>
            </a:r>
          </a:p>
          <a:p>
            <a:pPr>
              <a:buFont typeface="Courier New" panose="02070309020205020404" pitchFamily="49" charset="0"/>
              <a:buChar char="o"/>
            </a:pPr>
            <a:endParaRPr lang="ru-RU" b="1" dirty="0"/>
          </a:p>
        </p:txBody>
      </p:sp>
      <p:pic>
        <p:nvPicPr>
          <p:cNvPr id="10242" name="Picture 2" descr="http://garmoniya-tixoreck.edusite.ru/images/000_metod_1_klchas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894" t="6684" r="15147" b="6529"/>
          <a:stretch/>
        </p:blipFill>
        <p:spPr bwMode="auto">
          <a:xfrm>
            <a:off x="5574093" y="3421650"/>
            <a:ext cx="3024336" cy="310576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7024744" cy="1143000"/>
          </a:xfrm>
        </p:spPr>
        <p:txBody>
          <a:bodyPr>
            <a:noAutofit/>
          </a:bodyPr>
          <a:lstStyle/>
          <a:p>
            <a:pPr algn="l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Используемые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игровые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упражнения: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2132856"/>
            <a:ext cx="7281257" cy="4131821"/>
          </a:xfrm>
        </p:spPr>
        <p:txBody>
          <a:bodyPr>
            <a:no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сенсорные, тактильные дорожки для автоматизации звука;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лабиринты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ходилки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 картинками;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пазлы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разрезные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картинки;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шнуровка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429000"/>
            <a:ext cx="3547596" cy="2852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454" t="39815"/>
          <a:stretch/>
        </p:blipFill>
        <p:spPr bwMode="auto">
          <a:xfrm>
            <a:off x="539552" y="476672"/>
            <a:ext cx="3948128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quarter" idx="14"/>
          </p:nvPr>
        </p:nvPicPr>
        <p:blipFill rotWithShape="1"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8222"/>
          <a:stretch/>
        </p:blipFill>
        <p:spPr bwMode="auto">
          <a:xfrm>
            <a:off x="4644008" y="836712"/>
            <a:ext cx="3810652" cy="554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278</TotalTime>
  <Words>424</Words>
  <Application>Microsoft Office PowerPoint</Application>
  <PresentationFormat>Экран (4:3)</PresentationFormat>
  <Paragraphs>57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Остин</vt:lpstr>
      <vt:lpstr>Многофункциональное логопедическое пособие «Говорилка»</vt:lpstr>
      <vt:lpstr>Актуальность</vt:lpstr>
      <vt:lpstr>Слайд 3</vt:lpstr>
      <vt:lpstr>Цель данного пособия: </vt:lpstr>
      <vt:lpstr> Задачи: </vt:lpstr>
      <vt:lpstr> Пособие разработано на основе следующих принципов:</vt:lpstr>
      <vt:lpstr> Пособие включает в себя следующие разделы: </vt:lpstr>
      <vt:lpstr> Используемые игровые упражнения:</vt:lpstr>
      <vt:lpstr>Слайд 9</vt:lpstr>
      <vt:lpstr>Слайд 10</vt:lpstr>
      <vt:lpstr>Слайд 11</vt:lpstr>
      <vt:lpstr>Слайд 12</vt:lpstr>
      <vt:lpstr> Результативность использования: </vt:lpstr>
      <vt:lpstr>Используемые ресурсы:</vt:lpstr>
      <vt:lpstr>Спасибо за внимание!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Многофункциональное логопедическое пособие «Говорилка»</dc:title>
  <dc:creator>Admin</dc:creator>
  <cp:lastModifiedBy>111</cp:lastModifiedBy>
  <cp:revision>41</cp:revision>
  <dcterms:created xsi:type="dcterms:W3CDTF">2018-09-12T03:33:33Z</dcterms:created>
  <dcterms:modified xsi:type="dcterms:W3CDTF">2020-10-31T04:24:20Z</dcterms:modified>
</cp:coreProperties>
</file>