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b-1m.ru/" TargetMode="External"/><Relationship Id="rId2" Type="http://schemas.openxmlformats.org/officeDocument/2006/relationships/hyperlink" Target="http://www.amosoft.net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amilybudget.ru/" TargetMode="External"/><Relationship Id="rId5" Type="http://schemas.openxmlformats.org/officeDocument/2006/relationships/hyperlink" Target="http://home-economy.ru/" TargetMode="External"/><Relationship Id="rId4" Type="http://schemas.openxmlformats.org/officeDocument/2006/relationships/hyperlink" Target="http://www.keepsoft.ru/homebuh.htm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Бюджет семьи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04248" y="4077072"/>
            <a:ext cx="2016224" cy="2049091"/>
          </a:xfrm>
        </p:spPr>
        <p:txBody>
          <a:bodyPr>
            <a:normAutofit fontScale="40000" lnSpcReduction="20000"/>
          </a:bodyPr>
          <a:lstStyle/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sz="4000" dirty="0" smtClean="0"/>
          </a:p>
          <a:p>
            <a:pPr algn="r">
              <a:buNone/>
            </a:pPr>
            <a:r>
              <a:rPr lang="ru-RU" sz="4000" dirty="0" smtClean="0"/>
              <a:t>Терещенко Наталья Георгиевна </a:t>
            </a:r>
            <a:endParaRPr lang="ru-RU" sz="4000" dirty="0" smtClean="0"/>
          </a:p>
          <a:p>
            <a:pPr algn="r">
              <a:buNone/>
            </a:pPr>
            <a:r>
              <a:rPr lang="ru-RU" sz="4000" dirty="0" smtClean="0"/>
              <a:t>МОУ «С(К)ОШИ №4 г.Магнитогорска </a:t>
            </a:r>
            <a:endParaRPr lang="ru-RU" sz="4000" dirty="0" smtClean="0"/>
          </a:p>
          <a:p>
            <a:endParaRPr lang="ru-RU" sz="4000" dirty="0"/>
          </a:p>
        </p:txBody>
      </p:sp>
      <p:pic>
        <p:nvPicPr>
          <p:cNvPr id="22530" name="Picture 2" descr="C:\Users\User\Desktop\semeynyy-budzhet-kto-ego-formiruet-vedet-rashoduet-1-700x5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648072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204864"/>
            <a:ext cx="12548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</a:rPr>
              <a:t>Название</a:t>
            </a:r>
            <a:endParaRPr lang="ru-RU" sz="1400" b="1" dirty="0">
              <a:solidFill>
                <a:prstClr val="black"/>
              </a:solidFill>
              <a:effectLst>
                <a:glow rad="127000">
                  <a:prstClr val="white"/>
                </a:glow>
              </a:effectLst>
            </a:endParaRPr>
          </a:p>
          <a:p>
            <a:pPr algn="ctr"/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563888" y="2132856"/>
            <a:ext cx="1511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</a:rPr>
              <a:t>Разработчик</a:t>
            </a:r>
            <a:endParaRPr lang="ru-RU" sz="1400" b="1" dirty="0">
              <a:solidFill>
                <a:prstClr val="black"/>
              </a:solidFill>
              <a:effectLst>
                <a:glow rad="127000">
                  <a:prstClr val="white"/>
                </a:glow>
              </a:effectLst>
            </a:endParaRPr>
          </a:p>
          <a:p>
            <a:pPr algn="ctr"/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228184" y="2204864"/>
            <a:ext cx="1585884" cy="540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  <a:effectLst>
                  <a:glow rad="127000">
                    <a:prstClr val="white"/>
                  </a:glow>
                </a:effectLst>
              </a:rPr>
              <a:t>Адрес ресурса</a:t>
            </a:r>
            <a:endParaRPr lang="ru-RU" sz="1400" b="1" dirty="0">
              <a:solidFill>
                <a:prstClr val="black"/>
              </a:solidFill>
              <a:effectLst>
                <a:glow rad="127000">
                  <a:prstClr val="white"/>
                </a:glow>
              </a:effectLst>
            </a:endParaRPr>
          </a:p>
          <a:p>
            <a:pPr algn="ctr"/>
            <a:endParaRPr lang="ru-RU" sz="1400" dirty="0">
              <a:solidFill>
                <a:prstClr val="black"/>
              </a:solidFill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39552" y="548680"/>
          <a:ext cx="8208912" cy="5689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5184576"/>
              </a:tblGrid>
              <a:tr h="51434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Название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Ресурс</a:t>
                      </a:r>
                      <a:endParaRPr lang="ru-RU" sz="2400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noProof="0" dirty="0" smtClean="0">
                          <a:solidFill>
                            <a:schemeClr val="tx1"/>
                          </a:solidFill>
                          <a:effectLst/>
                        </a:rPr>
                        <a:t>«Жадюга»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u="sng" dirty="0" smtClean="0">
                          <a:effectLst/>
                          <a:hlinkClick r:id="rId2" tooltip="http://www.amosoft.net/"/>
                        </a:rPr>
                        <a:t>http://www.amosoft.net/</a:t>
                      </a:r>
                      <a:endParaRPr lang="en-US" sz="2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noProof="0" dirty="0" smtClean="0">
                          <a:solidFill>
                            <a:schemeClr val="tx1"/>
                          </a:solidFill>
                          <a:effectLst/>
                        </a:rPr>
                        <a:t>«Домашние финансы»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u="sng" dirty="0" smtClean="0">
                          <a:effectLst/>
                          <a:hlinkClick r:id="rId3" tooltip="http://www.lab-1m.ru/"/>
                        </a:rPr>
                        <a:t>http://www.lab-1m.ru</a:t>
                      </a:r>
                      <a:endParaRPr lang="ru-RU" sz="2400" dirty="0"/>
                    </a:p>
                  </a:txBody>
                  <a:tcPr/>
                </a:tc>
              </a:tr>
              <a:tr h="12858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noProof="0" dirty="0" smtClean="0">
                          <a:solidFill>
                            <a:schemeClr val="tx1"/>
                          </a:solidFill>
                          <a:effectLst/>
                        </a:rPr>
                        <a:t>«Домашняя бухгалтерия»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noProof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u="sng" dirty="0" smtClean="0">
                          <a:effectLst/>
                          <a:hlinkClick r:id="rId4" tooltip="http://www.keepsoft.ru/homebuh.htm"/>
                        </a:rPr>
                        <a:t>http://www.keepsoft.ru/homebuh.htm</a:t>
                      </a:r>
                      <a:endParaRPr lang="en-US" sz="2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ru-RU" sz="2400" noProof="0" dirty="0" smtClean="0">
                          <a:solidFill>
                            <a:schemeClr val="tx1"/>
                          </a:solidFill>
                          <a:effectLst/>
                        </a:rPr>
                        <a:t>Домашняя экономика»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u="sng" dirty="0" smtClean="0">
                          <a:effectLst/>
                          <a:hlinkClick r:id="rId5" tooltip="http://home-economy.ru/"/>
                        </a:rPr>
                        <a:t>http://home-economy.ru/</a:t>
                      </a:r>
                      <a:endParaRPr lang="en-US" sz="2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noProof="0" dirty="0" smtClean="0">
                          <a:solidFill>
                            <a:schemeClr val="tx1"/>
                          </a:solidFill>
                          <a:effectLst/>
                        </a:rPr>
                        <a:t>«Семейный бюджет»</a:t>
                      </a:r>
                      <a:endParaRPr lang="ru-RU" sz="2800" noProof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u="sng" dirty="0" smtClean="0">
                          <a:effectLst/>
                          <a:hlinkClick r:id="rId6" tooltip="http://www.familybudget.ru/"/>
                        </a:rPr>
                        <a:t>http://www.familybudget.ru/</a:t>
                      </a:r>
                      <a:endParaRPr lang="en-US" sz="2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631097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Семейный бюджет семьи Терещенко</a:t>
            </a:r>
            <a:endParaRPr lang="ru-RU" dirty="0"/>
          </a:p>
        </p:txBody>
      </p:sp>
      <p:pic>
        <p:nvPicPr>
          <p:cNvPr id="2049" name="Picture 1" descr="C:\Users\User\Desktop\Screenshot_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3999" cy="7704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Доходная и расходная части бюджета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ru-RU" dirty="0" smtClean="0"/>
              <a:t>Бюджет семьи — это структура всех её доходов и расходов за определённый период времени (месяц или год).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780928"/>
            <a:ext cx="2487129" cy="3647209"/>
          </a:xfrm>
          <a:prstGeom prst="rect">
            <a:avLst/>
          </a:prstGeom>
          <a:effectLst>
            <a:glow rad="63500">
              <a:schemeClr val="bg1"/>
            </a:glow>
          </a:effectLst>
        </p:spPr>
      </p:pic>
      <p:pic>
        <p:nvPicPr>
          <p:cNvPr id="5" name="Picture 8" descr="http://rsbtravel.com/sites/default/files/2014/calendar-ic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39956"/>
            <a:ext cx="2808312" cy="2998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1259632" y="4365104"/>
            <a:ext cx="1918158" cy="890932"/>
            <a:chOff x="504029" y="1336365"/>
            <a:chExt cx="2867971" cy="1433986"/>
          </a:xfrm>
        </p:grpSpPr>
        <p:pic>
          <p:nvPicPr>
            <p:cNvPr id="7" name="Picture 4" descr="http://pdohod.ru/images/img3388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29" y="1336365"/>
              <a:ext cx="2867971" cy="143398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люс 7"/>
            <p:cNvSpPr/>
            <p:nvPr/>
          </p:nvSpPr>
          <p:spPr>
            <a:xfrm>
              <a:off x="2264811" y="1744576"/>
              <a:ext cx="847692" cy="894945"/>
            </a:xfrm>
            <a:prstGeom prst="mathPlus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924246" y="1991993"/>
              <a:ext cx="13715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>
                  <a:solidFill>
                    <a:prstClr val="black"/>
                  </a:solidFill>
                  <a:effectLst>
                    <a:glow rad="127000">
                      <a:prstClr val="white"/>
                    </a:glow>
                  </a:effectLst>
                </a:rPr>
                <a:t>Д</a:t>
              </a:r>
              <a:r>
                <a:rPr lang="ru-RU" sz="2000" b="1" dirty="0" smtClean="0">
                  <a:solidFill>
                    <a:prstClr val="black"/>
                  </a:solidFill>
                  <a:effectLst>
                    <a:glow rad="127000">
                      <a:prstClr val="white"/>
                    </a:glow>
                  </a:effectLst>
                </a:rPr>
                <a:t>ОХОДЫ</a:t>
              </a:r>
              <a:endParaRPr lang="ru-RU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27584" y="5445224"/>
            <a:ext cx="1976257" cy="792000"/>
            <a:chOff x="5993624" y="1340385"/>
            <a:chExt cx="2867971" cy="1433986"/>
          </a:xfrm>
        </p:grpSpPr>
        <p:pic>
          <p:nvPicPr>
            <p:cNvPr id="11" name="Picture 4" descr="http://pdohod.ru/images/img3388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3624" y="1340385"/>
              <a:ext cx="2867971" cy="143398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Группа 18"/>
            <p:cNvGrpSpPr/>
            <p:nvPr/>
          </p:nvGrpSpPr>
          <p:grpSpPr>
            <a:xfrm>
              <a:off x="6294335" y="1744576"/>
              <a:ext cx="2266547" cy="893926"/>
              <a:chOff x="6448566" y="1610583"/>
              <a:chExt cx="2266547" cy="893926"/>
            </a:xfrm>
          </p:grpSpPr>
          <p:sp>
            <p:nvSpPr>
              <p:cNvPr id="13" name="Минус 12"/>
              <p:cNvSpPr/>
              <p:nvPr/>
            </p:nvSpPr>
            <p:spPr>
              <a:xfrm>
                <a:off x="7918712" y="1610583"/>
                <a:ext cx="796401" cy="893926"/>
              </a:xfrm>
              <a:prstGeom prst="mathMinus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6448566" y="1853303"/>
                <a:ext cx="146488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solidFill>
                      <a:prstClr val="black"/>
                    </a:solidFill>
                    <a:effectLst>
                      <a:glow rad="127000">
                        <a:prstClr val="white"/>
                      </a:glow>
                    </a:effectLst>
                  </a:rPr>
                  <a:t>РАСХОДЫ</a:t>
                </a:r>
                <a:endParaRPr lang="ru-RU" sz="1800" dirty="0">
                  <a:solidFill>
                    <a:prstClr val="black"/>
                  </a:solidFill>
                </a:endParaRPr>
              </a:p>
            </p:txBody>
          </p:sp>
        </p:grpSp>
      </p:grpSp>
      <p:pic>
        <p:nvPicPr>
          <p:cNvPr id="15" name="Picture 4" descr="https://upload.wikimedia.org/wikipedia/commons/thumb/b/b5/GullBraceDown.svg/2000px-GullBraceDown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908035" y="4724813"/>
            <a:ext cx="3250304" cy="51466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3851920" y="4149080"/>
            <a:ext cx="1944216" cy="1842931"/>
            <a:chOff x="5816726" y="1429707"/>
            <a:chExt cx="2400000" cy="2346987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6726" y="1429707"/>
              <a:ext cx="2400000" cy="12216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Прямоугольник 17"/>
            <p:cNvSpPr/>
            <p:nvPr/>
          </p:nvSpPr>
          <p:spPr>
            <a:xfrm>
              <a:off x="6145423" y="3068808"/>
              <a:ext cx="174260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prstClr val="black"/>
                  </a:solidFill>
                  <a:effectLst>
                    <a:glow rad="127000">
                      <a:prstClr val="white"/>
                    </a:glow>
                  </a:effectLst>
                </a:rPr>
                <a:t>Семейный</a:t>
              </a:r>
            </a:p>
            <a:p>
              <a:pPr algn="ctr"/>
              <a:r>
                <a:rPr lang="ru-RU" sz="2000" b="1" dirty="0" smtClean="0">
                  <a:solidFill>
                    <a:prstClr val="black"/>
                  </a:solidFill>
                  <a:effectLst>
                    <a:glow rad="127000">
                      <a:prstClr val="white"/>
                    </a:glow>
                  </a:effectLst>
                </a:rPr>
                <a:t>бюджет</a:t>
              </a:r>
              <a:endParaRPr lang="ru-RU" sz="1800" dirty="0">
                <a:solidFill>
                  <a:prstClr val="black"/>
                </a:solidFill>
              </a:endParaRPr>
            </a:p>
          </p:txBody>
        </p:sp>
        <p:pic>
          <p:nvPicPr>
            <p:cNvPr id="19" name="Picture 6" descr="http://mikrozayminfo.com/wp-content/uploads/2014/01/mikrozaymy-na-schet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9243" y="1899374"/>
              <a:ext cx="2034966" cy="12126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776864" cy="14847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Под </a:t>
            </a:r>
            <a:r>
              <a:rPr lang="ru-RU" sz="3600" b="1" dirty="0" smtClean="0">
                <a:solidFill>
                  <a:srgbClr val="FF0000"/>
                </a:solidFill>
              </a:rPr>
              <a:t>доходом</a:t>
            </a:r>
            <a:r>
              <a:rPr lang="ru-RU" sz="3600" dirty="0" smtClean="0"/>
              <a:t> понимают деньги или материальные ценности, получаемые в виде заработной платы, вознаграждения или подарка от государства, предприятия, отдельного лица за выполненную работу, услугу или какую-либо другую деятельность. </a:t>
            </a:r>
            <a:endParaRPr lang="ru-RU" sz="36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5148064" y="4077072"/>
            <a:ext cx="3024336" cy="2016224"/>
            <a:chOff x="971800" y="3934802"/>
            <a:chExt cx="2580516" cy="1791958"/>
          </a:xfrm>
        </p:grpSpPr>
        <p:pic>
          <p:nvPicPr>
            <p:cNvPr id="7" name="Picture 6" descr="http://spektrschool2.ucoz.ru/5cebd5a1c5bd-1-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800" y="3934802"/>
              <a:ext cx="2580516" cy="17919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813" y="4396467"/>
              <a:ext cx="659581" cy="967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Расход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— это затраты на изготовление, содержание, ремонт, обслуживание каких-либо изделий или услуг.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635896" y="3284984"/>
            <a:ext cx="4464496" cy="2736304"/>
            <a:chOff x="971800" y="3934802"/>
            <a:chExt cx="2580516" cy="1791958"/>
          </a:xfrm>
        </p:grpSpPr>
        <p:pic>
          <p:nvPicPr>
            <p:cNvPr id="5" name="Picture 6" descr="http://spektrschool2.ucoz.ru/5cebd5a1c5bd-1-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800" y="3934802"/>
              <a:ext cx="2580516" cy="17919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813" y="4396467"/>
              <a:ext cx="659581" cy="967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3649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Бюджет можно представить в виде весов.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http://belebey-budjet.ru/wp-content/uploads/2017/05/Sbalansirovannyj-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621" y="1700808"/>
            <a:ext cx="8554549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Структура семейного бюджета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5" name="Picture 1" descr="C:\Users\User\Desktop\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3"/>
            <a:ext cx="8208912" cy="5302651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1763688" y="4725144"/>
            <a:ext cx="2580516" cy="1791958"/>
            <a:chOff x="971800" y="3934802"/>
            <a:chExt cx="2580516" cy="1791958"/>
          </a:xfrm>
        </p:grpSpPr>
        <p:pic>
          <p:nvPicPr>
            <p:cNvPr id="6" name="Picture 6" descr="http://spektrschool2.ucoz.ru/5cebd5a1c5bd-1-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800" y="3934802"/>
              <a:ext cx="2580516" cy="17919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813" y="4396467"/>
              <a:ext cx="659581" cy="967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Доходная часть семейного бюджета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1" name="Picture 1" descr="C:\Users\User\Desktop\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756" y="1846508"/>
            <a:ext cx="8496708" cy="4102772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3203848" y="4581128"/>
            <a:ext cx="2580516" cy="1791958"/>
            <a:chOff x="971800" y="3934802"/>
            <a:chExt cx="2580516" cy="1791958"/>
          </a:xfrm>
        </p:grpSpPr>
        <p:pic>
          <p:nvPicPr>
            <p:cNvPr id="6" name="Picture 6" descr="http://spektrschool2.ucoz.ru/5cebd5a1c5bd-1-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800" y="3934802"/>
              <a:ext cx="2580516" cy="17919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813" y="4396467"/>
              <a:ext cx="659581" cy="967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7" name="Picture 1" descr="C:\Users\User\Desktop\img_phpkFnbYk_otkrytyj-urok_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095994" cy="6821995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5724128" y="5066042"/>
            <a:ext cx="2580516" cy="1791958"/>
            <a:chOff x="971800" y="3934802"/>
            <a:chExt cx="2580516" cy="1791958"/>
          </a:xfrm>
        </p:grpSpPr>
        <p:pic>
          <p:nvPicPr>
            <p:cNvPr id="6" name="Picture 6" descr="http://spektrschool2.ucoz.ru/5cebd5a1c5bd-1-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800" y="3934802"/>
              <a:ext cx="2580516" cy="17919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813" y="4396467"/>
              <a:ext cx="659581" cy="967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476672"/>
          <a:ext cx="8640960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80320"/>
                <a:gridCol w="2880320"/>
              </a:tblGrid>
              <a:tr h="1890573">
                <a:tc gridSpan="3">
                  <a:txBody>
                    <a:bodyPr/>
                    <a:lstStyle/>
                    <a:p>
                      <a:r>
                        <a:rPr lang="ru-RU" sz="4000" dirty="0" smtClean="0"/>
                        <a:t>Денежные расходы семьи принято делить на три основные группы: </a:t>
                      </a:r>
                      <a:endParaRPr lang="ru-RU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21995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личное потребление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налоги и другие обязательные платежи;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денежные накопления и сбережения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084168" y="4509120"/>
            <a:ext cx="2580516" cy="1791958"/>
            <a:chOff x="971800" y="3934802"/>
            <a:chExt cx="2580516" cy="1791958"/>
          </a:xfrm>
        </p:grpSpPr>
        <p:pic>
          <p:nvPicPr>
            <p:cNvPr id="6" name="Picture 6" descr="http://spektrschool2.ucoz.ru/5cebd5a1c5bd-1-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800" y="3934802"/>
              <a:ext cx="2580516" cy="17919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813" y="4396467"/>
              <a:ext cx="659581" cy="9672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162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Бюджет семьи</vt:lpstr>
      <vt:lpstr>Доходная и расходная части бюджета </vt:lpstr>
      <vt:lpstr>Под доходом понимают деньги или материальные ценности, получаемые в виде заработной платы, вознаграждения или подарка от государства, предприятия, отдельного лица за выполненную работу, услугу или какую-либо другую деятельность. </vt:lpstr>
      <vt:lpstr>Расход — это затраты на изготовление, содержание, ремонт, обслуживание каких-либо изделий или услуг.</vt:lpstr>
      <vt:lpstr> Бюджет можно представить в виде весов.  </vt:lpstr>
      <vt:lpstr>  Структура семейного бюджета  </vt:lpstr>
      <vt:lpstr>Доходная часть семейного бюджета</vt:lpstr>
      <vt:lpstr>Слайд 8</vt:lpstr>
      <vt:lpstr>Слайд 9</vt:lpstr>
      <vt:lpstr>Слайд 10</vt:lpstr>
      <vt:lpstr>Семейный бюджет семьи Терещенко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Доходная и расходная части бюджета </dc:title>
  <dc:creator>User</dc:creator>
  <cp:lastModifiedBy>User</cp:lastModifiedBy>
  <cp:revision>12</cp:revision>
  <dcterms:created xsi:type="dcterms:W3CDTF">2020-10-26T13:49:30Z</dcterms:created>
  <dcterms:modified xsi:type="dcterms:W3CDTF">2020-10-27T17:20:23Z</dcterms:modified>
</cp:coreProperties>
</file>